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6" r:id="rId4"/>
    <p:sldMasterId id="2147483780" r:id="rId5"/>
    <p:sldMasterId id="2147483792" r:id="rId6"/>
  </p:sldMasterIdLst>
  <p:notesMasterIdLst>
    <p:notesMasterId r:id="rId71"/>
  </p:notesMasterIdLst>
  <p:sldIdLst>
    <p:sldId id="494" r:id="rId7"/>
    <p:sldId id="487" r:id="rId8"/>
    <p:sldId id="356" r:id="rId9"/>
    <p:sldId id="445" r:id="rId10"/>
    <p:sldId id="479" r:id="rId11"/>
    <p:sldId id="259" r:id="rId12"/>
    <p:sldId id="261" r:id="rId13"/>
    <p:sldId id="450" r:id="rId14"/>
    <p:sldId id="452" r:id="rId15"/>
    <p:sldId id="451" r:id="rId16"/>
    <p:sldId id="453" r:id="rId17"/>
    <p:sldId id="454" r:id="rId18"/>
    <p:sldId id="548" r:id="rId19"/>
    <p:sldId id="520" r:id="rId20"/>
    <p:sldId id="514" r:id="rId21"/>
    <p:sldId id="506" r:id="rId22"/>
    <p:sldId id="507" r:id="rId23"/>
    <p:sldId id="508" r:id="rId24"/>
    <p:sldId id="515" r:id="rId25"/>
    <p:sldId id="509" r:id="rId26"/>
    <p:sldId id="510" r:id="rId27"/>
    <p:sldId id="512" r:id="rId28"/>
    <p:sldId id="513" r:id="rId29"/>
    <p:sldId id="547" r:id="rId30"/>
    <p:sldId id="516" r:id="rId31"/>
    <p:sldId id="519" r:id="rId32"/>
    <p:sldId id="518" r:id="rId33"/>
    <p:sldId id="528" r:id="rId34"/>
    <p:sldId id="529" r:id="rId35"/>
    <p:sldId id="530" r:id="rId36"/>
    <p:sldId id="531" r:id="rId37"/>
    <p:sldId id="532" r:id="rId38"/>
    <p:sldId id="533" r:id="rId39"/>
    <p:sldId id="536" r:id="rId40"/>
    <p:sldId id="537" r:id="rId41"/>
    <p:sldId id="538" r:id="rId42"/>
    <p:sldId id="539" r:id="rId43"/>
    <p:sldId id="540" r:id="rId44"/>
    <p:sldId id="541" r:id="rId45"/>
    <p:sldId id="542" r:id="rId46"/>
    <p:sldId id="543" r:id="rId47"/>
    <p:sldId id="544" r:id="rId48"/>
    <p:sldId id="545" r:id="rId49"/>
    <p:sldId id="546" r:id="rId50"/>
    <p:sldId id="521" r:id="rId51"/>
    <p:sldId id="517" r:id="rId52"/>
    <p:sldId id="522" r:id="rId53"/>
    <p:sldId id="524" r:id="rId54"/>
    <p:sldId id="344" r:id="rId55"/>
    <p:sldId id="294" r:id="rId56"/>
    <p:sldId id="345" r:id="rId57"/>
    <p:sldId id="394" r:id="rId58"/>
    <p:sldId id="428" r:id="rId59"/>
    <p:sldId id="491" r:id="rId60"/>
    <p:sldId id="492" r:id="rId61"/>
    <p:sldId id="456" r:id="rId62"/>
    <p:sldId id="476" r:id="rId63"/>
    <p:sldId id="477" r:id="rId64"/>
    <p:sldId id="488" r:id="rId65"/>
    <p:sldId id="388" r:id="rId66"/>
    <p:sldId id="391" r:id="rId67"/>
    <p:sldId id="444" r:id="rId68"/>
    <p:sldId id="505" r:id="rId69"/>
    <p:sldId id="549" r:id="rId70"/>
  </p:sldIdLst>
  <p:sldSz cx="9144000" cy="6858000" type="screen4x3"/>
  <p:notesSz cx="6858000" cy="9144000"/>
  <p:defaultTextStyle>
    <a:defPPr>
      <a:defRPr lang="en-US"/>
    </a:defPPr>
    <a:lvl1pPr marL="0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FFFF"/>
    <a:srgbClr val="FF7171"/>
    <a:srgbClr val="F62F00"/>
    <a:srgbClr val="558ED5"/>
    <a:srgbClr val="E62C00"/>
    <a:srgbClr val="FF3300"/>
    <a:srgbClr val="EA0000"/>
    <a:srgbClr val="0099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212" autoAdjust="0"/>
    <p:restoredTop sz="87542" autoAdjust="0"/>
  </p:normalViewPr>
  <p:slideViewPr>
    <p:cSldViewPr>
      <p:cViewPr>
        <p:scale>
          <a:sx n="70" d="100"/>
          <a:sy n="70" d="100"/>
        </p:scale>
        <p:origin x="-105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1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" Type="http://schemas.openxmlformats.org/officeDocument/2006/relationships/slide" Target="slides/slide1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EA7EB-9190-46DB-B502-A6CCEACEEA92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5D020-A34D-412B-ACDB-D5687EF889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79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2: An illustration of the architecture of our CNN, explicitly showing the delineation of responsibilities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the two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One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runs the layer-parts at the top of the figure while the other runs the layer-parts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bottom. The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communicate only at certain layers. The network’s input is 150,528-dimensional, and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neurons in the network’s remaining layers is given by 253,440–186,624–64,896–64,896–43,264–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4096–4096–1000.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D48BA-53D0-40B8-A8BF-4311E0F5F3C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277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actually: squared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5D020-A34D-412B-ACDB-D5687EF8898A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94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22ECF-3CE5-4C74-9DC3-42EB56B52C5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52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22ECF-3CE5-4C74-9DC3-42EB56B52C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526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5D020-A34D-412B-ACDB-D5687EF8898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973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22ECF-3CE5-4C74-9DC3-42EB56B52C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222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QT_euclideanDistanceBias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%% control variables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nDim_data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=100;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nDim_true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=3;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nPatterns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=50;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noiseStd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=0.15;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distanceMeasure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='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euclidean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';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%% simulate data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truePatterns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=[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nPatterns,nDim_true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),zeros(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nPatterns,nDim_data-nDim_true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)];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data=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truePatterns+noiseStd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nPatterns,nDim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%% plot true versus data distances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trueRDM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pdist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truePatterns,distanceMeasure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dataRDM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pdist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data,distanceMeasure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figw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(10);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clf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plot(trueRDM,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dataRDM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,'k.'); hold on;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xl=get(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gca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,'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xlim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');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yl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=get(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gca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,'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ylim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'); ml=max(xl(2),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yl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(2));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plot([0 ml],[0 ml],'-','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',[0.5 0.5 0.5]);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xlabel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('\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bftrue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distance');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ylabel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('\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bfestimated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distance');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nanaxis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([0 ml 0 ml]); axis square equal tight;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GB" b="0" i="0" u="none" strike="noStrike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2F582-30D3-4FE2-86CA-71676D4D29B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535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5D020-A34D-412B-ACDB-D5687EF8898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993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7439"/>
            <a:ext cx="9144001" cy="219056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77800" y="152400"/>
            <a:ext cx="8788400" cy="869950"/>
          </a:xfrm>
          <a:prstGeom prst="rect">
            <a:avLst/>
          </a:prstGeom>
          <a:solidFill>
            <a:srgbClr val="006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6" y="259090"/>
            <a:ext cx="3525408" cy="61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6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6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761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63D64-68DB-4F0B-991E-9095A4B95BFC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B9026-70C0-4ED4-9CD1-D01EE8254738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87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C16C6-A101-4818-9BC2-2D8FE48BCC9D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0864B-4724-4E4E-9C82-2F67F282C1E8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715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BE7C0-052A-4EDE-90D3-8FA46325631D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E0497-4FAA-4614-B1AB-01A8A9CFCEC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150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6FD63-AAFD-479F-8A29-7384101ABE74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15AAC-F6AC-43F7-8583-9C1DA744760B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5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A285E-1F4C-4B31-B47F-9CC3E11538F3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CDC6E-995E-4906-9CEB-E8C8091E38E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420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2211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3D410-6A40-44A2-AC7F-7F8055629045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21F12-94A2-47FF-8DC3-7193CBF43896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035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075DD-A3AC-45AE-B235-1E816CE9996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E6CCA-C673-45BB-A622-77078699913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985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0E5A1-11BA-47B7-B5B1-B0E9402BD4D3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01BB0-DDDD-4E23-A24B-FAB8CF535BF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09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684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20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8773F-262F-4E0C-9245-C07B6C4AB56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4465A-8140-4B83-BF17-102F2D3B952F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671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C4071-0800-4792-812A-D3DEBF416285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AAEAC-A895-4F8C-ADD9-877B7096B5CA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58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5A0E0-FCCE-4FC2-9F83-0C9BD1E40DE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279D0-DBEB-433A-AE5D-CDE4584314A2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397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63D64-68DB-4F0B-991E-9095A4B95BFC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B9026-70C0-4ED4-9CD1-D01EE8254738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68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C16C6-A101-4818-9BC2-2D8FE48BCC9D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0864B-4724-4E4E-9C82-2F67F282C1E8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049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BE7C0-052A-4EDE-90D3-8FA46325631D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E0497-4FAA-4614-B1AB-01A8A9CFCEC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0123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6FD63-AAFD-479F-8A29-7384101ABE74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15AAC-F6AC-43F7-8583-9C1DA744760B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285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A285E-1F4C-4B31-B47F-9CC3E11538F3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CDC6E-995E-4906-9CEB-E8C8091E38E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19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2211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3D410-6A40-44A2-AC7F-7F8055629045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21F12-94A2-47FF-8DC3-7193CBF43896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075DD-A3AC-45AE-B235-1E816CE9996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E6CCA-C673-45BB-A622-77078699913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53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59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0E5A1-11BA-47B7-B5B1-B0E9402BD4D3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01BB0-DDDD-4E23-A24B-FAB8CF535BF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231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20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8773F-262F-4E0C-9245-C07B6C4AB56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4465A-8140-4B83-BF17-102F2D3B952F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807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C4071-0800-4792-812A-D3DEBF416285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AAEAC-A895-4F8C-ADD9-877B7096B5CA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831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5A0E0-FCCE-4FC2-9F83-0C9BD1E40DE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279D0-DBEB-433A-AE5D-CDE4584314A2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2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60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77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9720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95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0469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2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768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827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0394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20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32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643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36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63D64-68DB-4F0B-991E-9095A4B95BFC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B9026-70C0-4ED4-9CD1-D01EE8254738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266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C16C6-A101-4818-9BC2-2D8FE48BCC9D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0864B-4724-4E4E-9C82-2F67F282C1E8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237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BE7C0-052A-4EDE-90D3-8FA46325631D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E0497-4FAA-4614-B1AB-01A8A9CFCEC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438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6FD63-AAFD-479F-8A29-7384101ABE74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15AAC-F6AC-43F7-8583-9C1DA744760B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919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A285E-1F4C-4B31-B47F-9CC3E11538F3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CDC6E-995E-4906-9CEB-E8C8091E38E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7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667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2211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3D410-6A40-44A2-AC7F-7F8055629045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21F12-94A2-47FF-8DC3-7193CBF43896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9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075DD-A3AC-45AE-B235-1E816CE9996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E6CCA-C673-45BB-A622-77078699913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4436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0E5A1-11BA-47B7-B5B1-B0E9402BD4D3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01BB0-DDDD-4E23-A24B-FAB8CF535BF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4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20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8773F-262F-4E0C-9245-C07B6C4AB56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4465A-8140-4B83-BF17-102F2D3B952F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041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C4071-0800-4792-812A-D3DEBF416285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AAEAC-A895-4F8C-ADD9-877B7096B5CA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1522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5A0E0-FCCE-4FC2-9F83-0C9BD1E40DE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279D0-DBEB-433A-AE5D-CDE4584314A2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6632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63D64-68DB-4F0B-991E-9095A4B95BFC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B9026-70C0-4ED4-9CD1-D01EE8254738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78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C16C6-A101-4818-9BC2-2D8FE48BCC9D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0864B-4724-4E4E-9C82-2F67F282C1E8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195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BE7C0-052A-4EDE-90D3-8FA46325631D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E0497-4FAA-4614-B1AB-01A8A9CFCEC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19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6FD63-AAFD-479F-8A29-7384101ABE74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15AAC-F6AC-43F7-8583-9C1DA744760B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2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1576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A285E-1F4C-4B31-B47F-9CC3E11538F3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CDC6E-995E-4906-9CEB-E8C8091E38E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0299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2211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3D410-6A40-44A2-AC7F-7F8055629045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21F12-94A2-47FF-8DC3-7193CBF43896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19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075DD-A3AC-45AE-B235-1E816CE9996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E6CCA-C673-45BB-A622-77078699913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290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0E5A1-11BA-47B7-B5B1-B0E9402BD4D3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01BB0-DDDD-4E23-A24B-FAB8CF535BF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429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20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8773F-262F-4E0C-9245-C07B6C4AB56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4465A-8140-4B83-BF17-102F2D3B952F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354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C4071-0800-4792-812A-D3DEBF416285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AAEAC-A895-4F8C-ADD9-877B7096B5CA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60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5A0E0-FCCE-4FC2-9F83-0C9BD1E40DE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279D0-DBEB-433A-AE5D-CDE4584314A2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8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64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7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20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19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0" tIns="45716" rIns="91430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78962-78F1-4D1F-9FA6-A6DD7707384B}" type="datetimeFigureOut">
              <a:rPr lang="en-GB" smtClean="0"/>
              <a:t>12/05/2017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E65BD-7E2B-4EEF-ADC6-2CA2320A4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7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06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4" indent="-285722" algn="l" defTabSz="914306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3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6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0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3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2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2F2D393-660B-4EB9-893D-FE6B5453FCEC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5A3D59C-128E-47C1-8F29-9B68FA10BF3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14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1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46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61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874" indent="-28572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883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036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190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343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2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2F2D393-660B-4EB9-893D-FE6B5453FCEC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5A3D59C-128E-47C1-8F29-9B68FA10BF3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6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1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46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61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874" indent="-28572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883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036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190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343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2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0" tIns="45716" rIns="91430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A4D96B9-1024-4A2E-883A-9BD8D8B51B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1C4097-F9A8-4DA8-BC64-1A090663F8D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2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30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865" indent="-342865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874" indent="-285722" algn="l" defTabSz="91430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83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36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90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43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2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2F2D393-660B-4EB9-893D-FE6B5453FCEC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5A3D59C-128E-47C1-8F29-9B68FA10BF3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2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1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46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61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874" indent="-28572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883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036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190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343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2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2F2D393-660B-4EB9-893D-FE6B5453FCEC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12/05/2017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5A3D59C-128E-47C1-8F29-9B68FA10BF3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482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1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46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61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874" indent="-28572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883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036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190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343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2" indent="-228576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jpe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jpeg"/><Relationship Id="rId2" Type="http://schemas.openxmlformats.org/officeDocument/2006/relationships/image" Target="../media/image47.png"/><Relationship Id="rId16" Type="http://schemas.openxmlformats.org/officeDocument/2006/relationships/image" Target="../media/image61.jpe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jpe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jpeg"/><Relationship Id="rId10" Type="http://schemas.openxmlformats.org/officeDocument/2006/relationships/image" Target="../media/image55.png"/><Relationship Id="rId19" Type="http://schemas.openxmlformats.org/officeDocument/2006/relationships/image" Target="../media/image64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jpeg"/><Relationship Id="rId7" Type="http://schemas.openxmlformats.org/officeDocument/2006/relationships/image" Target="../media/image9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jpe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9.png"/><Relationship Id="rId4" Type="http://schemas.openxmlformats.org/officeDocument/2006/relationships/image" Target="../media/image91.jpe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12.jpe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jpeg"/><Relationship Id="rId11" Type="http://schemas.openxmlformats.org/officeDocument/2006/relationships/image" Target="../media/image102.png"/><Relationship Id="rId5" Type="http://schemas.openxmlformats.org/officeDocument/2006/relationships/image" Target="../media/image114.jpeg"/><Relationship Id="rId10" Type="http://schemas.openxmlformats.org/officeDocument/2006/relationships/image" Target="../media/image119.jpe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Bv_Bju4_aM" TargetMode="Externa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3.emf"/><Relationship Id="rId4" Type="http://schemas.openxmlformats.org/officeDocument/2006/relationships/oleObject" Target="../embeddings/oleObject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33.emf"/><Relationship Id="rId4" Type="http://schemas.openxmlformats.org/officeDocument/2006/relationships/oleObject" Target="../embeddings/oleObject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6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5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79912" y="260648"/>
            <a:ext cx="2516501" cy="6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/>
          <p:cNvGrpSpPr/>
          <p:nvPr/>
        </p:nvGrpSpPr>
        <p:grpSpPr>
          <a:xfrm>
            <a:off x="228600" y="1266825"/>
            <a:ext cx="8724900" cy="2301875"/>
            <a:chOff x="228600" y="1266825"/>
            <a:chExt cx="8724900" cy="2301875"/>
          </a:xfrm>
          <a:effectLst>
            <a:outerShdw blurRad="50800" dist="38100" dir="2700000" algn="tl" rotWithShape="0">
              <a:schemeClr val="bg1">
                <a:lumMod val="65000"/>
              </a:schemeClr>
            </a:outerShdw>
          </a:effectLst>
        </p:grpSpPr>
        <p:sp>
          <p:nvSpPr>
            <p:cNvPr id="9" name="Rounded Rectangle 8"/>
            <p:cNvSpPr/>
            <p:nvPr/>
          </p:nvSpPr>
          <p:spPr>
            <a:xfrm>
              <a:off x="228600" y="2638424"/>
              <a:ext cx="8724900" cy="930276"/>
            </a:xfrm>
            <a:custGeom>
              <a:avLst/>
              <a:gdLst/>
              <a:ahLst/>
              <a:cxnLst/>
              <a:rect l="l" t="t" r="r" b="b"/>
              <a:pathLst>
                <a:path w="8724900" h="930276">
                  <a:moveTo>
                    <a:pt x="0" y="0"/>
                  </a:moveTo>
                  <a:lnTo>
                    <a:pt x="8724900" y="0"/>
                  </a:lnTo>
                  <a:lnTo>
                    <a:pt x="8724900" y="546622"/>
                  </a:lnTo>
                  <a:cubicBezTo>
                    <a:pt x="8724900" y="758508"/>
                    <a:pt x="8553132" y="930276"/>
                    <a:pt x="8341246" y="930276"/>
                  </a:cubicBezTo>
                  <a:lnTo>
                    <a:pt x="383654" y="930276"/>
                  </a:lnTo>
                  <a:cubicBezTo>
                    <a:pt x="171768" y="930276"/>
                    <a:pt x="0" y="758508"/>
                    <a:pt x="0" y="546622"/>
                  </a:cubicBezTo>
                  <a:close/>
                </a:path>
              </a:pathLst>
            </a:custGeom>
            <a:solidFill>
              <a:srgbClr val="00638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28600" y="1266825"/>
              <a:ext cx="8724900" cy="1371599"/>
            </a:xfrm>
            <a:custGeom>
              <a:avLst/>
              <a:gdLst/>
              <a:ahLst/>
              <a:cxnLst/>
              <a:rect l="l" t="t" r="r" b="b"/>
              <a:pathLst>
                <a:path w="8724900" h="1371599">
                  <a:moveTo>
                    <a:pt x="379420" y="0"/>
                  </a:moveTo>
                  <a:lnTo>
                    <a:pt x="8345480" y="0"/>
                  </a:lnTo>
                  <a:cubicBezTo>
                    <a:pt x="8555028" y="0"/>
                    <a:pt x="8724900" y="169872"/>
                    <a:pt x="8724900" y="379420"/>
                  </a:cubicBezTo>
                  <a:lnTo>
                    <a:pt x="8724900" y="1371599"/>
                  </a:lnTo>
                  <a:lnTo>
                    <a:pt x="0" y="1371599"/>
                  </a:lnTo>
                  <a:lnTo>
                    <a:pt x="0" y="379420"/>
                  </a:lnTo>
                  <a:cubicBezTo>
                    <a:pt x="0" y="169872"/>
                    <a:pt x="169872" y="0"/>
                    <a:pt x="379420" y="0"/>
                  </a:cubicBezTo>
                  <a:close/>
                </a:path>
              </a:pathLst>
            </a:custGeom>
            <a:solidFill>
              <a:srgbClr val="00638D">
                <a:alpha val="50000"/>
              </a:srgb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812" y="1673122"/>
            <a:ext cx="8372475" cy="682831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Representational similarity analysis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62916" y="2913102"/>
            <a:ext cx="2523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Dr Ian Charest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6015" y="36227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Psychology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875730" y="374590"/>
            <a:ext cx="0" cy="330419"/>
          </a:xfrm>
          <a:prstGeom prst="line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12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30338"/>
            <a:ext cx="1644650" cy="164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6253163" y="1109663"/>
            <a:ext cx="1971677" cy="1963737"/>
            <a:chOff x="2533607" y="1111083"/>
            <a:chExt cx="1971700" cy="1963808"/>
          </a:xfrm>
        </p:grpSpPr>
        <p:grpSp>
          <p:nvGrpSpPr>
            <p:cNvPr id="31830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36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7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31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34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5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32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33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35" name="Group 354"/>
          <p:cNvGrpSpPr>
            <a:grpSpLocks/>
          </p:cNvGrpSpPr>
          <p:nvPr/>
        </p:nvGrpSpPr>
        <p:grpSpPr bwMode="auto">
          <a:xfrm>
            <a:off x="6578602" y="1387476"/>
            <a:ext cx="1736035" cy="1793110"/>
            <a:chOff x="1479" y="195"/>
            <a:chExt cx="1288" cy="1330"/>
          </a:xfrm>
        </p:grpSpPr>
        <p:sp>
          <p:nvSpPr>
            <p:cNvPr id="31815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816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7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8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19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0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1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2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3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4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5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6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7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8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9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533650" y="1111250"/>
            <a:ext cx="1971677" cy="1963738"/>
            <a:chOff x="2533607" y="1111083"/>
            <a:chExt cx="1971700" cy="1963808"/>
          </a:xfrm>
        </p:grpSpPr>
        <p:grpSp>
          <p:nvGrpSpPr>
            <p:cNvPr id="31807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13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4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08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11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2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09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10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11" name="Group 354"/>
          <p:cNvGrpSpPr>
            <a:grpSpLocks/>
          </p:cNvGrpSpPr>
          <p:nvPr/>
        </p:nvGrpSpPr>
        <p:grpSpPr bwMode="auto">
          <a:xfrm>
            <a:off x="2871789" y="1392239"/>
            <a:ext cx="1734402" cy="1793108"/>
            <a:chOff x="1479" y="195"/>
            <a:chExt cx="1288" cy="1330"/>
          </a:xfrm>
        </p:grpSpPr>
        <p:sp>
          <p:nvSpPr>
            <p:cNvPr id="31792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93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4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5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6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7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8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9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0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1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2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3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4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5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6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pic>
        <p:nvPicPr>
          <p:cNvPr id="870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3962402"/>
            <a:ext cx="787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4027490"/>
            <a:ext cx="78422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08" name="Text Box 8"/>
          <p:cNvSpPr txBox="1">
            <a:spLocks noChangeArrowheads="1"/>
          </p:cNvSpPr>
          <p:nvPr/>
        </p:nvSpPr>
        <p:spPr bwMode="auto">
          <a:xfrm>
            <a:off x="1500190" y="3973515"/>
            <a:ext cx="993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activity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patterns</a:t>
            </a:r>
          </a:p>
        </p:txBody>
      </p:sp>
      <p:sp>
        <p:nvSpPr>
          <p:cNvPr id="870409" name="Text Box 9"/>
          <p:cNvSpPr txBox="1">
            <a:spLocks noChangeArrowheads="1"/>
          </p:cNvSpPr>
          <p:nvPr/>
        </p:nvSpPr>
        <p:spPr bwMode="auto">
          <a:xfrm>
            <a:off x="1042990" y="5895976"/>
            <a:ext cx="14509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experimental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stimuli</a:t>
            </a:r>
          </a:p>
        </p:txBody>
      </p:sp>
      <p:pic>
        <p:nvPicPr>
          <p:cNvPr id="8704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060827"/>
            <a:ext cx="77628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1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5" y="4027488"/>
            <a:ext cx="78898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60713" y="4868865"/>
            <a:ext cx="4592637" cy="985837"/>
            <a:chOff x="3160913" y="4868703"/>
            <a:chExt cx="4593021" cy="840976"/>
          </a:xfrm>
        </p:grpSpPr>
        <p:sp>
          <p:nvSpPr>
            <p:cNvPr id="31788" name="Line 12"/>
            <p:cNvSpPr>
              <a:spLocks noChangeShapeType="1"/>
            </p:cNvSpPr>
            <p:nvPr/>
          </p:nvSpPr>
          <p:spPr bwMode="auto">
            <a:xfrm flipH="1" flipV="1">
              <a:off x="3160913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9" name="Line 13"/>
            <p:cNvSpPr>
              <a:spLocks noChangeShapeType="1"/>
            </p:cNvSpPr>
            <p:nvPr/>
          </p:nvSpPr>
          <p:spPr bwMode="auto">
            <a:xfrm flipH="1" flipV="1">
              <a:off x="4160919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0" name="Line 14"/>
            <p:cNvSpPr>
              <a:spLocks noChangeShapeType="1"/>
            </p:cNvSpPr>
            <p:nvPr/>
          </p:nvSpPr>
          <p:spPr bwMode="auto">
            <a:xfrm flipV="1">
              <a:off x="4957421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1" name="Line 15"/>
            <p:cNvSpPr>
              <a:spLocks noChangeShapeType="1"/>
            </p:cNvSpPr>
            <p:nvPr/>
          </p:nvSpPr>
          <p:spPr bwMode="auto">
            <a:xfrm flipV="1">
              <a:off x="5957427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870416" name="Text Box 16"/>
          <p:cNvSpPr txBox="1">
            <a:spLocks noChangeArrowheads="1"/>
          </p:cNvSpPr>
          <p:nvPr/>
        </p:nvSpPr>
        <p:spPr bwMode="auto">
          <a:xfrm>
            <a:off x="6718301" y="6057900"/>
            <a:ext cx="484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7" name="Text Box 17"/>
          <p:cNvSpPr txBox="1">
            <a:spLocks noChangeArrowheads="1"/>
          </p:cNvSpPr>
          <p:nvPr/>
        </p:nvSpPr>
        <p:spPr bwMode="auto">
          <a:xfrm>
            <a:off x="4618039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8" name="Text Box 18"/>
          <p:cNvSpPr txBox="1">
            <a:spLocks noChangeArrowheads="1"/>
          </p:cNvSpPr>
          <p:nvPr/>
        </p:nvSpPr>
        <p:spPr bwMode="auto">
          <a:xfrm>
            <a:off x="8142288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9" name="Text Box 19"/>
          <p:cNvSpPr txBox="1">
            <a:spLocks noChangeArrowheads="1"/>
          </p:cNvSpPr>
          <p:nvPr/>
        </p:nvSpPr>
        <p:spPr bwMode="auto">
          <a:xfrm>
            <a:off x="3544868" y="5162552"/>
            <a:ext cx="1531188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region 1</a:t>
            </a:r>
          </a:p>
        </p:txBody>
      </p:sp>
      <p:sp>
        <p:nvSpPr>
          <p:cNvPr id="870420" name="Text Box 20"/>
          <p:cNvSpPr txBox="1">
            <a:spLocks noChangeArrowheads="1"/>
          </p:cNvSpPr>
          <p:nvPr/>
        </p:nvSpPr>
        <p:spPr bwMode="auto">
          <a:xfrm>
            <a:off x="5827713" y="5129215"/>
            <a:ext cx="1531188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region 2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59313" y="3860801"/>
            <a:ext cx="1665287" cy="707886"/>
            <a:chOff x="4356100" y="3233199"/>
            <a:chExt cx="1962150" cy="833504"/>
          </a:xfrm>
        </p:grpSpPr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4356100" y="3644425"/>
              <a:ext cx="196215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GB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1787" name="TextBox 3"/>
            <p:cNvSpPr txBox="1">
              <a:spLocks noChangeArrowheads="1"/>
            </p:cNvSpPr>
            <p:nvPr/>
          </p:nvSpPr>
          <p:spPr bwMode="auto">
            <a:xfrm>
              <a:off x="5070840" y="3233199"/>
              <a:ext cx="585895" cy="83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?</a:t>
              </a:r>
            </a:p>
          </p:txBody>
        </p:sp>
      </p:grpSp>
      <p:sp>
        <p:nvSpPr>
          <p:cNvPr id="72" name="Oval 336"/>
          <p:cNvSpPr>
            <a:spLocks noChangeArrowheads="1"/>
          </p:cNvSpPr>
          <p:nvPr/>
        </p:nvSpPr>
        <p:spPr bwMode="auto">
          <a:xfrm>
            <a:off x="3271840" y="2582865"/>
            <a:ext cx="160337" cy="160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870407" name="Text Box 7"/>
          <p:cNvSpPr txBox="1">
            <a:spLocks noChangeArrowheads="1"/>
          </p:cNvSpPr>
          <p:nvPr/>
        </p:nvSpPr>
        <p:spPr bwMode="auto">
          <a:xfrm>
            <a:off x="179512" y="1859635"/>
            <a:ext cx="23144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representational distance matrix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Arial" charset="0"/>
              </a:rPr>
              <a:t>RDM</a:t>
            </a: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73" name="Oval 336"/>
          <p:cNvSpPr>
            <a:spLocks noChangeArrowheads="1"/>
          </p:cNvSpPr>
          <p:nvPr/>
        </p:nvSpPr>
        <p:spPr bwMode="auto">
          <a:xfrm>
            <a:off x="3987800" y="1800225"/>
            <a:ext cx="160338" cy="160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3635376" y="3208338"/>
            <a:ext cx="2747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dissimilarity</a:t>
            </a:r>
            <a:endParaRPr lang="en-US" altLang="en-US" sz="1400">
              <a:solidFill>
                <a:srgbClr val="000000"/>
              </a:solidFill>
              <a:latin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(e.g. 1-correlation across space)</a:t>
            </a:r>
          </a:p>
        </p:txBody>
      </p:sp>
      <p:sp>
        <p:nvSpPr>
          <p:cNvPr id="31768" name="Title 7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922337"/>
          </a:xfrm>
        </p:spPr>
        <p:txBody>
          <a:bodyPr/>
          <a:lstStyle/>
          <a:p>
            <a:r>
              <a:rPr lang="en-GB" altLang="en-US" smtClean="0">
                <a:latin typeface="Arial" charset="0"/>
                <a:cs typeface="Arial" charset="0"/>
              </a:rPr>
              <a:t>The representational similarity trick</a:t>
            </a:r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5" y="5940425"/>
            <a:ext cx="5476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5" y="5940425"/>
            <a:ext cx="7080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7" y="1430339"/>
            <a:ext cx="1649413" cy="1643062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44626"/>
            <a:ext cx="1644650" cy="1638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753225" y="2644775"/>
            <a:ext cx="971550" cy="1358900"/>
            <a:chOff x="1632" y="1152"/>
            <a:chExt cx="720" cy="1008"/>
          </a:xfrm>
        </p:grpSpPr>
        <p:sp>
          <p:nvSpPr>
            <p:cNvPr id="31782" name="Line 27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3" name="Oval 28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4" name="Line 29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5" name="Line 30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160713" y="2668588"/>
            <a:ext cx="969962" cy="1358900"/>
            <a:chOff x="1632" y="1152"/>
            <a:chExt cx="720" cy="1008"/>
          </a:xfrm>
        </p:grpSpPr>
        <p:sp>
          <p:nvSpPr>
            <p:cNvPr id="31778" name="Line 22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9" name="Oval 23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0" name="Line 24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1" name="Line 25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643440" y="1973264"/>
            <a:ext cx="1666875" cy="707886"/>
            <a:chOff x="4644008" y="1973412"/>
            <a:chExt cx="1665779" cy="707747"/>
          </a:xfrm>
        </p:grpSpPr>
        <p:sp>
          <p:nvSpPr>
            <p:cNvPr id="31776" name="Line 33"/>
            <p:cNvSpPr>
              <a:spLocks noChangeShapeType="1"/>
            </p:cNvSpPr>
            <p:nvPr/>
          </p:nvSpPr>
          <p:spPr bwMode="auto">
            <a:xfrm>
              <a:off x="4644008" y="2332299"/>
              <a:ext cx="16657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7" name="TextBox 108"/>
            <p:cNvSpPr txBox="1">
              <a:spLocks noChangeArrowheads="1"/>
            </p:cNvSpPr>
            <p:nvPr/>
          </p:nvSpPr>
          <p:spPr bwMode="auto">
            <a:xfrm>
              <a:off x="5298803" y="1973412"/>
              <a:ext cx="355954" cy="7077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95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30338"/>
            <a:ext cx="1644650" cy="164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6253163" y="1109663"/>
            <a:ext cx="1971677" cy="1963737"/>
            <a:chOff x="2533607" y="1111083"/>
            <a:chExt cx="1971700" cy="1963808"/>
          </a:xfrm>
        </p:grpSpPr>
        <p:grpSp>
          <p:nvGrpSpPr>
            <p:cNvPr id="31830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36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7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31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34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5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32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33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35" name="Group 354"/>
          <p:cNvGrpSpPr>
            <a:grpSpLocks/>
          </p:cNvGrpSpPr>
          <p:nvPr/>
        </p:nvGrpSpPr>
        <p:grpSpPr bwMode="auto">
          <a:xfrm>
            <a:off x="6578602" y="1387476"/>
            <a:ext cx="1736035" cy="1793110"/>
            <a:chOff x="1479" y="195"/>
            <a:chExt cx="1288" cy="1330"/>
          </a:xfrm>
        </p:grpSpPr>
        <p:sp>
          <p:nvSpPr>
            <p:cNvPr id="31815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816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7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8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19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0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1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2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3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4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5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6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7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8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9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533650" y="1111250"/>
            <a:ext cx="1971677" cy="1963738"/>
            <a:chOff x="2533607" y="1111083"/>
            <a:chExt cx="1971700" cy="1963808"/>
          </a:xfrm>
        </p:grpSpPr>
        <p:grpSp>
          <p:nvGrpSpPr>
            <p:cNvPr id="31807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13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4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08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11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2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09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10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11" name="Group 354"/>
          <p:cNvGrpSpPr>
            <a:grpSpLocks/>
          </p:cNvGrpSpPr>
          <p:nvPr/>
        </p:nvGrpSpPr>
        <p:grpSpPr bwMode="auto">
          <a:xfrm>
            <a:off x="2871789" y="1392239"/>
            <a:ext cx="1734402" cy="1793108"/>
            <a:chOff x="1479" y="195"/>
            <a:chExt cx="1288" cy="1330"/>
          </a:xfrm>
        </p:grpSpPr>
        <p:sp>
          <p:nvSpPr>
            <p:cNvPr id="31792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93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4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5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6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7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8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9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0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1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2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3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4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5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6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pic>
        <p:nvPicPr>
          <p:cNvPr id="870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3962402"/>
            <a:ext cx="787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4027490"/>
            <a:ext cx="78422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08" name="Text Box 8"/>
          <p:cNvSpPr txBox="1">
            <a:spLocks noChangeArrowheads="1"/>
          </p:cNvSpPr>
          <p:nvPr/>
        </p:nvSpPr>
        <p:spPr bwMode="auto">
          <a:xfrm>
            <a:off x="1500190" y="3973515"/>
            <a:ext cx="993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activity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patterns</a:t>
            </a:r>
          </a:p>
        </p:txBody>
      </p:sp>
      <p:sp>
        <p:nvSpPr>
          <p:cNvPr id="870409" name="Text Box 9"/>
          <p:cNvSpPr txBox="1">
            <a:spLocks noChangeArrowheads="1"/>
          </p:cNvSpPr>
          <p:nvPr/>
        </p:nvSpPr>
        <p:spPr bwMode="auto">
          <a:xfrm>
            <a:off x="1042990" y="5895976"/>
            <a:ext cx="14509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experimental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stimuli</a:t>
            </a:r>
          </a:p>
        </p:txBody>
      </p:sp>
      <p:pic>
        <p:nvPicPr>
          <p:cNvPr id="8704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060827"/>
            <a:ext cx="77628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1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5" y="4027488"/>
            <a:ext cx="78898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60713" y="4868865"/>
            <a:ext cx="4592637" cy="985837"/>
            <a:chOff x="3160913" y="4868703"/>
            <a:chExt cx="4593021" cy="840976"/>
          </a:xfrm>
        </p:grpSpPr>
        <p:sp>
          <p:nvSpPr>
            <p:cNvPr id="31788" name="Line 12"/>
            <p:cNvSpPr>
              <a:spLocks noChangeShapeType="1"/>
            </p:cNvSpPr>
            <p:nvPr/>
          </p:nvSpPr>
          <p:spPr bwMode="auto">
            <a:xfrm flipH="1" flipV="1">
              <a:off x="3160913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9" name="Line 13"/>
            <p:cNvSpPr>
              <a:spLocks noChangeShapeType="1"/>
            </p:cNvSpPr>
            <p:nvPr/>
          </p:nvSpPr>
          <p:spPr bwMode="auto">
            <a:xfrm flipH="1" flipV="1">
              <a:off x="4160919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0" name="Line 14"/>
            <p:cNvSpPr>
              <a:spLocks noChangeShapeType="1"/>
            </p:cNvSpPr>
            <p:nvPr/>
          </p:nvSpPr>
          <p:spPr bwMode="auto">
            <a:xfrm flipV="1">
              <a:off x="4957421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1" name="Line 15"/>
            <p:cNvSpPr>
              <a:spLocks noChangeShapeType="1"/>
            </p:cNvSpPr>
            <p:nvPr/>
          </p:nvSpPr>
          <p:spPr bwMode="auto">
            <a:xfrm flipV="1">
              <a:off x="5957427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870416" name="Text Box 16"/>
          <p:cNvSpPr txBox="1">
            <a:spLocks noChangeArrowheads="1"/>
          </p:cNvSpPr>
          <p:nvPr/>
        </p:nvSpPr>
        <p:spPr bwMode="auto">
          <a:xfrm>
            <a:off x="6718301" y="6057900"/>
            <a:ext cx="484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7" name="Text Box 17"/>
          <p:cNvSpPr txBox="1">
            <a:spLocks noChangeArrowheads="1"/>
          </p:cNvSpPr>
          <p:nvPr/>
        </p:nvSpPr>
        <p:spPr bwMode="auto">
          <a:xfrm>
            <a:off x="4618039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8" name="Text Box 18"/>
          <p:cNvSpPr txBox="1">
            <a:spLocks noChangeArrowheads="1"/>
          </p:cNvSpPr>
          <p:nvPr/>
        </p:nvSpPr>
        <p:spPr bwMode="auto">
          <a:xfrm>
            <a:off x="8142288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9" name="Text Box 19"/>
          <p:cNvSpPr txBox="1">
            <a:spLocks noChangeArrowheads="1"/>
          </p:cNvSpPr>
          <p:nvPr/>
        </p:nvSpPr>
        <p:spPr bwMode="auto">
          <a:xfrm>
            <a:off x="3997168" y="5162552"/>
            <a:ext cx="934872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fMRI</a:t>
            </a:r>
          </a:p>
        </p:txBody>
      </p:sp>
      <p:sp>
        <p:nvSpPr>
          <p:cNvPr id="870420" name="Text Box 20"/>
          <p:cNvSpPr txBox="1">
            <a:spLocks noChangeArrowheads="1"/>
          </p:cNvSpPr>
          <p:nvPr/>
        </p:nvSpPr>
        <p:spPr bwMode="auto">
          <a:xfrm>
            <a:off x="5717883" y="5129215"/>
            <a:ext cx="2454519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cell recording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59313" y="3860801"/>
            <a:ext cx="1665287" cy="707886"/>
            <a:chOff x="4356100" y="3233199"/>
            <a:chExt cx="1962150" cy="833504"/>
          </a:xfrm>
        </p:grpSpPr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4356100" y="3644425"/>
              <a:ext cx="196215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GB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1787" name="TextBox 3"/>
            <p:cNvSpPr txBox="1">
              <a:spLocks noChangeArrowheads="1"/>
            </p:cNvSpPr>
            <p:nvPr/>
          </p:nvSpPr>
          <p:spPr bwMode="auto">
            <a:xfrm>
              <a:off x="5070840" y="3233199"/>
              <a:ext cx="585895" cy="83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?</a:t>
              </a:r>
            </a:p>
          </p:txBody>
        </p:sp>
      </p:grpSp>
      <p:sp>
        <p:nvSpPr>
          <p:cNvPr id="72" name="Oval 336"/>
          <p:cNvSpPr>
            <a:spLocks noChangeArrowheads="1"/>
          </p:cNvSpPr>
          <p:nvPr/>
        </p:nvSpPr>
        <p:spPr bwMode="auto">
          <a:xfrm>
            <a:off x="3271840" y="2582865"/>
            <a:ext cx="160337" cy="160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870407" name="Text Box 7"/>
          <p:cNvSpPr txBox="1">
            <a:spLocks noChangeArrowheads="1"/>
          </p:cNvSpPr>
          <p:nvPr/>
        </p:nvSpPr>
        <p:spPr bwMode="auto">
          <a:xfrm>
            <a:off x="179512" y="1859635"/>
            <a:ext cx="23144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representational distance matrix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Arial" charset="0"/>
              </a:rPr>
              <a:t>RDM</a:t>
            </a: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73" name="Oval 336"/>
          <p:cNvSpPr>
            <a:spLocks noChangeArrowheads="1"/>
          </p:cNvSpPr>
          <p:nvPr/>
        </p:nvSpPr>
        <p:spPr bwMode="auto">
          <a:xfrm>
            <a:off x="3987800" y="1800225"/>
            <a:ext cx="160338" cy="160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3635376" y="3208338"/>
            <a:ext cx="2747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dissimilarity</a:t>
            </a:r>
            <a:endParaRPr lang="en-US" altLang="en-US" sz="1400">
              <a:solidFill>
                <a:srgbClr val="000000"/>
              </a:solidFill>
              <a:latin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(e.g. 1-correlation across space)</a:t>
            </a:r>
          </a:p>
        </p:txBody>
      </p:sp>
      <p:sp>
        <p:nvSpPr>
          <p:cNvPr id="31768" name="Title 7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922337"/>
          </a:xfrm>
        </p:spPr>
        <p:txBody>
          <a:bodyPr/>
          <a:lstStyle/>
          <a:p>
            <a:r>
              <a:rPr lang="en-GB" altLang="en-US" smtClean="0">
                <a:latin typeface="Arial" charset="0"/>
                <a:cs typeface="Arial" charset="0"/>
              </a:rPr>
              <a:t>The representational similarity trick</a:t>
            </a:r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5" y="5940425"/>
            <a:ext cx="5476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5" y="5940425"/>
            <a:ext cx="7080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7" y="1430339"/>
            <a:ext cx="1649413" cy="1643062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44626"/>
            <a:ext cx="1644650" cy="1638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753225" y="2644775"/>
            <a:ext cx="971550" cy="1358900"/>
            <a:chOff x="1632" y="1152"/>
            <a:chExt cx="720" cy="1008"/>
          </a:xfrm>
        </p:grpSpPr>
        <p:sp>
          <p:nvSpPr>
            <p:cNvPr id="31782" name="Line 27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3" name="Oval 28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4" name="Line 29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5" name="Line 30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160713" y="2668588"/>
            <a:ext cx="969962" cy="1358900"/>
            <a:chOff x="1632" y="1152"/>
            <a:chExt cx="720" cy="1008"/>
          </a:xfrm>
        </p:grpSpPr>
        <p:sp>
          <p:nvSpPr>
            <p:cNvPr id="31778" name="Line 22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9" name="Oval 23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0" name="Line 24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1" name="Line 25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643440" y="1973264"/>
            <a:ext cx="1666875" cy="707886"/>
            <a:chOff x="4644008" y="1973412"/>
            <a:chExt cx="1665779" cy="707747"/>
          </a:xfrm>
        </p:grpSpPr>
        <p:sp>
          <p:nvSpPr>
            <p:cNvPr id="31776" name="Line 33"/>
            <p:cNvSpPr>
              <a:spLocks noChangeShapeType="1"/>
            </p:cNvSpPr>
            <p:nvPr/>
          </p:nvSpPr>
          <p:spPr bwMode="auto">
            <a:xfrm>
              <a:off x="4644008" y="2332299"/>
              <a:ext cx="16657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7" name="TextBox 108"/>
            <p:cNvSpPr txBox="1">
              <a:spLocks noChangeArrowheads="1"/>
            </p:cNvSpPr>
            <p:nvPr/>
          </p:nvSpPr>
          <p:spPr bwMode="auto">
            <a:xfrm>
              <a:off x="5298803" y="1973412"/>
              <a:ext cx="355954" cy="7077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28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30338"/>
            <a:ext cx="1644650" cy="164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6253163" y="1109663"/>
            <a:ext cx="1971677" cy="1963737"/>
            <a:chOff x="2533607" y="1111083"/>
            <a:chExt cx="1971700" cy="1963808"/>
          </a:xfrm>
        </p:grpSpPr>
        <p:grpSp>
          <p:nvGrpSpPr>
            <p:cNvPr id="31830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36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7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31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34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5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32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33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35" name="Group 354"/>
          <p:cNvGrpSpPr>
            <a:grpSpLocks/>
          </p:cNvGrpSpPr>
          <p:nvPr/>
        </p:nvGrpSpPr>
        <p:grpSpPr bwMode="auto">
          <a:xfrm>
            <a:off x="6578602" y="1387476"/>
            <a:ext cx="1736035" cy="1793110"/>
            <a:chOff x="1479" y="195"/>
            <a:chExt cx="1288" cy="1330"/>
          </a:xfrm>
        </p:grpSpPr>
        <p:sp>
          <p:nvSpPr>
            <p:cNvPr id="31815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816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7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8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19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0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1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2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3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4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5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6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7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8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9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533650" y="1111250"/>
            <a:ext cx="1971677" cy="1963738"/>
            <a:chOff x="2533607" y="1111083"/>
            <a:chExt cx="1971700" cy="1963808"/>
          </a:xfrm>
        </p:grpSpPr>
        <p:grpSp>
          <p:nvGrpSpPr>
            <p:cNvPr id="31807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13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4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08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11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2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09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10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11" name="Group 354"/>
          <p:cNvGrpSpPr>
            <a:grpSpLocks/>
          </p:cNvGrpSpPr>
          <p:nvPr/>
        </p:nvGrpSpPr>
        <p:grpSpPr bwMode="auto">
          <a:xfrm>
            <a:off x="2871789" y="1392239"/>
            <a:ext cx="1734402" cy="1793108"/>
            <a:chOff x="1479" y="195"/>
            <a:chExt cx="1288" cy="1330"/>
          </a:xfrm>
        </p:grpSpPr>
        <p:sp>
          <p:nvSpPr>
            <p:cNvPr id="31792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93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4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5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6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7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8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9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0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1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2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3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4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5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6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pic>
        <p:nvPicPr>
          <p:cNvPr id="870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3962402"/>
            <a:ext cx="787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4027490"/>
            <a:ext cx="78422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08" name="Text Box 8"/>
          <p:cNvSpPr txBox="1">
            <a:spLocks noChangeArrowheads="1"/>
          </p:cNvSpPr>
          <p:nvPr/>
        </p:nvSpPr>
        <p:spPr bwMode="auto">
          <a:xfrm>
            <a:off x="1500190" y="3973515"/>
            <a:ext cx="993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activity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patterns</a:t>
            </a:r>
          </a:p>
        </p:txBody>
      </p:sp>
      <p:sp>
        <p:nvSpPr>
          <p:cNvPr id="870409" name="Text Box 9"/>
          <p:cNvSpPr txBox="1">
            <a:spLocks noChangeArrowheads="1"/>
          </p:cNvSpPr>
          <p:nvPr/>
        </p:nvSpPr>
        <p:spPr bwMode="auto">
          <a:xfrm>
            <a:off x="1042990" y="5895976"/>
            <a:ext cx="14509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experimental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stimuli</a:t>
            </a:r>
          </a:p>
        </p:txBody>
      </p:sp>
      <p:pic>
        <p:nvPicPr>
          <p:cNvPr id="8704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060827"/>
            <a:ext cx="77628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1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5" y="4027488"/>
            <a:ext cx="78898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60713" y="4868865"/>
            <a:ext cx="4592637" cy="985837"/>
            <a:chOff x="3160913" y="4868703"/>
            <a:chExt cx="4593021" cy="840976"/>
          </a:xfrm>
        </p:grpSpPr>
        <p:sp>
          <p:nvSpPr>
            <p:cNvPr id="31788" name="Line 12"/>
            <p:cNvSpPr>
              <a:spLocks noChangeShapeType="1"/>
            </p:cNvSpPr>
            <p:nvPr/>
          </p:nvSpPr>
          <p:spPr bwMode="auto">
            <a:xfrm flipH="1" flipV="1">
              <a:off x="3160913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9" name="Line 13"/>
            <p:cNvSpPr>
              <a:spLocks noChangeShapeType="1"/>
            </p:cNvSpPr>
            <p:nvPr/>
          </p:nvSpPr>
          <p:spPr bwMode="auto">
            <a:xfrm flipH="1" flipV="1">
              <a:off x="4160919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0" name="Line 14"/>
            <p:cNvSpPr>
              <a:spLocks noChangeShapeType="1"/>
            </p:cNvSpPr>
            <p:nvPr/>
          </p:nvSpPr>
          <p:spPr bwMode="auto">
            <a:xfrm flipV="1">
              <a:off x="4957421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1" name="Line 15"/>
            <p:cNvSpPr>
              <a:spLocks noChangeShapeType="1"/>
            </p:cNvSpPr>
            <p:nvPr/>
          </p:nvSpPr>
          <p:spPr bwMode="auto">
            <a:xfrm flipV="1">
              <a:off x="5957427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870416" name="Text Box 16"/>
          <p:cNvSpPr txBox="1">
            <a:spLocks noChangeArrowheads="1"/>
          </p:cNvSpPr>
          <p:nvPr/>
        </p:nvSpPr>
        <p:spPr bwMode="auto">
          <a:xfrm>
            <a:off x="6718301" y="6057900"/>
            <a:ext cx="484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7" name="Text Box 17"/>
          <p:cNvSpPr txBox="1">
            <a:spLocks noChangeArrowheads="1"/>
          </p:cNvSpPr>
          <p:nvPr/>
        </p:nvSpPr>
        <p:spPr bwMode="auto">
          <a:xfrm>
            <a:off x="4618039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8" name="Text Box 18"/>
          <p:cNvSpPr txBox="1">
            <a:spLocks noChangeArrowheads="1"/>
          </p:cNvSpPr>
          <p:nvPr/>
        </p:nvSpPr>
        <p:spPr bwMode="auto">
          <a:xfrm>
            <a:off x="8142288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9" name="Text Box 19"/>
          <p:cNvSpPr txBox="1">
            <a:spLocks noChangeArrowheads="1"/>
          </p:cNvSpPr>
          <p:nvPr/>
        </p:nvSpPr>
        <p:spPr bwMode="auto">
          <a:xfrm>
            <a:off x="3997168" y="5162552"/>
            <a:ext cx="934872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fMRI</a:t>
            </a:r>
          </a:p>
        </p:txBody>
      </p:sp>
      <p:sp>
        <p:nvSpPr>
          <p:cNvPr id="870420" name="Text Box 20"/>
          <p:cNvSpPr txBox="1">
            <a:spLocks noChangeArrowheads="1"/>
          </p:cNvSpPr>
          <p:nvPr/>
        </p:nvSpPr>
        <p:spPr bwMode="auto">
          <a:xfrm>
            <a:off x="5940153" y="5129215"/>
            <a:ext cx="973343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MEG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59313" y="3860801"/>
            <a:ext cx="1665287" cy="707886"/>
            <a:chOff x="4356100" y="3233199"/>
            <a:chExt cx="1962150" cy="833504"/>
          </a:xfrm>
        </p:grpSpPr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4356100" y="3644425"/>
              <a:ext cx="196215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GB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1787" name="TextBox 3"/>
            <p:cNvSpPr txBox="1">
              <a:spLocks noChangeArrowheads="1"/>
            </p:cNvSpPr>
            <p:nvPr/>
          </p:nvSpPr>
          <p:spPr bwMode="auto">
            <a:xfrm>
              <a:off x="5070840" y="3233199"/>
              <a:ext cx="585895" cy="83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?</a:t>
              </a:r>
            </a:p>
          </p:txBody>
        </p:sp>
      </p:grpSp>
      <p:sp>
        <p:nvSpPr>
          <p:cNvPr id="72" name="Oval 336"/>
          <p:cNvSpPr>
            <a:spLocks noChangeArrowheads="1"/>
          </p:cNvSpPr>
          <p:nvPr/>
        </p:nvSpPr>
        <p:spPr bwMode="auto">
          <a:xfrm>
            <a:off x="3271840" y="2582865"/>
            <a:ext cx="160337" cy="160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870407" name="Text Box 7"/>
          <p:cNvSpPr txBox="1">
            <a:spLocks noChangeArrowheads="1"/>
          </p:cNvSpPr>
          <p:nvPr/>
        </p:nvSpPr>
        <p:spPr bwMode="auto">
          <a:xfrm>
            <a:off x="179512" y="1859635"/>
            <a:ext cx="23144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representational distance matrix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Arial" charset="0"/>
              </a:rPr>
              <a:t>RDM</a:t>
            </a: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73" name="Oval 336"/>
          <p:cNvSpPr>
            <a:spLocks noChangeArrowheads="1"/>
          </p:cNvSpPr>
          <p:nvPr/>
        </p:nvSpPr>
        <p:spPr bwMode="auto">
          <a:xfrm>
            <a:off x="3987800" y="1800225"/>
            <a:ext cx="160338" cy="160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3635376" y="3208338"/>
            <a:ext cx="2747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dissimilarity</a:t>
            </a:r>
            <a:endParaRPr lang="en-US" altLang="en-US" sz="1400">
              <a:solidFill>
                <a:srgbClr val="000000"/>
              </a:solidFill>
              <a:latin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(e.g. 1-correlation across space)</a:t>
            </a:r>
          </a:p>
        </p:txBody>
      </p:sp>
      <p:sp>
        <p:nvSpPr>
          <p:cNvPr id="31768" name="Title 7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922337"/>
          </a:xfrm>
        </p:spPr>
        <p:txBody>
          <a:bodyPr/>
          <a:lstStyle/>
          <a:p>
            <a:r>
              <a:rPr lang="en-GB" altLang="en-US" smtClean="0">
                <a:latin typeface="Arial" charset="0"/>
                <a:cs typeface="Arial" charset="0"/>
              </a:rPr>
              <a:t>The representational similarity trick</a:t>
            </a:r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5" y="5940425"/>
            <a:ext cx="5476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5" y="5940425"/>
            <a:ext cx="7080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7" y="1430339"/>
            <a:ext cx="1649413" cy="1643062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44626"/>
            <a:ext cx="1644650" cy="1638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753225" y="2644775"/>
            <a:ext cx="971550" cy="1358900"/>
            <a:chOff x="1632" y="1152"/>
            <a:chExt cx="720" cy="1008"/>
          </a:xfrm>
        </p:grpSpPr>
        <p:sp>
          <p:nvSpPr>
            <p:cNvPr id="31782" name="Line 27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3" name="Oval 28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4" name="Line 29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5" name="Line 30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160713" y="2668588"/>
            <a:ext cx="969962" cy="1358900"/>
            <a:chOff x="1632" y="1152"/>
            <a:chExt cx="720" cy="1008"/>
          </a:xfrm>
        </p:grpSpPr>
        <p:sp>
          <p:nvSpPr>
            <p:cNvPr id="31778" name="Line 22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9" name="Oval 23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0" name="Line 24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1" name="Line 25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643440" y="1973264"/>
            <a:ext cx="1666875" cy="707886"/>
            <a:chOff x="4644008" y="1973412"/>
            <a:chExt cx="1665779" cy="707747"/>
          </a:xfrm>
        </p:grpSpPr>
        <p:sp>
          <p:nvSpPr>
            <p:cNvPr id="31776" name="Line 33"/>
            <p:cNvSpPr>
              <a:spLocks noChangeShapeType="1"/>
            </p:cNvSpPr>
            <p:nvPr/>
          </p:nvSpPr>
          <p:spPr bwMode="auto">
            <a:xfrm>
              <a:off x="4644008" y="2332299"/>
              <a:ext cx="16657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7" name="TextBox 108"/>
            <p:cNvSpPr txBox="1">
              <a:spLocks noChangeArrowheads="1"/>
            </p:cNvSpPr>
            <p:nvPr/>
          </p:nvSpPr>
          <p:spPr bwMode="auto">
            <a:xfrm>
              <a:off x="5298803" y="1973412"/>
              <a:ext cx="355954" cy="7077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6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52736"/>
          </a:xfrm>
        </p:spPr>
        <p:txBody>
          <a:bodyPr/>
          <a:lstStyle/>
          <a:p>
            <a:pPr algn="ctr"/>
            <a:r>
              <a:rPr lang="en-GB" sz="3600" dirty="0" smtClean="0">
                <a:latin typeface="+mj-lt"/>
                <a:cs typeface="Times New Roman" panose="02020603050405020304" pitchFamily="18" charset="0"/>
              </a:rPr>
              <a:t>The RSA trick</a:t>
            </a:r>
            <a:endParaRPr lang="en-GB" sz="36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0728"/>
            <a:ext cx="6215408" cy="5791631"/>
          </a:xfrm>
        </p:spPr>
      </p:pic>
      <p:sp>
        <p:nvSpPr>
          <p:cNvPr id="5" name="TextBox 4"/>
          <p:cNvSpPr txBox="1"/>
          <p:nvPr/>
        </p:nvSpPr>
        <p:spPr>
          <a:xfrm>
            <a:off x="84496" y="6534843"/>
            <a:ext cx="1776428" cy="307768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 err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Kriegeskorte</a:t>
            </a:r>
            <a:r>
              <a:rPr lang="en-GB" sz="1400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, 2008</a:t>
            </a:r>
            <a:endParaRPr lang="en-GB" sz="1500" dirty="0">
              <a:solidFill>
                <a:prstClr val="white">
                  <a:lumMod val="50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98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30338"/>
            <a:ext cx="1644650" cy="164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6253163" y="1109663"/>
            <a:ext cx="1971677" cy="1963737"/>
            <a:chOff x="2533607" y="1111083"/>
            <a:chExt cx="1971700" cy="1963808"/>
          </a:xfrm>
        </p:grpSpPr>
        <p:grpSp>
          <p:nvGrpSpPr>
            <p:cNvPr id="31830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36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7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31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34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5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32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33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35" name="Group 354"/>
          <p:cNvGrpSpPr>
            <a:grpSpLocks/>
          </p:cNvGrpSpPr>
          <p:nvPr/>
        </p:nvGrpSpPr>
        <p:grpSpPr bwMode="auto">
          <a:xfrm>
            <a:off x="6578602" y="1387476"/>
            <a:ext cx="1736035" cy="1793110"/>
            <a:chOff x="1479" y="195"/>
            <a:chExt cx="1288" cy="1330"/>
          </a:xfrm>
        </p:grpSpPr>
        <p:sp>
          <p:nvSpPr>
            <p:cNvPr id="31815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816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7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8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19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0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1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2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3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4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5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6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7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8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9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533650" y="1111250"/>
            <a:ext cx="1971677" cy="1963738"/>
            <a:chOff x="2533607" y="1111083"/>
            <a:chExt cx="1971700" cy="1963808"/>
          </a:xfrm>
        </p:grpSpPr>
        <p:grpSp>
          <p:nvGrpSpPr>
            <p:cNvPr id="31807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13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4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08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11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2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09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10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11" name="Group 354"/>
          <p:cNvGrpSpPr>
            <a:grpSpLocks/>
          </p:cNvGrpSpPr>
          <p:nvPr/>
        </p:nvGrpSpPr>
        <p:grpSpPr bwMode="auto">
          <a:xfrm>
            <a:off x="2871789" y="1392239"/>
            <a:ext cx="1734402" cy="1793108"/>
            <a:chOff x="1479" y="195"/>
            <a:chExt cx="1288" cy="1330"/>
          </a:xfrm>
        </p:grpSpPr>
        <p:sp>
          <p:nvSpPr>
            <p:cNvPr id="31792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93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4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5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6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7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8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9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0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1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2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3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4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5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6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pic>
        <p:nvPicPr>
          <p:cNvPr id="870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3962402"/>
            <a:ext cx="787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4027490"/>
            <a:ext cx="78422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08" name="Text Box 8"/>
          <p:cNvSpPr txBox="1">
            <a:spLocks noChangeArrowheads="1"/>
          </p:cNvSpPr>
          <p:nvPr/>
        </p:nvSpPr>
        <p:spPr bwMode="auto">
          <a:xfrm>
            <a:off x="1500190" y="3973515"/>
            <a:ext cx="993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activity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patterns</a:t>
            </a:r>
          </a:p>
        </p:txBody>
      </p:sp>
      <p:sp>
        <p:nvSpPr>
          <p:cNvPr id="870409" name="Text Box 9"/>
          <p:cNvSpPr txBox="1">
            <a:spLocks noChangeArrowheads="1"/>
          </p:cNvSpPr>
          <p:nvPr/>
        </p:nvSpPr>
        <p:spPr bwMode="auto">
          <a:xfrm>
            <a:off x="1042990" y="5895976"/>
            <a:ext cx="14509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experimental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stimuli</a:t>
            </a:r>
          </a:p>
        </p:txBody>
      </p:sp>
      <p:pic>
        <p:nvPicPr>
          <p:cNvPr id="8704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060827"/>
            <a:ext cx="77628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1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5" y="4027488"/>
            <a:ext cx="78898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60713" y="4868865"/>
            <a:ext cx="4592637" cy="985837"/>
            <a:chOff x="3160913" y="4868703"/>
            <a:chExt cx="4593021" cy="840976"/>
          </a:xfrm>
        </p:grpSpPr>
        <p:sp>
          <p:nvSpPr>
            <p:cNvPr id="31788" name="Line 12"/>
            <p:cNvSpPr>
              <a:spLocks noChangeShapeType="1"/>
            </p:cNvSpPr>
            <p:nvPr/>
          </p:nvSpPr>
          <p:spPr bwMode="auto">
            <a:xfrm flipH="1" flipV="1">
              <a:off x="3160913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9" name="Line 13"/>
            <p:cNvSpPr>
              <a:spLocks noChangeShapeType="1"/>
            </p:cNvSpPr>
            <p:nvPr/>
          </p:nvSpPr>
          <p:spPr bwMode="auto">
            <a:xfrm flipH="1" flipV="1">
              <a:off x="4160919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0" name="Line 14"/>
            <p:cNvSpPr>
              <a:spLocks noChangeShapeType="1"/>
            </p:cNvSpPr>
            <p:nvPr/>
          </p:nvSpPr>
          <p:spPr bwMode="auto">
            <a:xfrm flipV="1">
              <a:off x="4957421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1" name="Line 15"/>
            <p:cNvSpPr>
              <a:spLocks noChangeShapeType="1"/>
            </p:cNvSpPr>
            <p:nvPr/>
          </p:nvSpPr>
          <p:spPr bwMode="auto">
            <a:xfrm flipV="1">
              <a:off x="5957427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870416" name="Text Box 16"/>
          <p:cNvSpPr txBox="1">
            <a:spLocks noChangeArrowheads="1"/>
          </p:cNvSpPr>
          <p:nvPr/>
        </p:nvSpPr>
        <p:spPr bwMode="auto">
          <a:xfrm>
            <a:off x="6718301" y="6057900"/>
            <a:ext cx="484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7" name="Text Box 17"/>
          <p:cNvSpPr txBox="1">
            <a:spLocks noChangeArrowheads="1"/>
          </p:cNvSpPr>
          <p:nvPr/>
        </p:nvSpPr>
        <p:spPr bwMode="auto">
          <a:xfrm>
            <a:off x="4618039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8" name="Text Box 18"/>
          <p:cNvSpPr txBox="1">
            <a:spLocks noChangeArrowheads="1"/>
          </p:cNvSpPr>
          <p:nvPr/>
        </p:nvSpPr>
        <p:spPr bwMode="auto">
          <a:xfrm>
            <a:off x="8142288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9" name="Text Box 19"/>
          <p:cNvSpPr txBox="1">
            <a:spLocks noChangeArrowheads="1"/>
          </p:cNvSpPr>
          <p:nvPr/>
        </p:nvSpPr>
        <p:spPr bwMode="auto">
          <a:xfrm>
            <a:off x="3998913" y="5162551"/>
            <a:ext cx="1031875" cy="50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>
                <a:solidFill>
                  <a:srgbClr val="000000"/>
                </a:solidFill>
                <a:latin typeface="Arial" charset="0"/>
              </a:rPr>
              <a:t>brain</a:t>
            </a:r>
          </a:p>
        </p:txBody>
      </p:sp>
      <p:sp>
        <p:nvSpPr>
          <p:cNvPr id="870420" name="Text Box 20"/>
          <p:cNvSpPr txBox="1">
            <a:spLocks noChangeArrowheads="1"/>
          </p:cNvSpPr>
          <p:nvPr/>
        </p:nvSpPr>
        <p:spPr bwMode="auto">
          <a:xfrm>
            <a:off x="5827714" y="5129214"/>
            <a:ext cx="1204912" cy="50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>
                <a:solidFill>
                  <a:srgbClr val="000000"/>
                </a:solidFill>
                <a:latin typeface="Arial" charset="0"/>
              </a:rPr>
              <a:t>model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59313" y="3860801"/>
            <a:ext cx="1665287" cy="707886"/>
            <a:chOff x="4356100" y="3233199"/>
            <a:chExt cx="1962150" cy="833504"/>
          </a:xfrm>
        </p:grpSpPr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4356100" y="3644425"/>
              <a:ext cx="196215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GB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1787" name="TextBox 3"/>
            <p:cNvSpPr txBox="1">
              <a:spLocks noChangeArrowheads="1"/>
            </p:cNvSpPr>
            <p:nvPr/>
          </p:nvSpPr>
          <p:spPr bwMode="auto">
            <a:xfrm>
              <a:off x="5070840" y="3233199"/>
              <a:ext cx="585895" cy="83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?</a:t>
              </a:r>
            </a:p>
          </p:txBody>
        </p:sp>
      </p:grpSp>
      <p:sp>
        <p:nvSpPr>
          <p:cNvPr id="72" name="Oval 336"/>
          <p:cNvSpPr>
            <a:spLocks noChangeArrowheads="1"/>
          </p:cNvSpPr>
          <p:nvPr/>
        </p:nvSpPr>
        <p:spPr bwMode="auto">
          <a:xfrm>
            <a:off x="3271840" y="2582865"/>
            <a:ext cx="160337" cy="160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870407" name="Text Box 7"/>
          <p:cNvSpPr txBox="1">
            <a:spLocks noChangeArrowheads="1"/>
          </p:cNvSpPr>
          <p:nvPr/>
        </p:nvSpPr>
        <p:spPr bwMode="auto">
          <a:xfrm>
            <a:off x="179512" y="1859635"/>
            <a:ext cx="23144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representational distance matrix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Arial" charset="0"/>
              </a:rPr>
              <a:t>RDM</a:t>
            </a: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73" name="Oval 336"/>
          <p:cNvSpPr>
            <a:spLocks noChangeArrowheads="1"/>
          </p:cNvSpPr>
          <p:nvPr/>
        </p:nvSpPr>
        <p:spPr bwMode="auto">
          <a:xfrm>
            <a:off x="3987800" y="1800225"/>
            <a:ext cx="160338" cy="160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3635376" y="3208338"/>
            <a:ext cx="2747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dissimilarity</a:t>
            </a:r>
            <a:endParaRPr lang="en-US" altLang="en-US" sz="1400">
              <a:solidFill>
                <a:srgbClr val="000000"/>
              </a:solidFill>
              <a:latin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(e.g. 1-correlation across space)</a:t>
            </a:r>
          </a:p>
        </p:txBody>
      </p:sp>
      <p:sp>
        <p:nvSpPr>
          <p:cNvPr id="31768" name="Title 7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922337"/>
          </a:xfrm>
        </p:spPr>
        <p:txBody>
          <a:bodyPr/>
          <a:lstStyle/>
          <a:p>
            <a:r>
              <a:rPr lang="en-GB" altLang="en-US" dirty="0" smtClean="0">
                <a:latin typeface="Arial" charset="0"/>
                <a:cs typeface="Arial" charset="0"/>
              </a:rPr>
              <a:t>Relating brain and model RDMs</a:t>
            </a:r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5" y="5940425"/>
            <a:ext cx="5476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5" y="5940425"/>
            <a:ext cx="7080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7" y="1430339"/>
            <a:ext cx="1649413" cy="1643062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44626"/>
            <a:ext cx="1644650" cy="1638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753225" y="2644775"/>
            <a:ext cx="971550" cy="1358900"/>
            <a:chOff x="1632" y="1152"/>
            <a:chExt cx="720" cy="1008"/>
          </a:xfrm>
        </p:grpSpPr>
        <p:sp>
          <p:nvSpPr>
            <p:cNvPr id="31782" name="Line 27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3" name="Oval 28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4" name="Line 29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5" name="Line 30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160713" y="2668588"/>
            <a:ext cx="969962" cy="1358900"/>
            <a:chOff x="1632" y="1152"/>
            <a:chExt cx="720" cy="1008"/>
          </a:xfrm>
        </p:grpSpPr>
        <p:sp>
          <p:nvSpPr>
            <p:cNvPr id="31778" name="Line 22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9" name="Oval 23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0" name="Line 24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1" name="Line 25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643440" y="1973264"/>
            <a:ext cx="1666875" cy="707886"/>
            <a:chOff x="4644008" y="1973412"/>
            <a:chExt cx="1665779" cy="707747"/>
          </a:xfrm>
        </p:grpSpPr>
        <p:sp>
          <p:nvSpPr>
            <p:cNvPr id="31776" name="Line 33"/>
            <p:cNvSpPr>
              <a:spLocks noChangeShapeType="1"/>
            </p:cNvSpPr>
            <p:nvPr/>
          </p:nvSpPr>
          <p:spPr bwMode="auto">
            <a:xfrm>
              <a:off x="4644008" y="2332299"/>
              <a:ext cx="16657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7" name="TextBox 108"/>
            <p:cNvSpPr txBox="1">
              <a:spLocks noChangeArrowheads="1"/>
            </p:cNvSpPr>
            <p:nvPr/>
          </p:nvSpPr>
          <p:spPr bwMode="auto">
            <a:xfrm>
              <a:off x="5298803" y="1973412"/>
              <a:ext cx="355954" cy="7077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06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08" grpId="0"/>
      <p:bldP spid="870409" grpId="0"/>
      <p:bldP spid="870416" grpId="0"/>
      <p:bldP spid="870417" grpId="0"/>
      <p:bldP spid="870418" grpId="0"/>
      <p:bldP spid="870419" grpId="0" animBg="1"/>
      <p:bldP spid="870420" grpId="0" animBg="1"/>
      <p:bldP spid="72" grpId="0" animBg="1"/>
      <p:bldP spid="870407" grpId="0"/>
      <p:bldP spid="73" grpId="0" animBg="1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5" y="274638"/>
            <a:ext cx="8928992" cy="850106"/>
          </a:xfrm>
        </p:spPr>
        <p:txBody>
          <a:bodyPr/>
          <a:lstStyle/>
          <a:p>
            <a:r>
              <a:rPr lang="en-GB" dirty="0" smtClean="0"/>
              <a:t>Deep convolutional neural network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9513" y="6372037"/>
            <a:ext cx="2587665" cy="373659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r>
              <a:rPr lang="en-GB" b="1" dirty="0" err="1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Krizhevsky</a:t>
            </a:r>
            <a:r>
              <a:rPr lang="en-GB" b="1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2012</a:t>
            </a:r>
            <a:endParaRPr lang="en-GB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8807"/>
            <a:ext cx="88963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 rot="19719561">
            <a:off x="1966247" y="5291068"/>
            <a:ext cx="725676" cy="30873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88321" y="6073556"/>
            <a:ext cx="1229823" cy="30777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</a:p>
        </p:txBody>
      </p:sp>
      <p:sp>
        <p:nvSpPr>
          <p:cNvPr id="11" name="TextBox 10"/>
          <p:cNvSpPr txBox="1"/>
          <p:nvPr/>
        </p:nvSpPr>
        <p:spPr>
          <a:xfrm rot="19719561">
            <a:off x="3079457" y="5291068"/>
            <a:ext cx="725676" cy="30873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2</a:t>
            </a:r>
          </a:p>
        </p:txBody>
      </p:sp>
      <p:sp>
        <p:nvSpPr>
          <p:cNvPr id="12" name="TextBox 11"/>
          <p:cNvSpPr txBox="1"/>
          <p:nvPr/>
        </p:nvSpPr>
        <p:spPr>
          <a:xfrm rot="19719561">
            <a:off x="4687085" y="5291068"/>
            <a:ext cx="725676" cy="30873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3</a:t>
            </a:r>
          </a:p>
        </p:txBody>
      </p:sp>
      <p:sp>
        <p:nvSpPr>
          <p:cNvPr id="13" name="TextBox 12"/>
          <p:cNvSpPr txBox="1"/>
          <p:nvPr/>
        </p:nvSpPr>
        <p:spPr>
          <a:xfrm rot="19719561">
            <a:off x="5800295" y="5291068"/>
            <a:ext cx="725676" cy="30873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4</a:t>
            </a:r>
          </a:p>
        </p:txBody>
      </p:sp>
      <p:sp>
        <p:nvSpPr>
          <p:cNvPr id="14" name="TextBox 13"/>
          <p:cNvSpPr txBox="1"/>
          <p:nvPr/>
        </p:nvSpPr>
        <p:spPr>
          <a:xfrm rot="19719561">
            <a:off x="7010516" y="5291068"/>
            <a:ext cx="725676" cy="30873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5</a:t>
            </a:r>
          </a:p>
        </p:txBody>
      </p:sp>
      <p:sp>
        <p:nvSpPr>
          <p:cNvPr id="15" name="TextBox 14"/>
          <p:cNvSpPr txBox="1"/>
          <p:nvPr/>
        </p:nvSpPr>
        <p:spPr>
          <a:xfrm rot="19719561">
            <a:off x="7946622" y="5291068"/>
            <a:ext cx="725676" cy="30873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6</a:t>
            </a:r>
          </a:p>
        </p:txBody>
      </p:sp>
      <p:sp>
        <p:nvSpPr>
          <p:cNvPr id="16" name="TextBox 15"/>
          <p:cNvSpPr txBox="1"/>
          <p:nvPr/>
        </p:nvSpPr>
        <p:spPr>
          <a:xfrm rot="19719561">
            <a:off x="8645502" y="5291068"/>
            <a:ext cx="725676" cy="30873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28713" y="6073938"/>
            <a:ext cx="1010213" cy="45140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</a:t>
            </a:r>
          </a:p>
          <a:p>
            <a:pPr algn="ctr">
              <a:lnSpc>
                <a:spcPts val="1400"/>
              </a:lnSpc>
            </a:pPr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</a:p>
        </p:txBody>
      </p:sp>
      <p:sp>
        <p:nvSpPr>
          <p:cNvPr id="18" name="Left Brace 17"/>
          <p:cNvSpPr/>
          <p:nvPr/>
        </p:nvSpPr>
        <p:spPr>
          <a:xfrm rot="16200000">
            <a:off x="3943724" y="3098044"/>
            <a:ext cx="329013" cy="5600156"/>
          </a:xfrm>
          <a:prstGeom prst="leftBrac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 rot="16200000">
            <a:off x="7756939" y="5198195"/>
            <a:ext cx="334517" cy="1399880"/>
          </a:xfrm>
          <a:prstGeom prst="leftBrac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305" y="1001300"/>
            <a:ext cx="5834873" cy="1217640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285722" indent="-285722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of the art in computer vision</a:t>
            </a:r>
          </a:p>
          <a:p>
            <a:pPr marL="285722" indent="-285722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with stochastic gradient descent </a:t>
            </a:r>
          </a:p>
          <a:p>
            <a:pPr marL="285722" indent="-285722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with 1.2 </a:t>
            </a: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 category-</a:t>
            </a:r>
            <a:r>
              <a:rPr lang="en-GB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labeled</a:t>
            </a: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images</a:t>
            </a:r>
          </a:p>
          <a:p>
            <a:pPr marL="285722" indent="-285722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</a:t>
            </a: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 parameters and 650,000 neurons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6519461" y="1045185"/>
            <a:ext cx="2517036" cy="1015663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r>
              <a:rPr lang="en-GB" sz="2000" b="1" dirty="0">
                <a:solidFill>
                  <a:srgbClr val="F62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network</a:t>
            </a:r>
          </a:p>
          <a:p>
            <a:r>
              <a:rPr lang="en-GB" sz="2000" b="1" dirty="0">
                <a:solidFill>
                  <a:srgbClr val="F62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functionally similar</a:t>
            </a:r>
          </a:p>
          <a:p>
            <a:r>
              <a:rPr lang="en-GB" sz="2000" b="1" dirty="0">
                <a:solidFill>
                  <a:srgbClr val="F62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brain?</a:t>
            </a:r>
          </a:p>
        </p:txBody>
      </p:sp>
    </p:spTree>
    <p:extLst>
      <p:ext uri="{BB962C8B-B14F-4D97-AF65-F5344CB8AC3E}">
        <p14:creationId xmlns:p14="http://schemas.microsoft.com/office/powerpoint/2010/main" val="3747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30"/>
          <p:cNvSpPr>
            <a:spLocks noChangeArrowheads="1"/>
          </p:cNvSpPr>
          <p:nvPr/>
        </p:nvSpPr>
        <p:spPr bwMode="auto">
          <a:xfrm>
            <a:off x="6317444" y="44624"/>
            <a:ext cx="147074" cy="6460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08" name="Rectangle 30"/>
          <p:cNvSpPr>
            <a:spLocks noChangeArrowheads="1"/>
          </p:cNvSpPr>
          <p:nvPr/>
        </p:nvSpPr>
        <p:spPr bwMode="auto">
          <a:xfrm>
            <a:off x="5516055" y="349424"/>
            <a:ext cx="147074" cy="6460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07" name="Rectangle 30"/>
          <p:cNvSpPr>
            <a:spLocks noChangeArrowheads="1"/>
          </p:cNvSpPr>
          <p:nvPr/>
        </p:nvSpPr>
        <p:spPr bwMode="auto">
          <a:xfrm>
            <a:off x="5932201" y="197025"/>
            <a:ext cx="147074" cy="6460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375127" y="2555876"/>
            <a:ext cx="4213097" cy="1285875"/>
          </a:xfrm>
          <a:prstGeom prst="rect">
            <a:avLst/>
          </a:prstGeom>
          <a:solidFill>
            <a:srgbClr val="DE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17" name="Freeform 34"/>
          <p:cNvSpPr>
            <a:spLocks/>
          </p:cNvSpPr>
          <p:nvPr/>
        </p:nvSpPr>
        <p:spPr bwMode="auto">
          <a:xfrm>
            <a:off x="6270509" y="5438721"/>
            <a:ext cx="46800" cy="46800"/>
          </a:xfrm>
          <a:custGeom>
            <a:avLst/>
            <a:gdLst>
              <a:gd name="T0" fmla="*/ 11 w 22"/>
              <a:gd name="T1" fmla="*/ 22 h 22"/>
              <a:gd name="T2" fmla="*/ 5 w 22"/>
              <a:gd name="T3" fmla="*/ 20 h 22"/>
              <a:gd name="T4" fmla="*/ 8 w 22"/>
              <a:gd name="T5" fmla="*/ 16 h 22"/>
              <a:gd name="T6" fmla="*/ 9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3 w 22"/>
              <a:gd name="T15" fmla="*/ 9 h 22"/>
              <a:gd name="T16" fmla="*/ 9 w 22"/>
              <a:gd name="T17" fmla="*/ 9 h 22"/>
              <a:gd name="T18" fmla="*/ 6 w 22"/>
              <a:gd name="T19" fmla="*/ 6 h 22"/>
              <a:gd name="T20" fmla="*/ 5 w 22"/>
              <a:gd name="T21" fmla="*/ 1 h 22"/>
              <a:gd name="T22" fmla="*/ 11 w 22"/>
              <a:gd name="T23" fmla="*/ 0 h 22"/>
              <a:gd name="T24" fmla="*/ 12 w 22"/>
              <a:gd name="T25" fmla="*/ 4 h 22"/>
              <a:gd name="T26" fmla="*/ 12 w 22"/>
              <a:gd name="T27" fmla="*/ 9 h 22"/>
              <a:gd name="T28" fmla="*/ 15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8 w 22"/>
              <a:gd name="T35" fmla="*/ 9 h 22"/>
              <a:gd name="T36" fmla="*/ 15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5 w 22"/>
              <a:gd name="T45" fmla="*/ 16 h 22"/>
              <a:gd name="T46" fmla="*/ 12 w 22"/>
              <a:gd name="T47" fmla="*/ 14 h 22"/>
              <a:gd name="T48" fmla="*/ 12 w 22"/>
              <a:gd name="T49" fmla="*/ 19 h 22"/>
              <a:gd name="T50" fmla="*/ 11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1" y="22"/>
                </a:moveTo>
                <a:lnTo>
                  <a:pt x="5" y="20"/>
                </a:lnTo>
                <a:lnTo>
                  <a:pt x="8" y="16"/>
                </a:lnTo>
                <a:lnTo>
                  <a:pt x="9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3" y="9"/>
                </a:lnTo>
                <a:lnTo>
                  <a:pt x="9" y="9"/>
                </a:lnTo>
                <a:lnTo>
                  <a:pt x="6" y="6"/>
                </a:lnTo>
                <a:lnTo>
                  <a:pt x="5" y="1"/>
                </a:lnTo>
                <a:lnTo>
                  <a:pt x="11" y="0"/>
                </a:lnTo>
                <a:lnTo>
                  <a:pt x="12" y="4"/>
                </a:lnTo>
                <a:lnTo>
                  <a:pt x="12" y="9"/>
                </a:lnTo>
                <a:lnTo>
                  <a:pt x="15" y="6"/>
                </a:lnTo>
                <a:lnTo>
                  <a:pt x="19" y="1"/>
                </a:lnTo>
                <a:lnTo>
                  <a:pt x="22" y="6"/>
                </a:lnTo>
                <a:lnTo>
                  <a:pt x="18" y="9"/>
                </a:lnTo>
                <a:lnTo>
                  <a:pt x="15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5" y="16"/>
                </a:lnTo>
                <a:lnTo>
                  <a:pt x="12" y="14"/>
                </a:lnTo>
                <a:lnTo>
                  <a:pt x="12" y="19"/>
                </a:lnTo>
                <a:lnTo>
                  <a:pt x="11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19" name="Freeform 35"/>
          <p:cNvSpPr>
            <a:spLocks/>
          </p:cNvSpPr>
          <p:nvPr/>
        </p:nvSpPr>
        <p:spPr bwMode="auto">
          <a:xfrm>
            <a:off x="5471539" y="5438721"/>
            <a:ext cx="46800" cy="46800"/>
          </a:xfrm>
          <a:custGeom>
            <a:avLst/>
            <a:gdLst>
              <a:gd name="T0" fmla="*/ 10 w 22"/>
              <a:gd name="T1" fmla="*/ 22 h 22"/>
              <a:gd name="T2" fmla="*/ 6 w 22"/>
              <a:gd name="T3" fmla="*/ 20 h 22"/>
              <a:gd name="T4" fmla="*/ 7 w 22"/>
              <a:gd name="T5" fmla="*/ 16 h 22"/>
              <a:gd name="T6" fmla="*/ 9 w 22"/>
              <a:gd name="T7" fmla="*/ 13 h 22"/>
              <a:gd name="T8" fmla="*/ 4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4 w 22"/>
              <a:gd name="T15" fmla="*/ 9 h 22"/>
              <a:gd name="T16" fmla="*/ 9 w 22"/>
              <a:gd name="T17" fmla="*/ 9 h 22"/>
              <a:gd name="T18" fmla="*/ 7 w 22"/>
              <a:gd name="T19" fmla="*/ 6 h 22"/>
              <a:gd name="T20" fmla="*/ 6 w 22"/>
              <a:gd name="T21" fmla="*/ 1 h 22"/>
              <a:gd name="T22" fmla="*/ 10 w 22"/>
              <a:gd name="T23" fmla="*/ 0 h 22"/>
              <a:gd name="T24" fmla="*/ 12 w 22"/>
              <a:gd name="T25" fmla="*/ 4 h 22"/>
              <a:gd name="T26" fmla="*/ 13 w 22"/>
              <a:gd name="T27" fmla="*/ 9 h 22"/>
              <a:gd name="T28" fmla="*/ 16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9 w 22"/>
              <a:gd name="T35" fmla="*/ 9 h 22"/>
              <a:gd name="T36" fmla="*/ 15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6 w 22"/>
              <a:gd name="T45" fmla="*/ 16 h 22"/>
              <a:gd name="T46" fmla="*/ 13 w 22"/>
              <a:gd name="T47" fmla="*/ 14 h 22"/>
              <a:gd name="T48" fmla="*/ 12 w 22"/>
              <a:gd name="T49" fmla="*/ 19 h 22"/>
              <a:gd name="T50" fmla="*/ 10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0" y="22"/>
                </a:moveTo>
                <a:lnTo>
                  <a:pt x="6" y="20"/>
                </a:lnTo>
                <a:lnTo>
                  <a:pt x="7" y="16"/>
                </a:lnTo>
                <a:lnTo>
                  <a:pt x="9" y="13"/>
                </a:lnTo>
                <a:lnTo>
                  <a:pt x="4" y="13"/>
                </a:lnTo>
                <a:lnTo>
                  <a:pt x="0" y="13"/>
                </a:lnTo>
                <a:lnTo>
                  <a:pt x="0" y="9"/>
                </a:lnTo>
                <a:lnTo>
                  <a:pt x="4" y="9"/>
                </a:lnTo>
                <a:lnTo>
                  <a:pt x="9" y="9"/>
                </a:lnTo>
                <a:lnTo>
                  <a:pt x="7" y="6"/>
                </a:lnTo>
                <a:lnTo>
                  <a:pt x="6" y="1"/>
                </a:lnTo>
                <a:lnTo>
                  <a:pt x="10" y="0"/>
                </a:lnTo>
                <a:lnTo>
                  <a:pt x="12" y="4"/>
                </a:lnTo>
                <a:lnTo>
                  <a:pt x="13" y="9"/>
                </a:lnTo>
                <a:lnTo>
                  <a:pt x="16" y="6"/>
                </a:lnTo>
                <a:lnTo>
                  <a:pt x="19" y="1"/>
                </a:lnTo>
                <a:lnTo>
                  <a:pt x="22" y="6"/>
                </a:lnTo>
                <a:lnTo>
                  <a:pt x="19" y="9"/>
                </a:lnTo>
                <a:lnTo>
                  <a:pt x="15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6" y="16"/>
                </a:lnTo>
                <a:lnTo>
                  <a:pt x="13" y="14"/>
                </a:lnTo>
                <a:lnTo>
                  <a:pt x="12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0" name="Freeform 36"/>
          <p:cNvSpPr>
            <a:spLocks/>
          </p:cNvSpPr>
          <p:nvPr/>
        </p:nvSpPr>
        <p:spPr bwMode="auto">
          <a:xfrm>
            <a:off x="5871025" y="5438721"/>
            <a:ext cx="46800" cy="46800"/>
          </a:xfrm>
          <a:custGeom>
            <a:avLst/>
            <a:gdLst>
              <a:gd name="T0" fmla="*/ 10 w 22"/>
              <a:gd name="T1" fmla="*/ 22 h 22"/>
              <a:gd name="T2" fmla="*/ 4 w 22"/>
              <a:gd name="T3" fmla="*/ 20 h 22"/>
              <a:gd name="T4" fmla="*/ 7 w 22"/>
              <a:gd name="T5" fmla="*/ 16 h 22"/>
              <a:gd name="T6" fmla="*/ 8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3 w 22"/>
              <a:gd name="T15" fmla="*/ 9 h 22"/>
              <a:gd name="T16" fmla="*/ 8 w 22"/>
              <a:gd name="T17" fmla="*/ 9 h 22"/>
              <a:gd name="T18" fmla="*/ 6 w 22"/>
              <a:gd name="T19" fmla="*/ 6 h 22"/>
              <a:gd name="T20" fmla="*/ 4 w 22"/>
              <a:gd name="T21" fmla="*/ 1 h 22"/>
              <a:gd name="T22" fmla="*/ 10 w 22"/>
              <a:gd name="T23" fmla="*/ 0 h 22"/>
              <a:gd name="T24" fmla="*/ 11 w 22"/>
              <a:gd name="T25" fmla="*/ 4 h 22"/>
              <a:gd name="T26" fmla="*/ 11 w 22"/>
              <a:gd name="T27" fmla="*/ 9 h 22"/>
              <a:gd name="T28" fmla="*/ 14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7 w 22"/>
              <a:gd name="T35" fmla="*/ 9 h 22"/>
              <a:gd name="T36" fmla="*/ 13 w 22"/>
              <a:gd name="T37" fmla="*/ 12 h 22"/>
              <a:gd name="T38" fmla="*/ 17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4 w 22"/>
              <a:gd name="T45" fmla="*/ 16 h 22"/>
              <a:gd name="T46" fmla="*/ 11 w 22"/>
              <a:gd name="T47" fmla="*/ 14 h 22"/>
              <a:gd name="T48" fmla="*/ 10 w 22"/>
              <a:gd name="T49" fmla="*/ 19 h 22"/>
              <a:gd name="T50" fmla="*/ 10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0" y="22"/>
                </a:moveTo>
                <a:lnTo>
                  <a:pt x="4" y="20"/>
                </a:lnTo>
                <a:lnTo>
                  <a:pt x="7" y="16"/>
                </a:lnTo>
                <a:lnTo>
                  <a:pt x="8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3" y="9"/>
                </a:lnTo>
                <a:lnTo>
                  <a:pt x="8" y="9"/>
                </a:lnTo>
                <a:lnTo>
                  <a:pt x="6" y="6"/>
                </a:lnTo>
                <a:lnTo>
                  <a:pt x="4" y="1"/>
                </a:lnTo>
                <a:lnTo>
                  <a:pt x="10" y="0"/>
                </a:lnTo>
                <a:lnTo>
                  <a:pt x="11" y="4"/>
                </a:lnTo>
                <a:lnTo>
                  <a:pt x="11" y="9"/>
                </a:lnTo>
                <a:lnTo>
                  <a:pt x="14" y="6"/>
                </a:lnTo>
                <a:lnTo>
                  <a:pt x="19" y="1"/>
                </a:lnTo>
                <a:lnTo>
                  <a:pt x="22" y="6"/>
                </a:lnTo>
                <a:lnTo>
                  <a:pt x="17" y="9"/>
                </a:lnTo>
                <a:lnTo>
                  <a:pt x="13" y="12"/>
                </a:lnTo>
                <a:lnTo>
                  <a:pt x="17" y="13"/>
                </a:lnTo>
                <a:lnTo>
                  <a:pt x="22" y="16"/>
                </a:lnTo>
                <a:lnTo>
                  <a:pt x="19" y="20"/>
                </a:lnTo>
                <a:lnTo>
                  <a:pt x="14" y="16"/>
                </a:lnTo>
                <a:lnTo>
                  <a:pt x="11" y="14"/>
                </a:lnTo>
                <a:lnTo>
                  <a:pt x="10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1" name="Freeform 37"/>
          <p:cNvSpPr>
            <a:spLocks/>
          </p:cNvSpPr>
          <p:nvPr/>
        </p:nvSpPr>
        <p:spPr bwMode="auto">
          <a:xfrm>
            <a:off x="5072053" y="5438721"/>
            <a:ext cx="46800" cy="46800"/>
          </a:xfrm>
          <a:custGeom>
            <a:avLst/>
            <a:gdLst>
              <a:gd name="T0" fmla="*/ 10 w 22"/>
              <a:gd name="T1" fmla="*/ 22 h 22"/>
              <a:gd name="T2" fmla="*/ 6 w 22"/>
              <a:gd name="T3" fmla="*/ 20 h 22"/>
              <a:gd name="T4" fmla="*/ 7 w 22"/>
              <a:gd name="T5" fmla="*/ 16 h 22"/>
              <a:gd name="T6" fmla="*/ 9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4 w 22"/>
              <a:gd name="T15" fmla="*/ 9 h 22"/>
              <a:gd name="T16" fmla="*/ 9 w 22"/>
              <a:gd name="T17" fmla="*/ 9 h 22"/>
              <a:gd name="T18" fmla="*/ 7 w 22"/>
              <a:gd name="T19" fmla="*/ 6 h 22"/>
              <a:gd name="T20" fmla="*/ 6 w 22"/>
              <a:gd name="T21" fmla="*/ 1 h 22"/>
              <a:gd name="T22" fmla="*/ 10 w 22"/>
              <a:gd name="T23" fmla="*/ 0 h 22"/>
              <a:gd name="T24" fmla="*/ 11 w 22"/>
              <a:gd name="T25" fmla="*/ 4 h 22"/>
              <a:gd name="T26" fmla="*/ 11 w 22"/>
              <a:gd name="T27" fmla="*/ 9 h 22"/>
              <a:gd name="T28" fmla="*/ 14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9 w 22"/>
              <a:gd name="T35" fmla="*/ 9 h 22"/>
              <a:gd name="T36" fmla="*/ 14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4 w 22"/>
              <a:gd name="T45" fmla="*/ 16 h 22"/>
              <a:gd name="T46" fmla="*/ 11 w 22"/>
              <a:gd name="T47" fmla="*/ 14 h 22"/>
              <a:gd name="T48" fmla="*/ 11 w 22"/>
              <a:gd name="T49" fmla="*/ 19 h 22"/>
              <a:gd name="T50" fmla="*/ 10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0" y="22"/>
                </a:moveTo>
                <a:lnTo>
                  <a:pt x="6" y="20"/>
                </a:lnTo>
                <a:lnTo>
                  <a:pt x="7" y="16"/>
                </a:lnTo>
                <a:lnTo>
                  <a:pt x="9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4" y="9"/>
                </a:lnTo>
                <a:lnTo>
                  <a:pt x="9" y="9"/>
                </a:lnTo>
                <a:lnTo>
                  <a:pt x="7" y="6"/>
                </a:lnTo>
                <a:lnTo>
                  <a:pt x="6" y="1"/>
                </a:lnTo>
                <a:lnTo>
                  <a:pt x="10" y="0"/>
                </a:lnTo>
                <a:lnTo>
                  <a:pt x="11" y="4"/>
                </a:lnTo>
                <a:lnTo>
                  <a:pt x="11" y="9"/>
                </a:lnTo>
                <a:lnTo>
                  <a:pt x="14" y="6"/>
                </a:lnTo>
                <a:lnTo>
                  <a:pt x="19" y="1"/>
                </a:lnTo>
                <a:lnTo>
                  <a:pt x="22" y="6"/>
                </a:lnTo>
                <a:lnTo>
                  <a:pt x="19" y="9"/>
                </a:lnTo>
                <a:lnTo>
                  <a:pt x="14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4" y="16"/>
                </a:lnTo>
                <a:lnTo>
                  <a:pt x="11" y="14"/>
                </a:lnTo>
                <a:lnTo>
                  <a:pt x="11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2" name="Freeform 38"/>
          <p:cNvSpPr>
            <a:spLocks/>
          </p:cNvSpPr>
          <p:nvPr/>
        </p:nvSpPr>
        <p:spPr bwMode="auto">
          <a:xfrm>
            <a:off x="4672567" y="5438721"/>
            <a:ext cx="46800" cy="46800"/>
          </a:xfrm>
          <a:custGeom>
            <a:avLst/>
            <a:gdLst>
              <a:gd name="T0" fmla="*/ 10 w 22"/>
              <a:gd name="T1" fmla="*/ 22 h 22"/>
              <a:gd name="T2" fmla="*/ 4 w 22"/>
              <a:gd name="T3" fmla="*/ 20 h 22"/>
              <a:gd name="T4" fmla="*/ 7 w 22"/>
              <a:gd name="T5" fmla="*/ 16 h 22"/>
              <a:gd name="T6" fmla="*/ 8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3 w 22"/>
              <a:gd name="T15" fmla="*/ 9 h 22"/>
              <a:gd name="T16" fmla="*/ 8 w 22"/>
              <a:gd name="T17" fmla="*/ 9 h 22"/>
              <a:gd name="T18" fmla="*/ 5 w 22"/>
              <a:gd name="T19" fmla="*/ 6 h 22"/>
              <a:gd name="T20" fmla="*/ 4 w 22"/>
              <a:gd name="T21" fmla="*/ 1 h 22"/>
              <a:gd name="T22" fmla="*/ 10 w 22"/>
              <a:gd name="T23" fmla="*/ 0 h 22"/>
              <a:gd name="T24" fmla="*/ 11 w 22"/>
              <a:gd name="T25" fmla="*/ 4 h 22"/>
              <a:gd name="T26" fmla="*/ 11 w 22"/>
              <a:gd name="T27" fmla="*/ 9 h 22"/>
              <a:gd name="T28" fmla="*/ 14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7 w 22"/>
              <a:gd name="T35" fmla="*/ 9 h 22"/>
              <a:gd name="T36" fmla="*/ 14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4 w 22"/>
              <a:gd name="T45" fmla="*/ 16 h 22"/>
              <a:gd name="T46" fmla="*/ 11 w 22"/>
              <a:gd name="T47" fmla="*/ 14 h 22"/>
              <a:gd name="T48" fmla="*/ 11 w 22"/>
              <a:gd name="T49" fmla="*/ 19 h 22"/>
              <a:gd name="T50" fmla="*/ 10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0" y="22"/>
                </a:moveTo>
                <a:lnTo>
                  <a:pt x="4" y="20"/>
                </a:lnTo>
                <a:lnTo>
                  <a:pt x="7" y="16"/>
                </a:lnTo>
                <a:lnTo>
                  <a:pt x="8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3" y="9"/>
                </a:lnTo>
                <a:lnTo>
                  <a:pt x="8" y="9"/>
                </a:lnTo>
                <a:lnTo>
                  <a:pt x="5" y="6"/>
                </a:lnTo>
                <a:lnTo>
                  <a:pt x="4" y="1"/>
                </a:lnTo>
                <a:lnTo>
                  <a:pt x="10" y="0"/>
                </a:lnTo>
                <a:lnTo>
                  <a:pt x="11" y="4"/>
                </a:lnTo>
                <a:lnTo>
                  <a:pt x="11" y="9"/>
                </a:lnTo>
                <a:lnTo>
                  <a:pt x="14" y="6"/>
                </a:lnTo>
                <a:lnTo>
                  <a:pt x="19" y="1"/>
                </a:lnTo>
                <a:lnTo>
                  <a:pt x="22" y="6"/>
                </a:lnTo>
                <a:lnTo>
                  <a:pt x="17" y="9"/>
                </a:lnTo>
                <a:lnTo>
                  <a:pt x="14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4" y="16"/>
                </a:lnTo>
                <a:lnTo>
                  <a:pt x="11" y="14"/>
                </a:lnTo>
                <a:lnTo>
                  <a:pt x="11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3" name="Freeform 39"/>
          <p:cNvSpPr>
            <a:spLocks/>
          </p:cNvSpPr>
          <p:nvPr/>
        </p:nvSpPr>
        <p:spPr bwMode="auto">
          <a:xfrm>
            <a:off x="3074623" y="5438721"/>
            <a:ext cx="46800" cy="46800"/>
          </a:xfrm>
          <a:custGeom>
            <a:avLst/>
            <a:gdLst>
              <a:gd name="T0" fmla="*/ 12 w 22"/>
              <a:gd name="T1" fmla="*/ 22 h 22"/>
              <a:gd name="T2" fmla="*/ 6 w 22"/>
              <a:gd name="T3" fmla="*/ 20 h 22"/>
              <a:gd name="T4" fmla="*/ 7 w 22"/>
              <a:gd name="T5" fmla="*/ 16 h 22"/>
              <a:gd name="T6" fmla="*/ 9 w 22"/>
              <a:gd name="T7" fmla="*/ 13 h 22"/>
              <a:gd name="T8" fmla="*/ 5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5 w 22"/>
              <a:gd name="T15" fmla="*/ 9 h 22"/>
              <a:gd name="T16" fmla="*/ 9 w 22"/>
              <a:gd name="T17" fmla="*/ 9 h 22"/>
              <a:gd name="T18" fmla="*/ 7 w 22"/>
              <a:gd name="T19" fmla="*/ 6 h 22"/>
              <a:gd name="T20" fmla="*/ 6 w 22"/>
              <a:gd name="T21" fmla="*/ 1 h 22"/>
              <a:gd name="T22" fmla="*/ 12 w 22"/>
              <a:gd name="T23" fmla="*/ 0 h 22"/>
              <a:gd name="T24" fmla="*/ 12 w 22"/>
              <a:gd name="T25" fmla="*/ 4 h 22"/>
              <a:gd name="T26" fmla="*/ 13 w 22"/>
              <a:gd name="T27" fmla="*/ 9 h 22"/>
              <a:gd name="T28" fmla="*/ 16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9 w 22"/>
              <a:gd name="T35" fmla="*/ 9 h 22"/>
              <a:gd name="T36" fmla="*/ 15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6 w 22"/>
              <a:gd name="T45" fmla="*/ 16 h 22"/>
              <a:gd name="T46" fmla="*/ 13 w 22"/>
              <a:gd name="T47" fmla="*/ 14 h 22"/>
              <a:gd name="T48" fmla="*/ 12 w 22"/>
              <a:gd name="T49" fmla="*/ 19 h 22"/>
              <a:gd name="T50" fmla="*/ 12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2" y="22"/>
                </a:moveTo>
                <a:lnTo>
                  <a:pt x="6" y="20"/>
                </a:lnTo>
                <a:lnTo>
                  <a:pt x="7" y="16"/>
                </a:lnTo>
                <a:lnTo>
                  <a:pt x="9" y="13"/>
                </a:lnTo>
                <a:lnTo>
                  <a:pt x="5" y="13"/>
                </a:lnTo>
                <a:lnTo>
                  <a:pt x="0" y="13"/>
                </a:lnTo>
                <a:lnTo>
                  <a:pt x="0" y="9"/>
                </a:lnTo>
                <a:lnTo>
                  <a:pt x="5" y="9"/>
                </a:lnTo>
                <a:lnTo>
                  <a:pt x="9" y="9"/>
                </a:lnTo>
                <a:lnTo>
                  <a:pt x="7" y="6"/>
                </a:lnTo>
                <a:lnTo>
                  <a:pt x="6" y="1"/>
                </a:lnTo>
                <a:lnTo>
                  <a:pt x="12" y="0"/>
                </a:lnTo>
                <a:lnTo>
                  <a:pt x="12" y="4"/>
                </a:lnTo>
                <a:lnTo>
                  <a:pt x="13" y="9"/>
                </a:lnTo>
                <a:lnTo>
                  <a:pt x="16" y="6"/>
                </a:lnTo>
                <a:lnTo>
                  <a:pt x="19" y="1"/>
                </a:lnTo>
                <a:lnTo>
                  <a:pt x="22" y="6"/>
                </a:lnTo>
                <a:lnTo>
                  <a:pt x="19" y="9"/>
                </a:lnTo>
                <a:lnTo>
                  <a:pt x="15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6" y="16"/>
                </a:lnTo>
                <a:lnTo>
                  <a:pt x="13" y="14"/>
                </a:lnTo>
                <a:lnTo>
                  <a:pt x="12" y="19"/>
                </a:lnTo>
                <a:lnTo>
                  <a:pt x="12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4" name="Freeform 40"/>
          <p:cNvSpPr>
            <a:spLocks/>
          </p:cNvSpPr>
          <p:nvPr/>
        </p:nvSpPr>
        <p:spPr bwMode="auto">
          <a:xfrm>
            <a:off x="3873595" y="5438721"/>
            <a:ext cx="46800" cy="46800"/>
          </a:xfrm>
          <a:custGeom>
            <a:avLst/>
            <a:gdLst>
              <a:gd name="T0" fmla="*/ 11 w 22"/>
              <a:gd name="T1" fmla="*/ 22 h 22"/>
              <a:gd name="T2" fmla="*/ 5 w 22"/>
              <a:gd name="T3" fmla="*/ 20 h 22"/>
              <a:gd name="T4" fmla="*/ 8 w 22"/>
              <a:gd name="T5" fmla="*/ 16 h 22"/>
              <a:gd name="T6" fmla="*/ 9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3 w 22"/>
              <a:gd name="T15" fmla="*/ 9 h 22"/>
              <a:gd name="T16" fmla="*/ 9 w 22"/>
              <a:gd name="T17" fmla="*/ 9 h 22"/>
              <a:gd name="T18" fmla="*/ 6 w 22"/>
              <a:gd name="T19" fmla="*/ 6 h 22"/>
              <a:gd name="T20" fmla="*/ 5 w 22"/>
              <a:gd name="T21" fmla="*/ 1 h 22"/>
              <a:gd name="T22" fmla="*/ 11 w 22"/>
              <a:gd name="T23" fmla="*/ 0 h 22"/>
              <a:gd name="T24" fmla="*/ 12 w 22"/>
              <a:gd name="T25" fmla="*/ 4 h 22"/>
              <a:gd name="T26" fmla="*/ 12 w 22"/>
              <a:gd name="T27" fmla="*/ 9 h 22"/>
              <a:gd name="T28" fmla="*/ 15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8 w 22"/>
              <a:gd name="T35" fmla="*/ 9 h 22"/>
              <a:gd name="T36" fmla="*/ 15 w 22"/>
              <a:gd name="T37" fmla="*/ 12 h 22"/>
              <a:gd name="T38" fmla="*/ 18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5 w 22"/>
              <a:gd name="T45" fmla="*/ 16 h 22"/>
              <a:gd name="T46" fmla="*/ 12 w 22"/>
              <a:gd name="T47" fmla="*/ 14 h 22"/>
              <a:gd name="T48" fmla="*/ 11 w 22"/>
              <a:gd name="T49" fmla="*/ 19 h 22"/>
              <a:gd name="T50" fmla="*/ 11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1" y="22"/>
                </a:moveTo>
                <a:lnTo>
                  <a:pt x="5" y="20"/>
                </a:lnTo>
                <a:lnTo>
                  <a:pt x="8" y="16"/>
                </a:lnTo>
                <a:lnTo>
                  <a:pt x="9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3" y="9"/>
                </a:lnTo>
                <a:lnTo>
                  <a:pt x="9" y="9"/>
                </a:lnTo>
                <a:lnTo>
                  <a:pt x="6" y="6"/>
                </a:lnTo>
                <a:lnTo>
                  <a:pt x="5" y="1"/>
                </a:lnTo>
                <a:lnTo>
                  <a:pt x="11" y="0"/>
                </a:lnTo>
                <a:lnTo>
                  <a:pt x="12" y="4"/>
                </a:lnTo>
                <a:lnTo>
                  <a:pt x="12" y="9"/>
                </a:lnTo>
                <a:lnTo>
                  <a:pt x="15" y="6"/>
                </a:lnTo>
                <a:lnTo>
                  <a:pt x="19" y="1"/>
                </a:lnTo>
                <a:lnTo>
                  <a:pt x="22" y="6"/>
                </a:lnTo>
                <a:lnTo>
                  <a:pt x="18" y="9"/>
                </a:lnTo>
                <a:lnTo>
                  <a:pt x="15" y="12"/>
                </a:lnTo>
                <a:lnTo>
                  <a:pt x="18" y="13"/>
                </a:lnTo>
                <a:lnTo>
                  <a:pt x="22" y="16"/>
                </a:lnTo>
                <a:lnTo>
                  <a:pt x="19" y="20"/>
                </a:lnTo>
                <a:lnTo>
                  <a:pt x="15" y="16"/>
                </a:lnTo>
                <a:lnTo>
                  <a:pt x="12" y="14"/>
                </a:lnTo>
                <a:lnTo>
                  <a:pt x="11" y="19"/>
                </a:lnTo>
                <a:lnTo>
                  <a:pt x="11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5" name="Freeform 41"/>
          <p:cNvSpPr>
            <a:spLocks/>
          </p:cNvSpPr>
          <p:nvPr/>
        </p:nvSpPr>
        <p:spPr bwMode="auto">
          <a:xfrm>
            <a:off x="4273081" y="5438721"/>
            <a:ext cx="46800" cy="46800"/>
          </a:xfrm>
          <a:custGeom>
            <a:avLst/>
            <a:gdLst>
              <a:gd name="T0" fmla="*/ 10 w 21"/>
              <a:gd name="T1" fmla="*/ 22 h 22"/>
              <a:gd name="T2" fmla="*/ 4 w 21"/>
              <a:gd name="T3" fmla="*/ 20 h 22"/>
              <a:gd name="T4" fmla="*/ 5 w 21"/>
              <a:gd name="T5" fmla="*/ 16 h 22"/>
              <a:gd name="T6" fmla="*/ 7 w 21"/>
              <a:gd name="T7" fmla="*/ 13 h 22"/>
              <a:gd name="T8" fmla="*/ 2 w 21"/>
              <a:gd name="T9" fmla="*/ 13 h 22"/>
              <a:gd name="T10" fmla="*/ 0 w 21"/>
              <a:gd name="T11" fmla="*/ 13 h 22"/>
              <a:gd name="T12" fmla="*/ 0 w 21"/>
              <a:gd name="T13" fmla="*/ 9 h 22"/>
              <a:gd name="T14" fmla="*/ 2 w 21"/>
              <a:gd name="T15" fmla="*/ 9 h 22"/>
              <a:gd name="T16" fmla="*/ 7 w 21"/>
              <a:gd name="T17" fmla="*/ 9 h 22"/>
              <a:gd name="T18" fmla="*/ 5 w 21"/>
              <a:gd name="T19" fmla="*/ 6 h 22"/>
              <a:gd name="T20" fmla="*/ 4 w 21"/>
              <a:gd name="T21" fmla="*/ 1 h 22"/>
              <a:gd name="T22" fmla="*/ 10 w 21"/>
              <a:gd name="T23" fmla="*/ 0 h 22"/>
              <a:gd name="T24" fmla="*/ 10 w 21"/>
              <a:gd name="T25" fmla="*/ 4 h 22"/>
              <a:gd name="T26" fmla="*/ 11 w 21"/>
              <a:gd name="T27" fmla="*/ 9 h 22"/>
              <a:gd name="T28" fmla="*/ 14 w 21"/>
              <a:gd name="T29" fmla="*/ 6 h 22"/>
              <a:gd name="T30" fmla="*/ 17 w 21"/>
              <a:gd name="T31" fmla="*/ 1 h 22"/>
              <a:gd name="T32" fmla="*/ 21 w 21"/>
              <a:gd name="T33" fmla="*/ 6 h 22"/>
              <a:gd name="T34" fmla="*/ 17 w 21"/>
              <a:gd name="T35" fmla="*/ 9 h 22"/>
              <a:gd name="T36" fmla="*/ 13 w 21"/>
              <a:gd name="T37" fmla="*/ 12 h 22"/>
              <a:gd name="T38" fmla="*/ 17 w 21"/>
              <a:gd name="T39" fmla="*/ 13 h 22"/>
              <a:gd name="T40" fmla="*/ 21 w 21"/>
              <a:gd name="T41" fmla="*/ 16 h 22"/>
              <a:gd name="T42" fmla="*/ 17 w 21"/>
              <a:gd name="T43" fmla="*/ 20 h 22"/>
              <a:gd name="T44" fmla="*/ 14 w 21"/>
              <a:gd name="T45" fmla="*/ 16 h 22"/>
              <a:gd name="T46" fmla="*/ 11 w 21"/>
              <a:gd name="T47" fmla="*/ 14 h 22"/>
              <a:gd name="T48" fmla="*/ 10 w 21"/>
              <a:gd name="T49" fmla="*/ 19 h 22"/>
              <a:gd name="T50" fmla="*/ 10 w 21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" h="22">
                <a:moveTo>
                  <a:pt x="10" y="22"/>
                </a:moveTo>
                <a:lnTo>
                  <a:pt x="4" y="20"/>
                </a:lnTo>
                <a:lnTo>
                  <a:pt x="5" y="16"/>
                </a:lnTo>
                <a:lnTo>
                  <a:pt x="7" y="13"/>
                </a:lnTo>
                <a:lnTo>
                  <a:pt x="2" y="13"/>
                </a:lnTo>
                <a:lnTo>
                  <a:pt x="0" y="13"/>
                </a:lnTo>
                <a:lnTo>
                  <a:pt x="0" y="9"/>
                </a:lnTo>
                <a:lnTo>
                  <a:pt x="2" y="9"/>
                </a:lnTo>
                <a:lnTo>
                  <a:pt x="7" y="9"/>
                </a:lnTo>
                <a:lnTo>
                  <a:pt x="5" y="6"/>
                </a:lnTo>
                <a:lnTo>
                  <a:pt x="4" y="1"/>
                </a:lnTo>
                <a:lnTo>
                  <a:pt x="10" y="0"/>
                </a:lnTo>
                <a:lnTo>
                  <a:pt x="10" y="4"/>
                </a:lnTo>
                <a:lnTo>
                  <a:pt x="11" y="9"/>
                </a:lnTo>
                <a:lnTo>
                  <a:pt x="14" y="6"/>
                </a:lnTo>
                <a:lnTo>
                  <a:pt x="17" y="1"/>
                </a:lnTo>
                <a:lnTo>
                  <a:pt x="21" y="6"/>
                </a:lnTo>
                <a:lnTo>
                  <a:pt x="17" y="9"/>
                </a:lnTo>
                <a:lnTo>
                  <a:pt x="13" y="12"/>
                </a:lnTo>
                <a:lnTo>
                  <a:pt x="17" y="13"/>
                </a:lnTo>
                <a:lnTo>
                  <a:pt x="21" y="16"/>
                </a:lnTo>
                <a:lnTo>
                  <a:pt x="17" y="20"/>
                </a:lnTo>
                <a:lnTo>
                  <a:pt x="14" y="16"/>
                </a:lnTo>
                <a:lnTo>
                  <a:pt x="11" y="14"/>
                </a:lnTo>
                <a:lnTo>
                  <a:pt x="10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7" name="Freeform 43"/>
          <p:cNvSpPr>
            <a:spLocks/>
          </p:cNvSpPr>
          <p:nvPr/>
        </p:nvSpPr>
        <p:spPr bwMode="auto">
          <a:xfrm>
            <a:off x="3474109" y="5438721"/>
            <a:ext cx="46800" cy="46800"/>
          </a:xfrm>
          <a:custGeom>
            <a:avLst/>
            <a:gdLst>
              <a:gd name="T0" fmla="*/ 10 w 22"/>
              <a:gd name="T1" fmla="*/ 22 h 22"/>
              <a:gd name="T2" fmla="*/ 6 w 22"/>
              <a:gd name="T3" fmla="*/ 20 h 22"/>
              <a:gd name="T4" fmla="*/ 7 w 22"/>
              <a:gd name="T5" fmla="*/ 16 h 22"/>
              <a:gd name="T6" fmla="*/ 8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4 w 22"/>
              <a:gd name="T15" fmla="*/ 9 h 22"/>
              <a:gd name="T16" fmla="*/ 8 w 22"/>
              <a:gd name="T17" fmla="*/ 9 h 22"/>
              <a:gd name="T18" fmla="*/ 7 w 22"/>
              <a:gd name="T19" fmla="*/ 6 h 22"/>
              <a:gd name="T20" fmla="*/ 6 w 22"/>
              <a:gd name="T21" fmla="*/ 1 h 22"/>
              <a:gd name="T22" fmla="*/ 10 w 22"/>
              <a:gd name="T23" fmla="*/ 0 h 22"/>
              <a:gd name="T24" fmla="*/ 11 w 22"/>
              <a:gd name="T25" fmla="*/ 4 h 22"/>
              <a:gd name="T26" fmla="*/ 11 w 22"/>
              <a:gd name="T27" fmla="*/ 9 h 22"/>
              <a:gd name="T28" fmla="*/ 14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9 w 22"/>
              <a:gd name="T35" fmla="*/ 9 h 22"/>
              <a:gd name="T36" fmla="*/ 14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4 w 22"/>
              <a:gd name="T45" fmla="*/ 16 h 22"/>
              <a:gd name="T46" fmla="*/ 11 w 22"/>
              <a:gd name="T47" fmla="*/ 14 h 22"/>
              <a:gd name="T48" fmla="*/ 11 w 22"/>
              <a:gd name="T49" fmla="*/ 19 h 22"/>
              <a:gd name="T50" fmla="*/ 10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0" y="22"/>
                </a:moveTo>
                <a:lnTo>
                  <a:pt x="6" y="20"/>
                </a:lnTo>
                <a:lnTo>
                  <a:pt x="7" y="16"/>
                </a:lnTo>
                <a:lnTo>
                  <a:pt x="8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4" y="9"/>
                </a:lnTo>
                <a:lnTo>
                  <a:pt x="8" y="9"/>
                </a:lnTo>
                <a:lnTo>
                  <a:pt x="7" y="6"/>
                </a:lnTo>
                <a:lnTo>
                  <a:pt x="6" y="1"/>
                </a:lnTo>
                <a:lnTo>
                  <a:pt x="10" y="0"/>
                </a:lnTo>
                <a:lnTo>
                  <a:pt x="11" y="4"/>
                </a:lnTo>
                <a:lnTo>
                  <a:pt x="11" y="9"/>
                </a:lnTo>
                <a:lnTo>
                  <a:pt x="14" y="6"/>
                </a:lnTo>
                <a:lnTo>
                  <a:pt x="19" y="1"/>
                </a:lnTo>
                <a:lnTo>
                  <a:pt x="22" y="6"/>
                </a:lnTo>
                <a:lnTo>
                  <a:pt x="19" y="9"/>
                </a:lnTo>
                <a:lnTo>
                  <a:pt x="14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4" y="16"/>
                </a:lnTo>
                <a:lnTo>
                  <a:pt x="11" y="14"/>
                </a:lnTo>
                <a:lnTo>
                  <a:pt x="11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8" name="Freeform 44"/>
          <p:cNvSpPr>
            <a:spLocks/>
          </p:cNvSpPr>
          <p:nvPr/>
        </p:nvSpPr>
        <p:spPr bwMode="auto">
          <a:xfrm>
            <a:off x="2675137" y="5438721"/>
            <a:ext cx="46800" cy="46800"/>
          </a:xfrm>
          <a:custGeom>
            <a:avLst/>
            <a:gdLst>
              <a:gd name="T0" fmla="*/ 11 w 23"/>
              <a:gd name="T1" fmla="*/ 22 h 22"/>
              <a:gd name="T2" fmla="*/ 5 w 23"/>
              <a:gd name="T3" fmla="*/ 20 h 22"/>
              <a:gd name="T4" fmla="*/ 7 w 23"/>
              <a:gd name="T5" fmla="*/ 16 h 22"/>
              <a:gd name="T6" fmla="*/ 8 w 23"/>
              <a:gd name="T7" fmla="*/ 13 h 22"/>
              <a:gd name="T8" fmla="*/ 4 w 23"/>
              <a:gd name="T9" fmla="*/ 13 h 22"/>
              <a:gd name="T10" fmla="*/ 0 w 23"/>
              <a:gd name="T11" fmla="*/ 13 h 22"/>
              <a:gd name="T12" fmla="*/ 0 w 23"/>
              <a:gd name="T13" fmla="*/ 9 h 22"/>
              <a:gd name="T14" fmla="*/ 4 w 23"/>
              <a:gd name="T15" fmla="*/ 9 h 22"/>
              <a:gd name="T16" fmla="*/ 8 w 23"/>
              <a:gd name="T17" fmla="*/ 9 h 22"/>
              <a:gd name="T18" fmla="*/ 7 w 23"/>
              <a:gd name="T19" fmla="*/ 6 h 22"/>
              <a:gd name="T20" fmla="*/ 5 w 23"/>
              <a:gd name="T21" fmla="*/ 1 h 22"/>
              <a:gd name="T22" fmla="*/ 11 w 23"/>
              <a:gd name="T23" fmla="*/ 0 h 22"/>
              <a:gd name="T24" fmla="*/ 11 w 23"/>
              <a:gd name="T25" fmla="*/ 4 h 22"/>
              <a:gd name="T26" fmla="*/ 13 w 23"/>
              <a:gd name="T27" fmla="*/ 9 h 22"/>
              <a:gd name="T28" fmla="*/ 16 w 23"/>
              <a:gd name="T29" fmla="*/ 6 h 22"/>
              <a:gd name="T30" fmla="*/ 19 w 23"/>
              <a:gd name="T31" fmla="*/ 1 h 22"/>
              <a:gd name="T32" fmla="*/ 23 w 23"/>
              <a:gd name="T33" fmla="*/ 6 h 22"/>
              <a:gd name="T34" fmla="*/ 19 w 23"/>
              <a:gd name="T35" fmla="*/ 9 h 22"/>
              <a:gd name="T36" fmla="*/ 14 w 23"/>
              <a:gd name="T37" fmla="*/ 12 h 22"/>
              <a:gd name="T38" fmla="*/ 19 w 23"/>
              <a:gd name="T39" fmla="*/ 13 h 22"/>
              <a:gd name="T40" fmla="*/ 23 w 23"/>
              <a:gd name="T41" fmla="*/ 16 h 22"/>
              <a:gd name="T42" fmla="*/ 19 w 23"/>
              <a:gd name="T43" fmla="*/ 20 h 22"/>
              <a:gd name="T44" fmla="*/ 16 w 23"/>
              <a:gd name="T45" fmla="*/ 16 h 22"/>
              <a:gd name="T46" fmla="*/ 13 w 23"/>
              <a:gd name="T47" fmla="*/ 14 h 22"/>
              <a:gd name="T48" fmla="*/ 11 w 23"/>
              <a:gd name="T49" fmla="*/ 19 h 22"/>
              <a:gd name="T50" fmla="*/ 11 w 23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" h="22">
                <a:moveTo>
                  <a:pt x="11" y="22"/>
                </a:moveTo>
                <a:lnTo>
                  <a:pt x="5" y="20"/>
                </a:lnTo>
                <a:lnTo>
                  <a:pt x="7" y="16"/>
                </a:lnTo>
                <a:lnTo>
                  <a:pt x="8" y="13"/>
                </a:lnTo>
                <a:lnTo>
                  <a:pt x="4" y="13"/>
                </a:lnTo>
                <a:lnTo>
                  <a:pt x="0" y="13"/>
                </a:lnTo>
                <a:lnTo>
                  <a:pt x="0" y="9"/>
                </a:lnTo>
                <a:lnTo>
                  <a:pt x="4" y="9"/>
                </a:lnTo>
                <a:lnTo>
                  <a:pt x="8" y="9"/>
                </a:lnTo>
                <a:lnTo>
                  <a:pt x="7" y="6"/>
                </a:lnTo>
                <a:lnTo>
                  <a:pt x="5" y="1"/>
                </a:lnTo>
                <a:lnTo>
                  <a:pt x="11" y="0"/>
                </a:lnTo>
                <a:lnTo>
                  <a:pt x="11" y="4"/>
                </a:lnTo>
                <a:lnTo>
                  <a:pt x="13" y="9"/>
                </a:lnTo>
                <a:lnTo>
                  <a:pt x="16" y="6"/>
                </a:lnTo>
                <a:lnTo>
                  <a:pt x="19" y="1"/>
                </a:lnTo>
                <a:lnTo>
                  <a:pt x="23" y="6"/>
                </a:lnTo>
                <a:lnTo>
                  <a:pt x="19" y="9"/>
                </a:lnTo>
                <a:lnTo>
                  <a:pt x="14" y="12"/>
                </a:lnTo>
                <a:lnTo>
                  <a:pt x="19" y="13"/>
                </a:lnTo>
                <a:lnTo>
                  <a:pt x="23" y="16"/>
                </a:lnTo>
                <a:lnTo>
                  <a:pt x="19" y="20"/>
                </a:lnTo>
                <a:lnTo>
                  <a:pt x="16" y="16"/>
                </a:lnTo>
                <a:lnTo>
                  <a:pt x="13" y="14"/>
                </a:lnTo>
                <a:lnTo>
                  <a:pt x="11" y="19"/>
                </a:lnTo>
                <a:lnTo>
                  <a:pt x="11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6149875" y="3035052"/>
            <a:ext cx="320675" cy="2356099"/>
            <a:chOff x="6149873" y="3035052"/>
            <a:chExt cx="320675" cy="2356099"/>
          </a:xfrm>
        </p:grpSpPr>
        <p:sp>
          <p:nvSpPr>
            <p:cNvPr id="60416" name="Rectangle 33"/>
            <p:cNvSpPr>
              <a:spLocks noChangeArrowheads="1"/>
            </p:cNvSpPr>
            <p:nvPr/>
          </p:nvSpPr>
          <p:spPr bwMode="auto">
            <a:xfrm>
              <a:off x="6149873" y="3268663"/>
              <a:ext cx="320675" cy="2122488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298970" y="3035052"/>
              <a:ext cx="19389" cy="47733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348188" y="3340273"/>
            <a:ext cx="320675" cy="2050878"/>
            <a:chOff x="5348186" y="3340273"/>
            <a:chExt cx="320675" cy="2050878"/>
          </a:xfrm>
        </p:grpSpPr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5348186" y="3503613"/>
              <a:ext cx="320675" cy="1887538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499976" y="3340273"/>
              <a:ext cx="19389" cy="33926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946879" y="3809471"/>
            <a:ext cx="320675" cy="1581680"/>
            <a:chOff x="4946877" y="3809471"/>
            <a:chExt cx="320675" cy="1581680"/>
          </a:xfrm>
        </p:grpSpPr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4946877" y="3975101"/>
              <a:ext cx="320675" cy="1416050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095784" y="3809471"/>
              <a:ext cx="19389" cy="337847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545242" y="3860248"/>
            <a:ext cx="320675" cy="1530905"/>
            <a:chOff x="4545240" y="3860246"/>
            <a:chExt cx="320675" cy="1530905"/>
          </a:xfrm>
        </p:grpSpPr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4545240" y="4035426"/>
              <a:ext cx="320675" cy="1355725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695713" y="3860246"/>
              <a:ext cx="19389" cy="369497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145190" y="4208759"/>
            <a:ext cx="319088" cy="1182392"/>
            <a:chOff x="4145190" y="4208759"/>
            <a:chExt cx="319088" cy="1182392"/>
          </a:xfrm>
        </p:grpSpPr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4145190" y="4389438"/>
              <a:ext cx="319088" cy="1001713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295642" y="4208759"/>
              <a:ext cx="19389" cy="37692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743553" y="4207711"/>
            <a:ext cx="323851" cy="1183440"/>
            <a:chOff x="3743552" y="4207711"/>
            <a:chExt cx="323851" cy="1183440"/>
          </a:xfrm>
        </p:grpSpPr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3745140" y="4387851"/>
              <a:ext cx="322263" cy="1003300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3743552" y="5389563"/>
              <a:ext cx="320675" cy="1588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895799" y="4207711"/>
              <a:ext cx="19389" cy="37692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43504" y="4318245"/>
            <a:ext cx="320675" cy="1072906"/>
            <a:chOff x="3343502" y="4318245"/>
            <a:chExt cx="320675" cy="1072906"/>
          </a:xfrm>
        </p:grpSpPr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3343502" y="4508501"/>
              <a:ext cx="320675" cy="882650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492285" y="4318245"/>
              <a:ext cx="17207" cy="39222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0490" name="Group 60489"/>
          <p:cNvGrpSpPr/>
          <p:nvPr/>
        </p:nvGrpSpPr>
        <p:grpSpPr>
          <a:xfrm>
            <a:off x="2941867" y="4451891"/>
            <a:ext cx="320675" cy="937672"/>
            <a:chOff x="2941865" y="4451891"/>
            <a:chExt cx="320675" cy="937672"/>
          </a:xfrm>
        </p:grpSpPr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2941865" y="4681538"/>
              <a:ext cx="320675" cy="708025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091351" y="4451891"/>
              <a:ext cx="19389" cy="47385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2540229" y="5213352"/>
            <a:ext cx="320675" cy="177800"/>
          </a:xfrm>
          <a:prstGeom prst="rect">
            <a:avLst/>
          </a:prstGeom>
          <a:solidFill>
            <a:srgbClr val="4D94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691510" y="5100048"/>
            <a:ext cx="19389" cy="243285"/>
          </a:xfrm>
          <a:prstGeom prst="rect">
            <a:avLst/>
          </a:prstGeom>
          <a:solidFill>
            <a:schemeClr val="tx1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5749823" y="3472264"/>
            <a:ext cx="319088" cy="1918889"/>
            <a:chOff x="5749823" y="3472262"/>
            <a:chExt cx="319088" cy="1918889"/>
          </a:xfrm>
        </p:grpSpPr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5749823" y="3622676"/>
              <a:ext cx="319088" cy="1768475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904463" y="3472262"/>
              <a:ext cx="19389" cy="329287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154" name="TextBox 153"/>
          <p:cNvSpPr txBox="1"/>
          <p:nvPr/>
        </p:nvSpPr>
        <p:spPr>
          <a:xfrm rot="19719561">
            <a:off x="2126727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590611" y="6073381"/>
            <a:ext cx="1077539" cy="27699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</a:p>
        </p:txBody>
      </p:sp>
      <p:sp>
        <p:nvSpPr>
          <p:cNvPr id="156" name="TextBox 155"/>
          <p:cNvSpPr txBox="1"/>
          <p:nvPr/>
        </p:nvSpPr>
        <p:spPr>
          <a:xfrm rot="19719561">
            <a:off x="2529442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2</a:t>
            </a:r>
          </a:p>
        </p:txBody>
      </p:sp>
      <p:sp>
        <p:nvSpPr>
          <p:cNvPr id="157" name="TextBox 156"/>
          <p:cNvSpPr txBox="1"/>
          <p:nvPr/>
        </p:nvSpPr>
        <p:spPr>
          <a:xfrm rot="19719561">
            <a:off x="2932157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3</a:t>
            </a:r>
          </a:p>
        </p:txBody>
      </p:sp>
      <p:sp>
        <p:nvSpPr>
          <p:cNvPr id="158" name="TextBox 157"/>
          <p:cNvSpPr txBox="1"/>
          <p:nvPr/>
        </p:nvSpPr>
        <p:spPr>
          <a:xfrm rot="19719561">
            <a:off x="3334872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4</a:t>
            </a:r>
          </a:p>
        </p:txBody>
      </p:sp>
      <p:sp>
        <p:nvSpPr>
          <p:cNvPr id="159" name="TextBox 158"/>
          <p:cNvSpPr txBox="1"/>
          <p:nvPr/>
        </p:nvSpPr>
        <p:spPr>
          <a:xfrm rot="19719561">
            <a:off x="3737587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5</a:t>
            </a:r>
          </a:p>
        </p:txBody>
      </p:sp>
      <p:sp>
        <p:nvSpPr>
          <p:cNvPr id="160" name="TextBox 159"/>
          <p:cNvSpPr txBox="1"/>
          <p:nvPr/>
        </p:nvSpPr>
        <p:spPr>
          <a:xfrm rot="19719561">
            <a:off x="4140302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6</a:t>
            </a:r>
          </a:p>
        </p:txBody>
      </p:sp>
      <p:sp>
        <p:nvSpPr>
          <p:cNvPr id="161" name="TextBox 160"/>
          <p:cNvSpPr txBox="1"/>
          <p:nvPr/>
        </p:nvSpPr>
        <p:spPr>
          <a:xfrm rot="19719561">
            <a:off x="4543016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7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069339" y="6068994"/>
            <a:ext cx="891591" cy="45140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</a:t>
            </a:r>
          </a:p>
          <a:p>
            <a:pPr algn="ctr"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879267" y="6068994"/>
            <a:ext cx="1079142" cy="45140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GB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discriminants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245589" y="5709922"/>
            <a:ext cx="1830950" cy="81047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</a:p>
          <a:p>
            <a:pPr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</a:p>
          <a:p>
            <a:pPr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fully connected layers</a:t>
            </a:r>
          </a:p>
          <a:p>
            <a:pPr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discriminants </a:t>
            </a:r>
          </a:p>
        </p:txBody>
      </p:sp>
      <p:sp>
        <p:nvSpPr>
          <p:cNvPr id="60511" name="Left Brace 60510"/>
          <p:cNvSpPr/>
          <p:nvPr/>
        </p:nvSpPr>
        <p:spPr>
          <a:xfrm rot="16200000">
            <a:off x="3071676" y="5095992"/>
            <a:ext cx="119023" cy="1870898"/>
          </a:xfrm>
          <a:prstGeom prst="leftBrac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119" name="Left Brace 118"/>
          <p:cNvSpPr/>
          <p:nvPr/>
        </p:nvSpPr>
        <p:spPr>
          <a:xfrm rot="16200000">
            <a:off x="4451145" y="5693532"/>
            <a:ext cx="121015" cy="675818"/>
          </a:xfrm>
          <a:prstGeom prst="leftBrac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120" name="Left Brace 119"/>
          <p:cNvSpPr/>
          <p:nvPr/>
        </p:nvSpPr>
        <p:spPr>
          <a:xfrm rot="16200000">
            <a:off x="5353459" y="5693532"/>
            <a:ext cx="121015" cy="675818"/>
          </a:xfrm>
          <a:prstGeom prst="leftBrac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9719561">
            <a:off x="4981797" y="5553497"/>
            <a:ext cx="850786" cy="26545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face, </a:t>
            </a:r>
            <a:r>
              <a:rPr lang="en-GB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endParaRPr lang="en-GB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 rot="19719561">
            <a:off x="5208867" y="5568889"/>
            <a:ext cx="1033379" cy="26545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categories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6293744" y="5585566"/>
            <a:ext cx="0" cy="855542"/>
          </a:xfrm>
          <a:prstGeom prst="straightConnector1">
            <a:avLst/>
          </a:prstGeom>
          <a:ln w="9525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173875" y="2398715"/>
            <a:ext cx="2210781" cy="3035301"/>
            <a:chOff x="173871" y="2398713"/>
            <a:chExt cx="2210781" cy="3035301"/>
          </a:xfrm>
        </p:grpSpPr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322740" y="2428876"/>
              <a:ext cx="52388" cy="174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2322740" y="5381626"/>
              <a:ext cx="52388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2322740" y="4792663"/>
              <a:ext cx="52388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322740" y="4200526"/>
              <a:ext cx="52388" cy="174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2322740" y="3609976"/>
              <a:ext cx="52388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2322740" y="3021013"/>
              <a:ext cx="52388" cy="174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2368777" y="2436813"/>
              <a:ext cx="14288" cy="29194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2368777" y="2436813"/>
              <a:ext cx="14288" cy="29543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>
              <a:spLocks noEditPoints="1"/>
            </p:cNvSpPr>
            <p:nvPr/>
          </p:nvSpPr>
          <p:spPr bwMode="auto">
            <a:xfrm>
              <a:off x="2227490" y="5349876"/>
              <a:ext cx="53975" cy="84138"/>
            </a:xfrm>
            <a:custGeom>
              <a:avLst/>
              <a:gdLst>
                <a:gd name="T0" fmla="*/ 0 w 34"/>
                <a:gd name="T1" fmla="*/ 28 h 53"/>
                <a:gd name="T2" fmla="*/ 0 w 34"/>
                <a:gd name="T3" fmla="*/ 19 h 53"/>
                <a:gd name="T4" fmla="*/ 2 w 34"/>
                <a:gd name="T5" fmla="*/ 12 h 53"/>
                <a:gd name="T6" fmla="*/ 4 w 34"/>
                <a:gd name="T7" fmla="*/ 7 h 53"/>
                <a:gd name="T8" fmla="*/ 7 w 34"/>
                <a:gd name="T9" fmla="*/ 4 h 53"/>
                <a:gd name="T10" fmla="*/ 12 w 34"/>
                <a:gd name="T11" fmla="*/ 2 h 53"/>
                <a:gd name="T12" fmla="*/ 16 w 34"/>
                <a:gd name="T13" fmla="*/ 0 h 53"/>
                <a:gd name="T14" fmla="*/ 20 w 34"/>
                <a:gd name="T15" fmla="*/ 2 h 53"/>
                <a:gd name="T16" fmla="*/ 23 w 34"/>
                <a:gd name="T17" fmla="*/ 3 h 53"/>
                <a:gd name="T18" fmla="*/ 26 w 34"/>
                <a:gd name="T19" fmla="*/ 4 h 53"/>
                <a:gd name="T20" fmla="*/ 29 w 34"/>
                <a:gd name="T21" fmla="*/ 7 h 53"/>
                <a:gd name="T22" fmla="*/ 31 w 34"/>
                <a:gd name="T23" fmla="*/ 10 h 53"/>
                <a:gd name="T24" fmla="*/ 32 w 34"/>
                <a:gd name="T25" fmla="*/ 15 h 53"/>
                <a:gd name="T26" fmla="*/ 32 w 34"/>
                <a:gd name="T27" fmla="*/ 20 h 53"/>
                <a:gd name="T28" fmla="*/ 34 w 34"/>
                <a:gd name="T29" fmla="*/ 28 h 53"/>
                <a:gd name="T30" fmla="*/ 32 w 34"/>
                <a:gd name="T31" fmla="*/ 35 h 53"/>
                <a:gd name="T32" fmla="*/ 31 w 34"/>
                <a:gd name="T33" fmla="*/ 42 h 53"/>
                <a:gd name="T34" fmla="*/ 29 w 34"/>
                <a:gd name="T35" fmla="*/ 47 h 53"/>
                <a:gd name="T36" fmla="*/ 26 w 34"/>
                <a:gd name="T37" fmla="*/ 50 h 53"/>
                <a:gd name="T38" fmla="*/ 22 w 34"/>
                <a:gd name="T39" fmla="*/ 53 h 53"/>
                <a:gd name="T40" fmla="*/ 16 w 34"/>
                <a:gd name="T41" fmla="*/ 53 h 53"/>
                <a:gd name="T42" fmla="*/ 13 w 34"/>
                <a:gd name="T43" fmla="*/ 53 h 53"/>
                <a:gd name="T44" fmla="*/ 10 w 34"/>
                <a:gd name="T45" fmla="*/ 53 h 53"/>
                <a:gd name="T46" fmla="*/ 7 w 34"/>
                <a:gd name="T47" fmla="*/ 50 h 53"/>
                <a:gd name="T48" fmla="*/ 4 w 34"/>
                <a:gd name="T49" fmla="*/ 48 h 53"/>
                <a:gd name="T50" fmla="*/ 3 w 34"/>
                <a:gd name="T51" fmla="*/ 44 h 53"/>
                <a:gd name="T52" fmla="*/ 2 w 34"/>
                <a:gd name="T53" fmla="*/ 39 h 53"/>
                <a:gd name="T54" fmla="*/ 0 w 34"/>
                <a:gd name="T55" fmla="*/ 34 h 53"/>
                <a:gd name="T56" fmla="*/ 0 w 34"/>
                <a:gd name="T57" fmla="*/ 28 h 53"/>
                <a:gd name="T58" fmla="*/ 6 w 34"/>
                <a:gd name="T59" fmla="*/ 28 h 53"/>
                <a:gd name="T60" fmla="*/ 7 w 34"/>
                <a:gd name="T61" fmla="*/ 38 h 53"/>
                <a:gd name="T62" fmla="*/ 9 w 34"/>
                <a:gd name="T63" fmla="*/ 44 h 53"/>
                <a:gd name="T64" fmla="*/ 12 w 34"/>
                <a:gd name="T65" fmla="*/ 47 h 53"/>
                <a:gd name="T66" fmla="*/ 16 w 34"/>
                <a:gd name="T67" fmla="*/ 48 h 53"/>
                <a:gd name="T68" fmla="*/ 20 w 34"/>
                <a:gd name="T69" fmla="*/ 47 h 53"/>
                <a:gd name="T70" fmla="*/ 23 w 34"/>
                <a:gd name="T71" fmla="*/ 44 h 53"/>
                <a:gd name="T72" fmla="*/ 26 w 34"/>
                <a:gd name="T73" fmla="*/ 38 h 53"/>
                <a:gd name="T74" fmla="*/ 26 w 34"/>
                <a:gd name="T75" fmla="*/ 28 h 53"/>
                <a:gd name="T76" fmla="*/ 26 w 34"/>
                <a:gd name="T77" fmla="*/ 16 h 53"/>
                <a:gd name="T78" fmla="*/ 23 w 34"/>
                <a:gd name="T79" fmla="*/ 10 h 53"/>
                <a:gd name="T80" fmla="*/ 20 w 34"/>
                <a:gd name="T81" fmla="*/ 7 h 53"/>
                <a:gd name="T82" fmla="*/ 16 w 34"/>
                <a:gd name="T83" fmla="*/ 6 h 53"/>
                <a:gd name="T84" fmla="*/ 12 w 34"/>
                <a:gd name="T85" fmla="*/ 7 h 53"/>
                <a:gd name="T86" fmla="*/ 9 w 34"/>
                <a:gd name="T87" fmla="*/ 10 h 53"/>
                <a:gd name="T88" fmla="*/ 7 w 34"/>
                <a:gd name="T89" fmla="*/ 16 h 53"/>
                <a:gd name="T90" fmla="*/ 6 w 34"/>
                <a:gd name="T91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53">
                  <a:moveTo>
                    <a:pt x="0" y="28"/>
                  </a:moveTo>
                  <a:lnTo>
                    <a:pt x="0" y="19"/>
                  </a:lnTo>
                  <a:lnTo>
                    <a:pt x="2" y="12"/>
                  </a:lnTo>
                  <a:lnTo>
                    <a:pt x="4" y="7"/>
                  </a:lnTo>
                  <a:lnTo>
                    <a:pt x="7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3" y="3"/>
                  </a:lnTo>
                  <a:lnTo>
                    <a:pt x="26" y="4"/>
                  </a:lnTo>
                  <a:lnTo>
                    <a:pt x="29" y="7"/>
                  </a:lnTo>
                  <a:lnTo>
                    <a:pt x="31" y="10"/>
                  </a:lnTo>
                  <a:lnTo>
                    <a:pt x="32" y="15"/>
                  </a:lnTo>
                  <a:lnTo>
                    <a:pt x="32" y="20"/>
                  </a:lnTo>
                  <a:lnTo>
                    <a:pt x="34" y="28"/>
                  </a:lnTo>
                  <a:lnTo>
                    <a:pt x="32" y="35"/>
                  </a:lnTo>
                  <a:lnTo>
                    <a:pt x="31" y="42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2" y="53"/>
                  </a:lnTo>
                  <a:lnTo>
                    <a:pt x="16" y="53"/>
                  </a:lnTo>
                  <a:lnTo>
                    <a:pt x="13" y="53"/>
                  </a:lnTo>
                  <a:lnTo>
                    <a:pt x="10" y="53"/>
                  </a:lnTo>
                  <a:lnTo>
                    <a:pt x="7" y="50"/>
                  </a:lnTo>
                  <a:lnTo>
                    <a:pt x="4" y="48"/>
                  </a:lnTo>
                  <a:lnTo>
                    <a:pt x="3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close/>
                  <a:moveTo>
                    <a:pt x="6" y="28"/>
                  </a:moveTo>
                  <a:lnTo>
                    <a:pt x="7" y="38"/>
                  </a:lnTo>
                  <a:lnTo>
                    <a:pt x="9" y="44"/>
                  </a:lnTo>
                  <a:lnTo>
                    <a:pt x="12" y="47"/>
                  </a:lnTo>
                  <a:lnTo>
                    <a:pt x="16" y="48"/>
                  </a:lnTo>
                  <a:lnTo>
                    <a:pt x="20" y="47"/>
                  </a:lnTo>
                  <a:lnTo>
                    <a:pt x="23" y="44"/>
                  </a:lnTo>
                  <a:lnTo>
                    <a:pt x="26" y="38"/>
                  </a:lnTo>
                  <a:lnTo>
                    <a:pt x="26" y="28"/>
                  </a:lnTo>
                  <a:lnTo>
                    <a:pt x="26" y="16"/>
                  </a:lnTo>
                  <a:lnTo>
                    <a:pt x="23" y="10"/>
                  </a:lnTo>
                  <a:lnTo>
                    <a:pt x="20" y="7"/>
                  </a:lnTo>
                  <a:lnTo>
                    <a:pt x="16" y="6"/>
                  </a:lnTo>
                  <a:lnTo>
                    <a:pt x="12" y="7"/>
                  </a:lnTo>
                  <a:lnTo>
                    <a:pt x="9" y="10"/>
                  </a:lnTo>
                  <a:lnTo>
                    <a:pt x="7" y="16"/>
                  </a:lnTo>
                  <a:lnTo>
                    <a:pt x="6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>
              <a:spLocks noEditPoints="1"/>
            </p:cNvSpPr>
            <p:nvPr/>
          </p:nvSpPr>
          <p:spPr bwMode="auto">
            <a:xfrm>
              <a:off x="2132240" y="4762501"/>
              <a:ext cx="131763" cy="82550"/>
            </a:xfrm>
            <a:custGeom>
              <a:avLst/>
              <a:gdLst>
                <a:gd name="T0" fmla="*/ 0 w 83"/>
                <a:gd name="T1" fmla="*/ 17 h 52"/>
                <a:gd name="T2" fmla="*/ 3 w 83"/>
                <a:gd name="T3" fmla="*/ 6 h 52"/>
                <a:gd name="T4" fmla="*/ 10 w 83"/>
                <a:gd name="T5" fmla="*/ 0 h 52"/>
                <a:gd name="T6" fmla="*/ 21 w 83"/>
                <a:gd name="T7" fmla="*/ 0 h 52"/>
                <a:gd name="T8" fmla="*/ 27 w 83"/>
                <a:gd name="T9" fmla="*/ 3 h 52"/>
                <a:gd name="T10" fmla="*/ 31 w 83"/>
                <a:gd name="T11" fmla="*/ 9 h 52"/>
                <a:gd name="T12" fmla="*/ 32 w 83"/>
                <a:gd name="T13" fmla="*/ 19 h 52"/>
                <a:gd name="T14" fmla="*/ 32 w 83"/>
                <a:gd name="T15" fmla="*/ 33 h 52"/>
                <a:gd name="T16" fmla="*/ 29 w 83"/>
                <a:gd name="T17" fmla="*/ 45 h 52"/>
                <a:gd name="T18" fmla="*/ 22 w 83"/>
                <a:gd name="T19" fmla="*/ 51 h 52"/>
                <a:gd name="T20" fmla="*/ 13 w 83"/>
                <a:gd name="T21" fmla="*/ 51 h 52"/>
                <a:gd name="T22" fmla="*/ 8 w 83"/>
                <a:gd name="T23" fmla="*/ 49 h 52"/>
                <a:gd name="T24" fmla="*/ 2 w 83"/>
                <a:gd name="T25" fmla="*/ 42 h 52"/>
                <a:gd name="T26" fmla="*/ 0 w 83"/>
                <a:gd name="T27" fmla="*/ 32 h 52"/>
                <a:gd name="T28" fmla="*/ 6 w 83"/>
                <a:gd name="T29" fmla="*/ 26 h 52"/>
                <a:gd name="T30" fmla="*/ 9 w 83"/>
                <a:gd name="T31" fmla="*/ 42 h 52"/>
                <a:gd name="T32" fmla="*/ 16 w 83"/>
                <a:gd name="T33" fmla="*/ 47 h 52"/>
                <a:gd name="T34" fmla="*/ 24 w 83"/>
                <a:gd name="T35" fmla="*/ 42 h 52"/>
                <a:gd name="T36" fmla="*/ 27 w 83"/>
                <a:gd name="T37" fmla="*/ 26 h 52"/>
                <a:gd name="T38" fmla="*/ 24 w 83"/>
                <a:gd name="T39" fmla="*/ 9 h 52"/>
                <a:gd name="T40" fmla="*/ 16 w 83"/>
                <a:gd name="T41" fmla="*/ 4 h 52"/>
                <a:gd name="T42" fmla="*/ 9 w 83"/>
                <a:gd name="T43" fmla="*/ 9 h 52"/>
                <a:gd name="T44" fmla="*/ 6 w 83"/>
                <a:gd name="T45" fmla="*/ 26 h 52"/>
                <a:gd name="T46" fmla="*/ 43 w 83"/>
                <a:gd name="T47" fmla="*/ 44 h 52"/>
                <a:gd name="T48" fmla="*/ 50 w 83"/>
                <a:gd name="T49" fmla="*/ 51 h 52"/>
                <a:gd name="T50" fmla="*/ 83 w 83"/>
                <a:gd name="T51" fmla="*/ 51 h 52"/>
                <a:gd name="T52" fmla="*/ 78 w 83"/>
                <a:gd name="T53" fmla="*/ 10 h 52"/>
                <a:gd name="T54" fmla="*/ 70 w 83"/>
                <a:gd name="T55" fmla="*/ 15 h 52"/>
                <a:gd name="T56" fmla="*/ 64 w 83"/>
                <a:gd name="T57" fmla="*/ 19 h 52"/>
                <a:gd name="T58" fmla="*/ 69 w 83"/>
                <a:gd name="T59" fmla="*/ 10 h 52"/>
                <a:gd name="T60" fmla="*/ 78 w 83"/>
                <a:gd name="T61" fmla="*/ 3 h 52"/>
                <a:gd name="T62" fmla="*/ 83 w 83"/>
                <a:gd name="T6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52">
                  <a:moveTo>
                    <a:pt x="0" y="26"/>
                  </a:moveTo>
                  <a:lnTo>
                    <a:pt x="0" y="17"/>
                  </a:lnTo>
                  <a:lnTo>
                    <a:pt x="2" y="12"/>
                  </a:lnTo>
                  <a:lnTo>
                    <a:pt x="3" y="6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9" y="6"/>
                  </a:lnTo>
                  <a:lnTo>
                    <a:pt x="31" y="9"/>
                  </a:lnTo>
                  <a:lnTo>
                    <a:pt x="32" y="13"/>
                  </a:lnTo>
                  <a:lnTo>
                    <a:pt x="32" y="19"/>
                  </a:lnTo>
                  <a:lnTo>
                    <a:pt x="32" y="26"/>
                  </a:lnTo>
                  <a:lnTo>
                    <a:pt x="32" y="33"/>
                  </a:lnTo>
                  <a:lnTo>
                    <a:pt x="31" y="41"/>
                  </a:lnTo>
                  <a:lnTo>
                    <a:pt x="29" y="45"/>
                  </a:lnTo>
                  <a:lnTo>
                    <a:pt x="25" y="49"/>
                  </a:lnTo>
                  <a:lnTo>
                    <a:pt x="22" y="51"/>
                  </a:lnTo>
                  <a:lnTo>
                    <a:pt x="16" y="52"/>
                  </a:lnTo>
                  <a:lnTo>
                    <a:pt x="13" y="51"/>
                  </a:lnTo>
                  <a:lnTo>
                    <a:pt x="9" y="51"/>
                  </a:lnTo>
                  <a:lnTo>
                    <a:pt x="8" y="49"/>
                  </a:lnTo>
                  <a:lnTo>
                    <a:pt x="5" y="47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close/>
                  <a:moveTo>
                    <a:pt x="6" y="26"/>
                  </a:moveTo>
                  <a:lnTo>
                    <a:pt x="6" y="36"/>
                  </a:lnTo>
                  <a:lnTo>
                    <a:pt x="9" y="42"/>
                  </a:lnTo>
                  <a:lnTo>
                    <a:pt x="12" y="45"/>
                  </a:lnTo>
                  <a:lnTo>
                    <a:pt x="16" y="47"/>
                  </a:lnTo>
                  <a:lnTo>
                    <a:pt x="21" y="45"/>
                  </a:lnTo>
                  <a:lnTo>
                    <a:pt x="24" y="42"/>
                  </a:lnTo>
                  <a:lnTo>
                    <a:pt x="27" y="36"/>
                  </a:lnTo>
                  <a:lnTo>
                    <a:pt x="27" y="26"/>
                  </a:lnTo>
                  <a:lnTo>
                    <a:pt x="27" y="15"/>
                  </a:lnTo>
                  <a:lnTo>
                    <a:pt x="24" y="9"/>
                  </a:lnTo>
                  <a:lnTo>
                    <a:pt x="21" y="6"/>
                  </a:lnTo>
                  <a:lnTo>
                    <a:pt x="16" y="4"/>
                  </a:lnTo>
                  <a:lnTo>
                    <a:pt x="12" y="6"/>
                  </a:lnTo>
                  <a:lnTo>
                    <a:pt x="9" y="9"/>
                  </a:lnTo>
                  <a:lnTo>
                    <a:pt x="8" y="15"/>
                  </a:lnTo>
                  <a:lnTo>
                    <a:pt x="6" y="26"/>
                  </a:lnTo>
                  <a:close/>
                  <a:moveTo>
                    <a:pt x="43" y="51"/>
                  </a:moveTo>
                  <a:lnTo>
                    <a:pt x="43" y="44"/>
                  </a:lnTo>
                  <a:lnTo>
                    <a:pt x="50" y="44"/>
                  </a:lnTo>
                  <a:lnTo>
                    <a:pt x="50" y="51"/>
                  </a:lnTo>
                  <a:lnTo>
                    <a:pt x="43" y="51"/>
                  </a:lnTo>
                  <a:close/>
                  <a:moveTo>
                    <a:pt x="83" y="51"/>
                  </a:moveTo>
                  <a:lnTo>
                    <a:pt x="78" y="51"/>
                  </a:lnTo>
                  <a:lnTo>
                    <a:pt x="78" y="10"/>
                  </a:lnTo>
                  <a:lnTo>
                    <a:pt x="75" y="13"/>
                  </a:lnTo>
                  <a:lnTo>
                    <a:pt x="70" y="15"/>
                  </a:lnTo>
                  <a:lnTo>
                    <a:pt x="67" y="17"/>
                  </a:lnTo>
                  <a:lnTo>
                    <a:pt x="64" y="19"/>
                  </a:lnTo>
                  <a:lnTo>
                    <a:pt x="64" y="12"/>
                  </a:lnTo>
                  <a:lnTo>
                    <a:pt x="69" y="10"/>
                  </a:lnTo>
                  <a:lnTo>
                    <a:pt x="73" y="6"/>
                  </a:lnTo>
                  <a:lnTo>
                    <a:pt x="78" y="3"/>
                  </a:lnTo>
                  <a:lnTo>
                    <a:pt x="79" y="0"/>
                  </a:lnTo>
                  <a:lnTo>
                    <a:pt x="83" y="0"/>
                  </a:lnTo>
                  <a:lnTo>
                    <a:pt x="8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>
              <a:spLocks noEditPoints="1"/>
            </p:cNvSpPr>
            <p:nvPr/>
          </p:nvSpPr>
          <p:spPr bwMode="auto">
            <a:xfrm>
              <a:off x="2132240" y="4170363"/>
              <a:ext cx="146050" cy="82550"/>
            </a:xfrm>
            <a:custGeom>
              <a:avLst/>
              <a:gdLst>
                <a:gd name="T0" fmla="*/ 0 w 92"/>
                <a:gd name="T1" fmla="*/ 17 h 52"/>
                <a:gd name="T2" fmla="*/ 3 w 92"/>
                <a:gd name="T3" fmla="*/ 6 h 52"/>
                <a:gd name="T4" fmla="*/ 10 w 92"/>
                <a:gd name="T5" fmla="*/ 0 h 52"/>
                <a:gd name="T6" fmla="*/ 21 w 92"/>
                <a:gd name="T7" fmla="*/ 0 h 52"/>
                <a:gd name="T8" fmla="*/ 27 w 92"/>
                <a:gd name="T9" fmla="*/ 3 h 52"/>
                <a:gd name="T10" fmla="*/ 31 w 92"/>
                <a:gd name="T11" fmla="*/ 9 h 52"/>
                <a:gd name="T12" fmla="*/ 32 w 92"/>
                <a:gd name="T13" fmla="*/ 19 h 52"/>
                <a:gd name="T14" fmla="*/ 32 w 92"/>
                <a:gd name="T15" fmla="*/ 33 h 52"/>
                <a:gd name="T16" fmla="*/ 29 w 92"/>
                <a:gd name="T17" fmla="*/ 45 h 52"/>
                <a:gd name="T18" fmla="*/ 22 w 92"/>
                <a:gd name="T19" fmla="*/ 51 h 52"/>
                <a:gd name="T20" fmla="*/ 13 w 92"/>
                <a:gd name="T21" fmla="*/ 51 h 52"/>
                <a:gd name="T22" fmla="*/ 8 w 92"/>
                <a:gd name="T23" fmla="*/ 49 h 52"/>
                <a:gd name="T24" fmla="*/ 2 w 92"/>
                <a:gd name="T25" fmla="*/ 42 h 52"/>
                <a:gd name="T26" fmla="*/ 0 w 92"/>
                <a:gd name="T27" fmla="*/ 32 h 52"/>
                <a:gd name="T28" fmla="*/ 6 w 92"/>
                <a:gd name="T29" fmla="*/ 26 h 52"/>
                <a:gd name="T30" fmla="*/ 9 w 92"/>
                <a:gd name="T31" fmla="*/ 42 h 52"/>
                <a:gd name="T32" fmla="*/ 16 w 92"/>
                <a:gd name="T33" fmla="*/ 47 h 52"/>
                <a:gd name="T34" fmla="*/ 24 w 92"/>
                <a:gd name="T35" fmla="*/ 42 h 52"/>
                <a:gd name="T36" fmla="*/ 27 w 92"/>
                <a:gd name="T37" fmla="*/ 26 h 52"/>
                <a:gd name="T38" fmla="*/ 24 w 92"/>
                <a:gd name="T39" fmla="*/ 9 h 52"/>
                <a:gd name="T40" fmla="*/ 16 w 92"/>
                <a:gd name="T41" fmla="*/ 4 h 52"/>
                <a:gd name="T42" fmla="*/ 9 w 92"/>
                <a:gd name="T43" fmla="*/ 9 h 52"/>
                <a:gd name="T44" fmla="*/ 6 w 92"/>
                <a:gd name="T45" fmla="*/ 26 h 52"/>
                <a:gd name="T46" fmla="*/ 43 w 92"/>
                <a:gd name="T47" fmla="*/ 44 h 52"/>
                <a:gd name="T48" fmla="*/ 50 w 92"/>
                <a:gd name="T49" fmla="*/ 51 h 52"/>
                <a:gd name="T50" fmla="*/ 92 w 92"/>
                <a:gd name="T51" fmla="*/ 45 h 52"/>
                <a:gd name="T52" fmla="*/ 59 w 92"/>
                <a:gd name="T53" fmla="*/ 51 h 52"/>
                <a:gd name="T54" fmla="*/ 60 w 92"/>
                <a:gd name="T55" fmla="*/ 47 h 52"/>
                <a:gd name="T56" fmla="*/ 63 w 92"/>
                <a:gd name="T57" fmla="*/ 39 h 52"/>
                <a:gd name="T58" fmla="*/ 72 w 92"/>
                <a:gd name="T59" fmla="*/ 32 h 52"/>
                <a:gd name="T60" fmla="*/ 83 w 92"/>
                <a:gd name="T61" fmla="*/ 22 h 52"/>
                <a:gd name="T62" fmla="*/ 86 w 92"/>
                <a:gd name="T63" fmla="*/ 13 h 52"/>
                <a:gd name="T64" fmla="*/ 83 w 92"/>
                <a:gd name="T65" fmla="*/ 7 h 52"/>
                <a:gd name="T66" fmla="*/ 76 w 92"/>
                <a:gd name="T67" fmla="*/ 4 h 52"/>
                <a:gd name="T68" fmla="*/ 69 w 92"/>
                <a:gd name="T69" fmla="*/ 7 h 52"/>
                <a:gd name="T70" fmla="*/ 66 w 92"/>
                <a:gd name="T71" fmla="*/ 14 h 52"/>
                <a:gd name="T72" fmla="*/ 62 w 92"/>
                <a:gd name="T73" fmla="*/ 7 h 52"/>
                <a:gd name="T74" fmla="*/ 70 w 92"/>
                <a:gd name="T75" fmla="*/ 0 h 52"/>
                <a:gd name="T76" fmla="*/ 83 w 92"/>
                <a:gd name="T77" fmla="*/ 0 h 52"/>
                <a:gd name="T78" fmla="*/ 92 w 92"/>
                <a:gd name="T79" fmla="*/ 9 h 52"/>
                <a:gd name="T80" fmla="*/ 92 w 92"/>
                <a:gd name="T81" fmla="*/ 17 h 52"/>
                <a:gd name="T82" fmla="*/ 89 w 92"/>
                <a:gd name="T83" fmla="*/ 23 h 52"/>
                <a:gd name="T84" fmla="*/ 83 w 92"/>
                <a:gd name="T85" fmla="*/ 30 h 52"/>
                <a:gd name="T86" fmla="*/ 73 w 92"/>
                <a:gd name="T87" fmla="*/ 39 h 52"/>
                <a:gd name="T88" fmla="*/ 69 w 92"/>
                <a:gd name="T89" fmla="*/ 44 h 52"/>
                <a:gd name="T90" fmla="*/ 92 w 92"/>
                <a:gd name="T91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2" h="52">
                  <a:moveTo>
                    <a:pt x="0" y="26"/>
                  </a:moveTo>
                  <a:lnTo>
                    <a:pt x="0" y="17"/>
                  </a:lnTo>
                  <a:lnTo>
                    <a:pt x="2" y="12"/>
                  </a:lnTo>
                  <a:lnTo>
                    <a:pt x="3" y="6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9" y="6"/>
                  </a:lnTo>
                  <a:lnTo>
                    <a:pt x="31" y="9"/>
                  </a:lnTo>
                  <a:lnTo>
                    <a:pt x="32" y="13"/>
                  </a:lnTo>
                  <a:lnTo>
                    <a:pt x="32" y="19"/>
                  </a:lnTo>
                  <a:lnTo>
                    <a:pt x="32" y="26"/>
                  </a:lnTo>
                  <a:lnTo>
                    <a:pt x="32" y="33"/>
                  </a:lnTo>
                  <a:lnTo>
                    <a:pt x="31" y="41"/>
                  </a:lnTo>
                  <a:lnTo>
                    <a:pt x="29" y="45"/>
                  </a:lnTo>
                  <a:lnTo>
                    <a:pt x="25" y="49"/>
                  </a:lnTo>
                  <a:lnTo>
                    <a:pt x="22" y="51"/>
                  </a:lnTo>
                  <a:lnTo>
                    <a:pt x="16" y="52"/>
                  </a:lnTo>
                  <a:lnTo>
                    <a:pt x="13" y="51"/>
                  </a:lnTo>
                  <a:lnTo>
                    <a:pt x="9" y="51"/>
                  </a:lnTo>
                  <a:lnTo>
                    <a:pt x="8" y="49"/>
                  </a:lnTo>
                  <a:lnTo>
                    <a:pt x="5" y="47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close/>
                  <a:moveTo>
                    <a:pt x="6" y="26"/>
                  </a:moveTo>
                  <a:lnTo>
                    <a:pt x="6" y="36"/>
                  </a:lnTo>
                  <a:lnTo>
                    <a:pt x="9" y="42"/>
                  </a:lnTo>
                  <a:lnTo>
                    <a:pt x="12" y="45"/>
                  </a:lnTo>
                  <a:lnTo>
                    <a:pt x="16" y="47"/>
                  </a:lnTo>
                  <a:lnTo>
                    <a:pt x="21" y="45"/>
                  </a:lnTo>
                  <a:lnTo>
                    <a:pt x="24" y="42"/>
                  </a:lnTo>
                  <a:lnTo>
                    <a:pt x="27" y="36"/>
                  </a:lnTo>
                  <a:lnTo>
                    <a:pt x="27" y="26"/>
                  </a:lnTo>
                  <a:lnTo>
                    <a:pt x="27" y="14"/>
                  </a:lnTo>
                  <a:lnTo>
                    <a:pt x="24" y="9"/>
                  </a:lnTo>
                  <a:lnTo>
                    <a:pt x="21" y="6"/>
                  </a:lnTo>
                  <a:lnTo>
                    <a:pt x="16" y="4"/>
                  </a:lnTo>
                  <a:lnTo>
                    <a:pt x="12" y="6"/>
                  </a:lnTo>
                  <a:lnTo>
                    <a:pt x="9" y="9"/>
                  </a:lnTo>
                  <a:lnTo>
                    <a:pt x="8" y="14"/>
                  </a:lnTo>
                  <a:lnTo>
                    <a:pt x="6" y="26"/>
                  </a:lnTo>
                  <a:close/>
                  <a:moveTo>
                    <a:pt x="43" y="51"/>
                  </a:moveTo>
                  <a:lnTo>
                    <a:pt x="43" y="44"/>
                  </a:lnTo>
                  <a:lnTo>
                    <a:pt x="50" y="44"/>
                  </a:lnTo>
                  <a:lnTo>
                    <a:pt x="50" y="51"/>
                  </a:lnTo>
                  <a:lnTo>
                    <a:pt x="43" y="51"/>
                  </a:lnTo>
                  <a:close/>
                  <a:moveTo>
                    <a:pt x="92" y="45"/>
                  </a:moveTo>
                  <a:lnTo>
                    <a:pt x="92" y="51"/>
                  </a:lnTo>
                  <a:lnTo>
                    <a:pt x="59" y="51"/>
                  </a:lnTo>
                  <a:lnTo>
                    <a:pt x="59" y="48"/>
                  </a:lnTo>
                  <a:lnTo>
                    <a:pt x="60" y="47"/>
                  </a:lnTo>
                  <a:lnTo>
                    <a:pt x="62" y="44"/>
                  </a:lnTo>
                  <a:lnTo>
                    <a:pt x="63" y="39"/>
                  </a:lnTo>
                  <a:lnTo>
                    <a:pt x="67" y="36"/>
                  </a:lnTo>
                  <a:lnTo>
                    <a:pt x="72" y="32"/>
                  </a:lnTo>
                  <a:lnTo>
                    <a:pt x="79" y="26"/>
                  </a:lnTo>
                  <a:lnTo>
                    <a:pt x="83" y="22"/>
                  </a:lnTo>
                  <a:lnTo>
                    <a:pt x="85" y="17"/>
                  </a:lnTo>
                  <a:lnTo>
                    <a:pt x="86" y="13"/>
                  </a:lnTo>
                  <a:lnTo>
                    <a:pt x="85" y="10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76" y="4"/>
                  </a:lnTo>
                  <a:lnTo>
                    <a:pt x="72" y="6"/>
                  </a:lnTo>
                  <a:lnTo>
                    <a:pt x="69" y="7"/>
                  </a:lnTo>
                  <a:lnTo>
                    <a:pt x="67" y="10"/>
                  </a:lnTo>
                  <a:lnTo>
                    <a:pt x="66" y="14"/>
                  </a:lnTo>
                  <a:lnTo>
                    <a:pt x="60" y="14"/>
                  </a:lnTo>
                  <a:lnTo>
                    <a:pt x="62" y="7"/>
                  </a:lnTo>
                  <a:lnTo>
                    <a:pt x="64" y="3"/>
                  </a:lnTo>
                  <a:lnTo>
                    <a:pt x="70" y="0"/>
                  </a:lnTo>
                  <a:lnTo>
                    <a:pt x="76" y="0"/>
                  </a:lnTo>
                  <a:lnTo>
                    <a:pt x="83" y="0"/>
                  </a:lnTo>
                  <a:lnTo>
                    <a:pt x="88" y="3"/>
                  </a:lnTo>
                  <a:lnTo>
                    <a:pt x="92" y="9"/>
                  </a:lnTo>
                  <a:lnTo>
                    <a:pt x="92" y="13"/>
                  </a:lnTo>
                  <a:lnTo>
                    <a:pt x="92" y="17"/>
                  </a:lnTo>
                  <a:lnTo>
                    <a:pt x="91" y="20"/>
                  </a:lnTo>
                  <a:lnTo>
                    <a:pt x="89" y="23"/>
                  </a:lnTo>
                  <a:lnTo>
                    <a:pt x="88" y="26"/>
                  </a:lnTo>
                  <a:lnTo>
                    <a:pt x="83" y="30"/>
                  </a:lnTo>
                  <a:lnTo>
                    <a:pt x="78" y="35"/>
                  </a:lnTo>
                  <a:lnTo>
                    <a:pt x="73" y="39"/>
                  </a:lnTo>
                  <a:lnTo>
                    <a:pt x="70" y="42"/>
                  </a:lnTo>
                  <a:lnTo>
                    <a:pt x="69" y="44"/>
                  </a:lnTo>
                  <a:lnTo>
                    <a:pt x="67" y="45"/>
                  </a:lnTo>
                  <a:lnTo>
                    <a:pt x="92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2132240" y="3579813"/>
              <a:ext cx="149225" cy="84138"/>
            </a:xfrm>
            <a:custGeom>
              <a:avLst/>
              <a:gdLst>
                <a:gd name="T0" fmla="*/ 0 w 94"/>
                <a:gd name="T1" fmla="*/ 18 h 53"/>
                <a:gd name="T2" fmla="*/ 3 w 94"/>
                <a:gd name="T3" fmla="*/ 6 h 53"/>
                <a:gd name="T4" fmla="*/ 10 w 94"/>
                <a:gd name="T5" fmla="*/ 0 h 53"/>
                <a:gd name="T6" fmla="*/ 21 w 94"/>
                <a:gd name="T7" fmla="*/ 0 h 53"/>
                <a:gd name="T8" fmla="*/ 27 w 94"/>
                <a:gd name="T9" fmla="*/ 3 h 53"/>
                <a:gd name="T10" fmla="*/ 31 w 94"/>
                <a:gd name="T11" fmla="*/ 10 h 53"/>
                <a:gd name="T12" fmla="*/ 32 w 94"/>
                <a:gd name="T13" fmla="*/ 19 h 53"/>
                <a:gd name="T14" fmla="*/ 32 w 94"/>
                <a:gd name="T15" fmla="*/ 34 h 53"/>
                <a:gd name="T16" fmla="*/ 29 w 94"/>
                <a:gd name="T17" fmla="*/ 45 h 53"/>
                <a:gd name="T18" fmla="*/ 22 w 94"/>
                <a:gd name="T19" fmla="*/ 51 h 53"/>
                <a:gd name="T20" fmla="*/ 13 w 94"/>
                <a:gd name="T21" fmla="*/ 51 h 53"/>
                <a:gd name="T22" fmla="*/ 8 w 94"/>
                <a:gd name="T23" fmla="*/ 50 h 53"/>
                <a:gd name="T24" fmla="*/ 2 w 94"/>
                <a:gd name="T25" fmla="*/ 44 h 53"/>
                <a:gd name="T26" fmla="*/ 0 w 94"/>
                <a:gd name="T27" fmla="*/ 32 h 53"/>
                <a:gd name="T28" fmla="*/ 6 w 94"/>
                <a:gd name="T29" fmla="*/ 27 h 53"/>
                <a:gd name="T30" fmla="*/ 9 w 94"/>
                <a:gd name="T31" fmla="*/ 43 h 53"/>
                <a:gd name="T32" fmla="*/ 16 w 94"/>
                <a:gd name="T33" fmla="*/ 47 h 53"/>
                <a:gd name="T34" fmla="*/ 24 w 94"/>
                <a:gd name="T35" fmla="*/ 43 h 53"/>
                <a:gd name="T36" fmla="*/ 27 w 94"/>
                <a:gd name="T37" fmla="*/ 27 h 53"/>
                <a:gd name="T38" fmla="*/ 24 w 94"/>
                <a:gd name="T39" fmla="*/ 9 h 53"/>
                <a:gd name="T40" fmla="*/ 16 w 94"/>
                <a:gd name="T41" fmla="*/ 5 h 53"/>
                <a:gd name="T42" fmla="*/ 9 w 94"/>
                <a:gd name="T43" fmla="*/ 9 h 53"/>
                <a:gd name="T44" fmla="*/ 6 w 94"/>
                <a:gd name="T45" fmla="*/ 27 h 53"/>
                <a:gd name="T46" fmla="*/ 43 w 94"/>
                <a:gd name="T47" fmla="*/ 44 h 53"/>
                <a:gd name="T48" fmla="*/ 50 w 94"/>
                <a:gd name="T49" fmla="*/ 51 h 53"/>
                <a:gd name="T50" fmla="*/ 60 w 94"/>
                <a:gd name="T51" fmla="*/ 38 h 53"/>
                <a:gd name="T52" fmla="*/ 67 w 94"/>
                <a:gd name="T53" fmla="*/ 41 h 53"/>
                <a:gd name="T54" fmla="*/ 72 w 94"/>
                <a:gd name="T55" fmla="*/ 47 h 53"/>
                <a:gd name="T56" fmla="*/ 80 w 94"/>
                <a:gd name="T57" fmla="*/ 47 h 53"/>
                <a:gd name="T58" fmla="*/ 86 w 94"/>
                <a:gd name="T59" fmla="*/ 41 h 53"/>
                <a:gd name="T60" fmla="*/ 86 w 94"/>
                <a:gd name="T61" fmla="*/ 32 h 53"/>
                <a:gd name="T62" fmla="*/ 80 w 94"/>
                <a:gd name="T63" fmla="*/ 27 h 53"/>
                <a:gd name="T64" fmla="*/ 75 w 94"/>
                <a:gd name="T65" fmla="*/ 27 h 53"/>
                <a:gd name="T66" fmla="*/ 73 w 94"/>
                <a:gd name="T67" fmla="*/ 22 h 53"/>
                <a:gd name="T68" fmla="*/ 73 w 94"/>
                <a:gd name="T69" fmla="*/ 22 h 53"/>
                <a:gd name="T70" fmla="*/ 80 w 94"/>
                <a:gd name="T71" fmla="*/ 19 h 53"/>
                <a:gd name="T72" fmla="*/ 85 w 94"/>
                <a:gd name="T73" fmla="*/ 13 h 53"/>
                <a:gd name="T74" fmla="*/ 82 w 94"/>
                <a:gd name="T75" fmla="*/ 8 h 53"/>
                <a:gd name="T76" fmla="*/ 76 w 94"/>
                <a:gd name="T77" fmla="*/ 5 h 53"/>
                <a:gd name="T78" fmla="*/ 70 w 94"/>
                <a:gd name="T79" fmla="*/ 8 h 53"/>
                <a:gd name="T80" fmla="*/ 66 w 94"/>
                <a:gd name="T81" fmla="*/ 15 h 53"/>
                <a:gd name="T82" fmla="*/ 62 w 94"/>
                <a:gd name="T83" fmla="*/ 8 h 53"/>
                <a:gd name="T84" fmla="*/ 70 w 94"/>
                <a:gd name="T85" fmla="*/ 0 h 53"/>
                <a:gd name="T86" fmla="*/ 79 w 94"/>
                <a:gd name="T87" fmla="*/ 0 h 53"/>
                <a:gd name="T88" fmla="*/ 86 w 94"/>
                <a:gd name="T89" fmla="*/ 3 h 53"/>
                <a:gd name="T90" fmla="*/ 91 w 94"/>
                <a:gd name="T91" fmla="*/ 10 h 53"/>
                <a:gd name="T92" fmla="*/ 91 w 94"/>
                <a:gd name="T93" fmla="*/ 16 h 53"/>
                <a:gd name="T94" fmla="*/ 86 w 94"/>
                <a:gd name="T95" fmla="*/ 22 h 53"/>
                <a:gd name="T96" fmla="*/ 88 w 94"/>
                <a:gd name="T97" fmla="*/ 25 h 53"/>
                <a:gd name="T98" fmla="*/ 92 w 94"/>
                <a:gd name="T99" fmla="*/ 32 h 53"/>
                <a:gd name="T100" fmla="*/ 92 w 94"/>
                <a:gd name="T101" fmla="*/ 43 h 53"/>
                <a:gd name="T102" fmla="*/ 83 w 94"/>
                <a:gd name="T103" fmla="*/ 51 h 53"/>
                <a:gd name="T104" fmla="*/ 70 w 94"/>
                <a:gd name="T105" fmla="*/ 51 h 53"/>
                <a:gd name="T106" fmla="*/ 62 w 94"/>
                <a:gd name="T10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53">
                  <a:moveTo>
                    <a:pt x="0" y="27"/>
                  </a:moveTo>
                  <a:lnTo>
                    <a:pt x="0" y="18"/>
                  </a:lnTo>
                  <a:lnTo>
                    <a:pt x="2" y="12"/>
                  </a:lnTo>
                  <a:lnTo>
                    <a:pt x="3" y="6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4" y="2"/>
                  </a:lnTo>
                  <a:lnTo>
                    <a:pt x="27" y="3"/>
                  </a:lnTo>
                  <a:lnTo>
                    <a:pt x="29" y="6"/>
                  </a:lnTo>
                  <a:lnTo>
                    <a:pt x="31" y="10"/>
                  </a:lnTo>
                  <a:lnTo>
                    <a:pt x="32" y="13"/>
                  </a:lnTo>
                  <a:lnTo>
                    <a:pt x="32" y="19"/>
                  </a:lnTo>
                  <a:lnTo>
                    <a:pt x="32" y="27"/>
                  </a:lnTo>
                  <a:lnTo>
                    <a:pt x="32" y="34"/>
                  </a:lnTo>
                  <a:lnTo>
                    <a:pt x="31" y="41"/>
                  </a:lnTo>
                  <a:lnTo>
                    <a:pt x="29" y="45"/>
                  </a:lnTo>
                  <a:lnTo>
                    <a:pt x="25" y="50"/>
                  </a:lnTo>
                  <a:lnTo>
                    <a:pt x="22" y="51"/>
                  </a:lnTo>
                  <a:lnTo>
                    <a:pt x="16" y="53"/>
                  </a:lnTo>
                  <a:lnTo>
                    <a:pt x="13" y="51"/>
                  </a:lnTo>
                  <a:lnTo>
                    <a:pt x="9" y="51"/>
                  </a:lnTo>
                  <a:lnTo>
                    <a:pt x="8" y="50"/>
                  </a:lnTo>
                  <a:lnTo>
                    <a:pt x="5" y="47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close/>
                  <a:moveTo>
                    <a:pt x="6" y="27"/>
                  </a:moveTo>
                  <a:lnTo>
                    <a:pt x="6" y="37"/>
                  </a:lnTo>
                  <a:lnTo>
                    <a:pt x="9" y="43"/>
                  </a:lnTo>
                  <a:lnTo>
                    <a:pt x="12" y="45"/>
                  </a:lnTo>
                  <a:lnTo>
                    <a:pt x="16" y="47"/>
                  </a:lnTo>
                  <a:lnTo>
                    <a:pt x="21" y="45"/>
                  </a:lnTo>
                  <a:lnTo>
                    <a:pt x="24" y="43"/>
                  </a:lnTo>
                  <a:lnTo>
                    <a:pt x="27" y="37"/>
                  </a:lnTo>
                  <a:lnTo>
                    <a:pt x="27" y="27"/>
                  </a:lnTo>
                  <a:lnTo>
                    <a:pt x="27" y="15"/>
                  </a:lnTo>
                  <a:lnTo>
                    <a:pt x="24" y="9"/>
                  </a:lnTo>
                  <a:lnTo>
                    <a:pt x="21" y="6"/>
                  </a:lnTo>
                  <a:lnTo>
                    <a:pt x="16" y="5"/>
                  </a:lnTo>
                  <a:lnTo>
                    <a:pt x="12" y="6"/>
                  </a:lnTo>
                  <a:lnTo>
                    <a:pt x="9" y="9"/>
                  </a:lnTo>
                  <a:lnTo>
                    <a:pt x="8" y="15"/>
                  </a:lnTo>
                  <a:lnTo>
                    <a:pt x="6" y="27"/>
                  </a:lnTo>
                  <a:close/>
                  <a:moveTo>
                    <a:pt x="43" y="51"/>
                  </a:moveTo>
                  <a:lnTo>
                    <a:pt x="43" y="44"/>
                  </a:lnTo>
                  <a:lnTo>
                    <a:pt x="50" y="44"/>
                  </a:lnTo>
                  <a:lnTo>
                    <a:pt x="50" y="51"/>
                  </a:lnTo>
                  <a:lnTo>
                    <a:pt x="43" y="51"/>
                  </a:lnTo>
                  <a:close/>
                  <a:moveTo>
                    <a:pt x="60" y="38"/>
                  </a:moveTo>
                  <a:lnTo>
                    <a:pt x="66" y="37"/>
                  </a:lnTo>
                  <a:lnTo>
                    <a:pt x="67" y="41"/>
                  </a:lnTo>
                  <a:lnTo>
                    <a:pt x="69" y="45"/>
                  </a:lnTo>
                  <a:lnTo>
                    <a:pt x="72" y="47"/>
                  </a:lnTo>
                  <a:lnTo>
                    <a:pt x="76" y="47"/>
                  </a:lnTo>
                  <a:lnTo>
                    <a:pt x="80" y="47"/>
                  </a:lnTo>
                  <a:lnTo>
                    <a:pt x="83" y="44"/>
                  </a:lnTo>
                  <a:lnTo>
                    <a:pt x="86" y="41"/>
                  </a:lnTo>
                  <a:lnTo>
                    <a:pt x="86" y="37"/>
                  </a:lnTo>
                  <a:lnTo>
                    <a:pt x="86" y="32"/>
                  </a:lnTo>
                  <a:lnTo>
                    <a:pt x="83" y="29"/>
                  </a:lnTo>
                  <a:lnTo>
                    <a:pt x="80" y="27"/>
                  </a:lnTo>
                  <a:lnTo>
                    <a:pt x="76" y="27"/>
                  </a:lnTo>
                  <a:lnTo>
                    <a:pt x="75" y="27"/>
                  </a:lnTo>
                  <a:lnTo>
                    <a:pt x="72" y="27"/>
                  </a:lnTo>
                  <a:lnTo>
                    <a:pt x="73" y="22"/>
                  </a:lnTo>
                  <a:lnTo>
                    <a:pt x="73" y="22"/>
                  </a:lnTo>
                  <a:lnTo>
                    <a:pt x="73" y="22"/>
                  </a:lnTo>
                  <a:lnTo>
                    <a:pt x="78" y="21"/>
                  </a:lnTo>
                  <a:lnTo>
                    <a:pt x="80" y="19"/>
                  </a:lnTo>
                  <a:lnTo>
                    <a:pt x="83" y="16"/>
                  </a:lnTo>
                  <a:lnTo>
                    <a:pt x="85" y="13"/>
                  </a:lnTo>
                  <a:lnTo>
                    <a:pt x="83" y="10"/>
                  </a:lnTo>
                  <a:lnTo>
                    <a:pt x="82" y="8"/>
                  </a:lnTo>
                  <a:lnTo>
                    <a:pt x="79" y="6"/>
                  </a:lnTo>
                  <a:lnTo>
                    <a:pt x="76" y="5"/>
                  </a:lnTo>
                  <a:lnTo>
                    <a:pt x="72" y="6"/>
                  </a:lnTo>
                  <a:lnTo>
                    <a:pt x="70" y="8"/>
                  </a:lnTo>
                  <a:lnTo>
                    <a:pt x="67" y="10"/>
                  </a:lnTo>
                  <a:lnTo>
                    <a:pt x="66" y="15"/>
                  </a:lnTo>
                  <a:lnTo>
                    <a:pt x="60" y="13"/>
                  </a:lnTo>
                  <a:lnTo>
                    <a:pt x="62" y="8"/>
                  </a:lnTo>
                  <a:lnTo>
                    <a:pt x="66" y="3"/>
                  </a:lnTo>
                  <a:lnTo>
                    <a:pt x="70" y="0"/>
                  </a:lnTo>
                  <a:lnTo>
                    <a:pt x="76" y="0"/>
                  </a:lnTo>
                  <a:lnTo>
                    <a:pt x="79" y="0"/>
                  </a:lnTo>
                  <a:lnTo>
                    <a:pt x="83" y="2"/>
                  </a:lnTo>
                  <a:lnTo>
                    <a:pt x="86" y="3"/>
                  </a:lnTo>
                  <a:lnTo>
                    <a:pt x="89" y="6"/>
                  </a:lnTo>
                  <a:lnTo>
                    <a:pt x="91" y="10"/>
                  </a:lnTo>
                  <a:lnTo>
                    <a:pt x="91" y="13"/>
                  </a:lnTo>
                  <a:lnTo>
                    <a:pt x="91" y="16"/>
                  </a:lnTo>
                  <a:lnTo>
                    <a:pt x="89" y="19"/>
                  </a:lnTo>
                  <a:lnTo>
                    <a:pt x="86" y="22"/>
                  </a:lnTo>
                  <a:lnTo>
                    <a:pt x="83" y="24"/>
                  </a:lnTo>
                  <a:lnTo>
                    <a:pt x="88" y="25"/>
                  </a:lnTo>
                  <a:lnTo>
                    <a:pt x="91" y="28"/>
                  </a:lnTo>
                  <a:lnTo>
                    <a:pt x="92" y="32"/>
                  </a:lnTo>
                  <a:lnTo>
                    <a:pt x="94" y="37"/>
                  </a:lnTo>
                  <a:lnTo>
                    <a:pt x="92" y="43"/>
                  </a:lnTo>
                  <a:lnTo>
                    <a:pt x="88" y="48"/>
                  </a:lnTo>
                  <a:lnTo>
                    <a:pt x="83" y="51"/>
                  </a:lnTo>
                  <a:lnTo>
                    <a:pt x="76" y="53"/>
                  </a:lnTo>
                  <a:lnTo>
                    <a:pt x="70" y="51"/>
                  </a:lnTo>
                  <a:lnTo>
                    <a:pt x="64" y="48"/>
                  </a:lnTo>
                  <a:lnTo>
                    <a:pt x="62" y="44"/>
                  </a:lnTo>
                  <a:lnTo>
                    <a:pt x="6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2132240" y="2987676"/>
              <a:ext cx="149225" cy="84138"/>
            </a:xfrm>
            <a:custGeom>
              <a:avLst/>
              <a:gdLst>
                <a:gd name="T0" fmla="*/ 0 w 94"/>
                <a:gd name="T1" fmla="*/ 19 h 53"/>
                <a:gd name="T2" fmla="*/ 3 w 94"/>
                <a:gd name="T3" fmla="*/ 8 h 53"/>
                <a:gd name="T4" fmla="*/ 10 w 94"/>
                <a:gd name="T5" fmla="*/ 2 h 53"/>
                <a:gd name="T6" fmla="*/ 21 w 94"/>
                <a:gd name="T7" fmla="*/ 2 h 53"/>
                <a:gd name="T8" fmla="*/ 27 w 94"/>
                <a:gd name="T9" fmla="*/ 5 h 53"/>
                <a:gd name="T10" fmla="*/ 31 w 94"/>
                <a:gd name="T11" fmla="*/ 10 h 53"/>
                <a:gd name="T12" fmla="*/ 32 w 94"/>
                <a:gd name="T13" fmla="*/ 21 h 53"/>
                <a:gd name="T14" fmla="*/ 32 w 94"/>
                <a:gd name="T15" fmla="*/ 35 h 53"/>
                <a:gd name="T16" fmla="*/ 29 w 94"/>
                <a:gd name="T17" fmla="*/ 47 h 53"/>
                <a:gd name="T18" fmla="*/ 22 w 94"/>
                <a:gd name="T19" fmla="*/ 53 h 53"/>
                <a:gd name="T20" fmla="*/ 13 w 94"/>
                <a:gd name="T21" fmla="*/ 53 h 53"/>
                <a:gd name="T22" fmla="*/ 8 w 94"/>
                <a:gd name="T23" fmla="*/ 50 h 53"/>
                <a:gd name="T24" fmla="*/ 2 w 94"/>
                <a:gd name="T25" fmla="*/ 44 h 53"/>
                <a:gd name="T26" fmla="*/ 0 w 94"/>
                <a:gd name="T27" fmla="*/ 34 h 53"/>
                <a:gd name="T28" fmla="*/ 6 w 94"/>
                <a:gd name="T29" fmla="*/ 26 h 53"/>
                <a:gd name="T30" fmla="*/ 9 w 94"/>
                <a:gd name="T31" fmla="*/ 44 h 53"/>
                <a:gd name="T32" fmla="*/ 16 w 94"/>
                <a:gd name="T33" fmla="*/ 48 h 53"/>
                <a:gd name="T34" fmla="*/ 24 w 94"/>
                <a:gd name="T35" fmla="*/ 44 h 53"/>
                <a:gd name="T36" fmla="*/ 27 w 94"/>
                <a:gd name="T37" fmla="*/ 26 h 53"/>
                <a:gd name="T38" fmla="*/ 24 w 94"/>
                <a:gd name="T39" fmla="*/ 10 h 53"/>
                <a:gd name="T40" fmla="*/ 16 w 94"/>
                <a:gd name="T41" fmla="*/ 6 h 53"/>
                <a:gd name="T42" fmla="*/ 9 w 94"/>
                <a:gd name="T43" fmla="*/ 10 h 53"/>
                <a:gd name="T44" fmla="*/ 6 w 94"/>
                <a:gd name="T45" fmla="*/ 26 h 53"/>
                <a:gd name="T46" fmla="*/ 43 w 94"/>
                <a:gd name="T47" fmla="*/ 45 h 53"/>
                <a:gd name="T48" fmla="*/ 50 w 94"/>
                <a:gd name="T49" fmla="*/ 53 h 53"/>
                <a:gd name="T50" fmla="*/ 79 w 94"/>
                <a:gd name="T51" fmla="*/ 53 h 53"/>
                <a:gd name="T52" fmla="*/ 57 w 94"/>
                <a:gd name="T53" fmla="*/ 40 h 53"/>
                <a:gd name="T54" fmla="*/ 80 w 94"/>
                <a:gd name="T55" fmla="*/ 2 h 53"/>
                <a:gd name="T56" fmla="*/ 86 w 94"/>
                <a:gd name="T57" fmla="*/ 34 h 53"/>
                <a:gd name="T58" fmla="*/ 94 w 94"/>
                <a:gd name="T59" fmla="*/ 40 h 53"/>
                <a:gd name="T60" fmla="*/ 86 w 94"/>
                <a:gd name="T61" fmla="*/ 53 h 53"/>
                <a:gd name="T62" fmla="*/ 79 w 94"/>
                <a:gd name="T63" fmla="*/ 34 h 53"/>
                <a:gd name="T64" fmla="*/ 63 w 94"/>
                <a:gd name="T6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53">
                  <a:moveTo>
                    <a:pt x="0" y="26"/>
                  </a:moveTo>
                  <a:lnTo>
                    <a:pt x="0" y="19"/>
                  </a:lnTo>
                  <a:lnTo>
                    <a:pt x="2" y="12"/>
                  </a:lnTo>
                  <a:lnTo>
                    <a:pt x="3" y="8"/>
                  </a:lnTo>
                  <a:lnTo>
                    <a:pt x="8" y="5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21" y="2"/>
                  </a:lnTo>
                  <a:lnTo>
                    <a:pt x="24" y="3"/>
                  </a:lnTo>
                  <a:lnTo>
                    <a:pt x="27" y="5"/>
                  </a:lnTo>
                  <a:lnTo>
                    <a:pt x="29" y="8"/>
                  </a:lnTo>
                  <a:lnTo>
                    <a:pt x="31" y="10"/>
                  </a:lnTo>
                  <a:lnTo>
                    <a:pt x="32" y="15"/>
                  </a:lnTo>
                  <a:lnTo>
                    <a:pt x="32" y="21"/>
                  </a:lnTo>
                  <a:lnTo>
                    <a:pt x="32" y="26"/>
                  </a:lnTo>
                  <a:lnTo>
                    <a:pt x="32" y="35"/>
                  </a:lnTo>
                  <a:lnTo>
                    <a:pt x="31" y="41"/>
                  </a:lnTo>
                  <a:lnTo>
                    <a:pt x="29" y="47"/>
                  </a:lnTo>
                  <a:lnTo>
                    <a:pt x="25" y="50"/>
                  </a:lnTo>
                  <a:lnTo>
                    <a:pt x="22" y="53"/>
                  </a:lnTo>
                  <a:lnTo>
                    <a:pt x="16" y="53"/>
                  </a:lnTo>
                  <a:lnTo>
                    <a:pt x="13" y="53"/>
                  </a:lnTo>
                  <a:lnTo>
                    <a:pt x="9" y="53"/>
                  </a:lnTo>
                  <a:lnTo>
                    <a:pt x="8" y="50"/>
                  </a:lnTo>
                  <a:lnTo>
                    <a:pt x="5" y="48"/>
                  </a:lnTo>
                  <a:lnTo>
                    <a:pt x="2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26"/>
                  </a:lnTo>
                  <a:close/>
                  <a:moveTo>
                    <a:pt x="6" y="26"/>
                  </a:moveTo>
                  <a:lnTo>
                    <a:pt x="6" y="38"/>
                  </a:lnTo>
                  <a:lnTo>
                    <a:pt x="9" y="44"/>
                  </a:lnTo>
                  <a:lnTo>
                    <a:pt x="12" y="47"/>
                  </a:lnTo>
                  <a:lnTo>
                    <a:pt x="16" y="48"/>
                  </a:lnTo>
                  <a:lnTo>
                    <a:pt x="21" y="47"/>
                  </a:lnTo>
                  <a:lnTo>
                    <a:pt x="24" y="44"/>
                  </a:lnTo>
                  <a:lnTo>
                    <a:pt x="27" y="38"/>
                  </a:lnTo>
                  <a:lnTo>
                    <a:pt x="27" y="26"/>
                  </a:lnTo>
                  <a:lnTo>
                    <a:pt x="27" y="16"/>
                  </a:lnTo>
                  <a:lnTo>
                    <a:pt x="24" y="10"/>
                  </a:lnTo>
                  <a:lnTo>
                    <a:pt x="21" y="8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9" y="10"/>
                  </a:lnTo>
                  <a:lnTo>
                    <a:pt x="8" y="16"/>
                  </a:lnTo>
                  <a:lnTo>
                    <a:pt x="6" y="26"/>
                  </a:lnTo>
                  <a:close/>
                  <a:moveTo>
                    <a:pt x="43" y="53"/>
                  </a:moveTo>
                  <a:lnTo>
                    <a:pt x="43" y="45"/>
                  </a:lnTo>
                  <a:lnTo>
                    <a:pt x="50" y="45"/>
                  </a:lnTo>
                  <a:lnTo>
                    <a:pt x="50" y="53"/>
                  </a:lnTo>
                  <a:lnTo>
                    <a:pt x="43" y="53"/>
                  </a:lnTo>
                  <a:close/>
                  <a:moveTo>
                    <a:pt x="79" y="53"/>
                  </a:moveTo>
                  <a:lnTo>
                    <a:pt x="79" y="40"/>
                  </a:lnTo>
                  <a:lnTo>
                    <a:pt x="57" y="40"/>
                  </a:lnTo>
                  <a:lnTo>
                    <a:pt x="57" y="34"/>
                  </a:lnTo>
                  <a:lnTo>
                    <a:pt x="80" y="2"/>
                  </a:lnTo>
                  <a:lnTo>
                    <a:pt x="86" y="2"/>
                  </a:lnTo>
                  <a:lnTo>
                    <a:pt x="86" y="34"/>
                  </a:lnTo>
                  <a:lnTo>
                    <a:pt x="94" y="34"/>
                  </a:lnTo>
                  <a:lnTo>
                    <a:pt x="94" y="40"/>
                  </a:lnTo>
                  <a:lnTo>
                    <a:pt x="86" y="40"/>
                  </a:lnTo>
                  <a:lnTo>
                    <a:pt x="86" y="53"/>
                  </a:lnTo>
                  <a:lnTo>
                    <a:pt x="79" y="53"/>
                  </a:lnTo>
                  <a:close/>
                  <a:moveTo>
                    <a:pt x="79" y="34"/>
                  </a:moveTo>
                  <a:lnTo>
                    <a:pt x="79" y="12"/>
                  </a:lnTo>
                  <a:lnTo>
                    <a:pt x="63" y="34"/>
                  </a:lnTo>
                  <a:lnTo>
                    <a:pt x="79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2132240" y="2398713"/>
              <a:ext cx="149225" cy="82550"/>
            </a:xfrm>
            <a:custGeom>
              <a:avLst/>
              <a:gdLst>
                <a:gd name="T0" fmla="*/ 0 w 94"/>
                <a:gd name="T1" fmla="*/ 17 h 52"/>
                <a:gd name="T2" fmla="*/ 3 w 94"/>
                <a:gd name="T3" fmla="*/ 5 h 52"/>
                <a:gd name="T4" fmla="*/ 10 w 94"/>
                <a:gd name="T5" fmla="*/ 0 h 52"/>
                <a:gd name="T6" fmla="*/ 21 w 94"/>
                <a:gd name="T7" fmla="*/ 0 h 52"/>
                <a:gd name="T8" fmla="*/ 27 w 94"/>
                <a:gd name="T9" fmla="*/ 3 h 52"/>
                <a:gd name="T10" fmla="*/ 31 w 94"/>
                <a:gd name="T11" fmla="*/ 10 h 52"/>
                <a:gd name="T12" fmla="*/ 32 w 94"/>
                <a:gd name="T13" fmla="*/ 19 h 52"/>
                <a:gd name="T14" fmla="*/ 32 w 94"/>
                <a:gd name="T15" fmla="*/ 33 h 52"/>
                <a:gd name="T16" fmla="*/ 29 w 94"/>
                <a:gd name="T17" fmla="*/ 45 h 52"/>
                <a:gd name="T18" fmla="*/ 22 w 94"/>
                <a:gd name="T19" fmla="*/ 51 h 52"/>
                <a:gd name="T20" fmla="*/ 13 w 94"/>
                <a:gd name="T21" fmla="*/ 52 h 52"/>
                <a:gd name="T22" fmla="*/ 8 w 94"/>
                <a:gd name="T23" fmla="*/ 49 h 52"/>
                <a:gd name="T24" fmla="*/ 2 w 94"/>
                <a:gd name="T25" fmla="*/ 43 h 52"/>
                <a:gd name="T26" fmla="*/ 0 w 94"/>
                <a:gd name="T27" fmla="*/ 32 h 52"/>
                <a:gd name="T28" fmla="*/ 6 w 94"/>
                <a:gd name="T29" fmla="*/ 26 h 52"/>
                <a:gd name="T30" fmla="*/ 9 w 94"/>
                <a:gd name="T31" fmla="*/ 42 h 52"/>
                <a:gd name="T32" fmla="*/ 16 w 94"/>
                <a:gd name="T33" fmla="*/ 46 h 52"/>
                <a:gd name="T34" fmla="*/ 24 w 94"/>
                <a:gd name="T35" fmla="*/ 42 h 52"/>
                <a:gd name="T36" fmla="*/ 27 w 94"/>
                <a:gd name="T37" fmla="*/ 26 h 52"/>
                <a:gd name="T38" fmla="*/ 24 w 94"/>
                <a:gd name="T39" fmla="*/ 8 h 52"/>
                <a:gd name="T40" fmla="*/ 16 w 94"/>
                <a:gd name="T41" fmla="*/ 4 h 52"/>
                <a:gd name="T42" fmla="*/ 9 w 94"/>
                <a:gd name="T43" fmla="*/ 8 h 52"/>
                <a:gd name="T44" fmla="*/ 6 w 94"/>
                <a:gd name="T45" fmla="*/ 26 h 52"/>
                <a:gd name="T46" fmla="*/ 43 w 94"/>
                <a:gd name="T47" fmla="*/ 43 h 52"/>
                <a:gd name="T48" fmla="*/ 50 w 94"/>
                <a:gd name="T49" fmla="*/ 51 h 52"/>
                <a:gd name="T50" fmla="*/ 60 w 94"/>
                <a:gd name="T51" fmla="*/ 38 h 52"/>
                <a:gd name="T52" fmla="*/ 67 w 94"/>
                <a:gd name="T53" fmla="*/ 42 h 52"/>
                <a:gd name="T54" fmla="*/ 72 w 94"/>
                <a:gd name="T55" fmla="*/ 46 h 52"/>
                <a:gd name="T56" fmla="*/ 80 w 94"/>
                <a:gd name="T57" fmla="*/ 46 h 52"/>
                <a:gd name="T58" fmla="*/ 86 w 94"/>
                <a:gd name="T59" fmla="*/ 39 h 52"/>
                <a:gd name="T60" fmla="*/ 86 w 94"/>
                <a:gd name="T61" fmla="*/ 29 h 52"/>
                <a:gd name="T62" fmla="*/ 80 w 94"/>
                <a:gd name="T63" fmla="*/ 23 h 52"/>
                <a:gd name="T64" fmla="*/ 73 w 94"/>
                <a:gd name="T65" fmla="*/ 23 h 52"/>
                <a:gd name="T66" fmla="*/ 69 w 94"/>
                <a:gd name="T67" fmla="*/ 26 h 52"/>
                <a:gd name="T68" fmla="*/ 60 w 94"/>
                <a:gd name="T69" fmla="*/ 27 h 52"/>
                <a:gd name="T70" fmla="*/ 91 w 94"/>
                <a:gd name="T71" fmla="*/ 0 h 52"/>
                <a:gd name="T72" fmla="*/ 70 w 94"/>
                <a:gd name="T73" fmla="*/ 7 h 52"/>
                <a:gd name="T74" fmla="*/ 73 w 94"/>
                <a:gd name="T75" fmla="*/ 17 h 52"/>
                <a:gd name="T76" fmla="*/ 83 w 94"/>
                <a:gd name="T77" fmla="*/ 19 h 52"/>
                <a:gd name="T78" fmla="*/ 92 w 94"/>
                <a:gd name="T79" fmla="*/ 27 h 52"/>
                <a:gd name="T80" fmla="*/ 92 w 94"/>
                <a:gd name="T81" fmla="*/ 40 h 52"/>
                <a:gd name="T82" fmla="*/ 86 w 94"/>
                <a:gd name="T83" fmla="*/ 48 h 52"/>
                <a:gd name="T84" fmla="*/ 80 w 94"/>
                <a:gd name="T85" fmla="*/ 52 h 52"/>
                <a:gd name="T86" fmla="*/ 70 w 94"/>
                <a:gd name="T87" fmla="*/ 51 h 52"/>
                <a:gd name="T88" fmla="*/ 62 w 94"/>
                <a:gd name="T8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52">
                  <a:moveTo>
                    <a:pt x="0" y="26"/>
                  </a:moveTo>
                  <a:lnTo>
                    <a:pt x="0" y="17"/>
                  </a:lnTo>
                  <a:lnTo>
                    <a:pt x="2" y="11"/>
                  </a:lnTo>
                  <a:lnTo>
                    <a:pt x="3" y="5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9" y="5"/>
                  </a:lnTo>
                  <a:lnTo>
                    <a:pt x="31" y="10"/>
                  </a:lnTo>
                  <a:lnTo>
                    <a:pt x="32" y="14"/>
                  </a:lnTo>
                  <a:lnTo>
                    <a:pt x="32" y="19"/>
                  </a:lnTo>
                  <a:lnTo>
                    <a:pt x="32" y="26"/>
                  </a:lnTo>
                  <a:lnTo>
                    <a:pt x="32" y="33"/>
                  </a:lnTo>
                  <a:lnTo>
                    <a:pt x="31" y="40"/>
                  </a:lnTo>
                  <a:lnTo>
                    <a:pt x="29" y="45"/>
                  </a:lnTo>
                  <a:lnTo>
                    <a:pt x="25" y="49"/>
                  </a:lnTo>
                  <a:lnTo>
                    <a:pt x="22" y="51"/>
                  </a:lnTo>
                  <a:lnTo>
                    <a:pt x="16" y="52"/>
                  </a:lnTo>
                  <a:lnTo>
                    <a:pt x="13" y="52"/>
                  </a:lnTo>
                  <a:lnTo>
                    <a:pt x="9" y="51"/>
                  </a:lnTo>
                  <a:lnTo>
                    <a:pt x="8" y="49"/>
                  </a:lnTo>
                  <a:lnTo>
                    <a:pt x="5" y="46"/>
                  </a:lnTo>
                  <a:lnTo>
                    <a:pt x="2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close/>
                  <a:moveTo>
                    <a:pt x="6" y="26"/>
                  </a:moveTo>
                  <a:lnTo>
                    <a:pt x="6" y="36"/>
                  </a:lnTo>
                  <a:lnTo>
                    <a:pt x="9" y="42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1" y="46"/>
                  </a:lnTo>
                  <a:lnTo>
                    <a:pt x="24" y="42"/>
                  </a:lnTo>
                  <a:lnTo>
                    <a:pt x="27" y="36"/>
                  </a:lnTo>
                  <a:lnTo>
                    <a:pt x="27" y="26"/>
                  </a:lnTo>
                  <a:lnTo>
                    <a:pt x="27" y="16"/>
                  </a:lnTo>
                  <a:lnTo>
                    <a:pt x="24" y="8"/>
                  </a:lnTo>
                  <a:lnTo>
                    <a:pt x="21" y="5"/>
                  </a:lnTo>
                  <a:lnTo>
                    <a:pt x="16" y="4"/>
                  </a:lnTo>
                  <a:lnTo>
                    <a:pt x="12" y="5"/>
                  </a:lnTo>
                  <a:lnTo>
                    <a:pt x="9" y="8"/>
                  </a:lnTo>
                  <a:lnTo>
                    <a:pt x="8" y="16"/>
                  </a:lnTo>
                  <a:lnTo>
                    <a:pt x="6" y="26"/>
                  </a:lnTo>
                  <a:close/>
                  <a:moveTo>
                    <a:pt x="43" y="51"/>
                  </a:moveTo>
                  <a:lnTo>
                    <a:pt x="43" y="43"/>
                  </a:lnTo>
                  <a:lnTo>
                    <a:pt x="50" y="43"/>
                  </a:lnTo>
                  <a:lnTo>
                    <a:pt x="50" y="51"/>
                  </a:lnTo>
                  <a:lnTo>
                    <a:pt x="43" y="51"/>
                  </a:lnTo>
                  <a:close/>
                  <a:moveTo>
                    <a:pt x="60" y="38"/>
                  </a:moveTo>
                  <a:lnTo>
                    <a:pt x="66" y="38"/>
                  </a:lnTo>
                  <a:lnTo>
                    <a:pt x="67" y="42"/>
                  </a:lnTo>
                  <a:lnTo>
                    <a:pt x="69" y="45"/>
                  </a:lnTo>
                  <a:lnTo>
                    <a:pt x="7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83" y="43"/>
                  </a:lnTo>
                  <a:lnTo>
                    <a:pt x="86" y="39"/>
                  </a:lnTo>
                  <a:lnTo>
                    <a:pt x="86" y="35"/>
                  </a:lnTo>
                  <a:lnTo>
                    <a:pt x="86" y="29"/>
                  </a:lnTo>
                  <a:lnTo>
                    <a:pt x="83" y="26"/>
                  </a:lnTo>
                  <a:lnTo>
                    <a:pt x="80" y="23"/>
                  </a:lnTo>
                  <a:lnTo>
                    <a:pt x="76" y="23"/>
                  </a:lnTo>
                  <a:lnTo>
                    <a:pt x="73" y="23"/>
                  </a:lnTo>
                  <a:lnTo>
                    <a:pt x="70" y="24"/>
                  </a:lnTo>
                  <a:lnTo>
                    <a:pt x="69" y="26"/>
                  </a:lnTo>
                  <a:lnTo>
                    <a:pt x="66" y="27"/>
                  </a:lnTo>
                  <a:lnTo>
                    <a:pt x="60" y="27"/>
                  </a:lnTo>
                  <a:lnTo>
                    <a:pt x="66" y="0"/>
                  </a:lnTo>
                  <a:lnTo>
                    <a:pt x="91" y="0"/>
                  </a:lnTo>
                  <a:lnTo>
                    <a:pt x="91" y="7"/>
                  </a:lnTo>
                  <a:lnTo>
                    <a:pt x="70" y="7"/>
                  </a:lnTo>
                  <a:lnTo>
                    <a:pt x="67" y="20"/>
                  </a:lnTo>
                  <a:lnTo>
                    <a:pt x="73" y="17"/>
                  </a:lnTo>
                  <a:lnTo>
                    <a:pt x="78" y="17"/>
                  </a:lnTo>
                  <a:lnTo>
                    <a:pt x="83" y="19"/>
                  </a:lnTo>
                  <a:lnTo>
                    <a:pt x="89" y="22"/>
                  </a:lnTo>
                  <a:lnTo>
                    <a:pt x="92" y="27"/>
                  </a:lnTo>
                  <a:lnTo>
                    <a:pt x="94" y="33"/>
                  </a:lnTo>
                  <a:lnTo>
                    <a:pt x="92" y="40"/>
                  </a:lnTo>
                  <a:lnTo>
                    <a:pt x="89" y="46"/>
                  </a:lnTo>
                  <a:lnTo>
                    <a:pt x="86" y="48"/>
                  </a:lnTo>
                  <a:lnTo>
                    <a:pt x="83" y="51"/>
                  </a:lnTo>
                  <a:lnTo>
                    <a:pt x="80" y="52"/>
                  </a:lnTo>
                  <a:lnTo>
                    <a:pt x="76" y="52"/>
                  </a:lnTo>
                  <a:lnTo>
                    <a:pt x="70" y="51"/>
                  </a:lnTo>
                  <a:lnTo>
                    <a:pt x="64" y="48"/>
                  </a:lnTo>
                  <a:lnTo>
                    <a:pt x="62" y="43"/>
                  </a:lnTo>
                  <a:lnTo>
                    <a:pt x="6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2365602" y="2428876"/>
              <a:ext cx="19050" cy="2971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73871" y="3260059"/>
              <a:ext cx="191751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</a:t>
              </a:r>
            </a:p>
            <a:p>
              <a:pPr algn="r"/>
              <a:r>
                <a:rPr lang="en-GB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human IT</a:t>
              </a:r>
            </a:p>
            <a:p>
              <a:pPr algn="r"/>
              <a:r>
                <a:rPr lang="en-GB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dissimilarity matrix</a:t>
              </a:r>
            </a:p>
            <a:p>
              <a:pPr algn="r"/>
              <a:r>
                <a:rPr lang="en-GB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  <a:p>
              <a:pPr algn="r"/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[group-average of Kendall’s </a:t>
              </a:r>
              <a:r>
                <a:rPr lang="en-GB" sz="10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/>
                </a:rPr>
                <a:t></a:t>
              </a:r>
              <a:r>
                <a:rPr lang="en-GB" sz="1000" i="1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/>
                </a:rPr>
                <a:t>a</a:t>
              </a:r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588224" y="2340930"/>
            <a:ext cx="1998241" cy="451406"/>
            <a:chOff x="6588224" y="2340929"/>
            <a:chExt cx="1998241" cy="451406"/>
          </a:xfrm>
        </p:grpSpPr>
        <p:sp>
          <p:nvSpPr>
            <p:cNvPr id="126" name="TextBox 125"/>
            <p:cNvSpPr txBox="1"/>
            <p:nvPr/>
          </p:nvSpPr>
          <p:spPr>
            <a:xfrm>
              <a:off x="7077719" y="2340929"/>
              <a:ext cx="1508746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GB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highest accuracy any</a:t>
              </a:r>
            </a:p>
            <a:p>
              <a:pPr>
                <a:lnSpc>
                  <a:spcPts val="1400"/>
                </a:lnSpc>
              </a:pPr>
              <a:r>
                <a:rPr lang="en-GB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can achieve</a:t>
              </a: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 flipH="1">
              <a:off x="6588224" y="2549003"/>
              <a:ext cx="560163" cy="0"/>
            </a:xfrm>
            <a:prstGeom prst="straightConnector1">
              <a:avLst/>
            </a:prstGeom>
            <a:ln w="9525"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6588226" y="3604822"/>
            <a:ext cx="2131291" cy="451406"/>
            <a:chOff x="6588224" y="3604820"/>
            <a:chExt cx="2131293" cy="451406"/>
          </a:xfrm>
        </p:grpSpPr>
        <p:sp>
          <p:nvSpPr>
            <p:cNvPr id="127" name="TextBox 126"/>
            <p:cNvSpPr txBox="1"/>
            <p:nvPr/>
          </p:nvSpPr>
          <p:spPr>
            <a:xfrm>
              <a:off x="7077719" y="3604820"/>
              <a:ext cx="1641798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GB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 subjects’ average</a:t>
              </a:r>
            </a:p>
            <a:p>
              <a:pPr>
                <a:lnSpc>
                  <a:spcPts val="1400"/>
                </a:lnSpc>
              </a:pPr>
              <a:r>
                <a:rPr lang="en-GB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model</a:t>
              </a: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 flipH="1">
              <a:off x="6588224" y="3820844"/>
              <a:ext cx="560163" cy="0"/>
            </a:xfrm>
            <a:prstGeom prst="straightConnector1">
              <a:avLst/>
            </a:prstGeom>
            <a:ln w="9525"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487" name="Group 60486"/>
          <p:cNvGrpSpPr/>
          <p:nvPr/>
        </p:nvGrpSpPr>
        <p:grpSpPr>
          <a:xfrm>
            <a:off x="251520" y="5644892"/>
            <a:ext cx="1664135" cy="707886"/>
            <a:chOff x="251520" y="5644897"/>
            <a:chExt cx="1664135" cy="707886"/>
          </a:xfrm>
        </p:grpSpPr>
        <p:sp>
          <p:nvSpPr>
            <p:cNvPr id="123" name="Freeform 44"/>
            <p:cNvSpPr>
              <a:spLocks/>
            </p:cNvSpPr>
            <p:nvPr/>
          </p:nvSpPr>
          <p:spPr bwMode="auto">
            <a:xfrm>
              <a:off x="251520" y="5749492"/>
              <a:ext cx="72000" cy="72000"/>
            </a:xfrm>
            <a:custGeom>
              <a:avLst/>
              <a:gdLst>
                <a:gd name="T0" fmla="*/ 11 w 23"/>
                <a:gd name="T1" fmla="*/ 22 h 22"/>
                <a:gd name="T2" fmla="*/ 5 w 23"/>
                <a:gd name="T3" fmla="*/ 20 h 22"/>
                <a:gd name="T4" fmla="*/ 7 w 23"/>
                <a:gd name="T5" fmla="*/ 16 h 22"/>
                <a:gd name="T6" fmla="*/ 8 w 23"/>
                <a:gd name="T7" fmla="*/ 13 h 22"/>
                <a:gd name="T8" fmla="*/ 4 w 23"/>
                <a:gd name="T9" fmla="*/ 13 h 22"/>
                <a:gd name="T10" fmla="*/ 0 w 23"/>
                <a:gd name="T11" fmla="*/ 13 h 22"/>
                <a:gd name="T12" fmla="*/ 0 w 23"/>
                <a:gd name="T13" fmla="*/ 9 h 22"/>
                <a:gd name="T14" fmla="*/ 4 w 23"/>
                <a:gd name="T15" fmla="*/ 9 h 22"/>
                <a:gd name="T16" fmla="*/ 8 w 23"/>
                <a:gd name="T17" fmla="*/ 9 h 22"/>
                <a:gd name="T18" fmla="*/ 7 w 23"/>
                <a:gd name="T19" fmla="*/ 6 h 22"/>
                <a:gd name="T20" fmla="*/ 5 w 23"/>
                <a:gd name="T21" fmla="*/ 1 h 22"/>
                <a:gd name="T22" fmla="*/ 11 w 23"/>
                <a:gd name="T23" fmla="*/ 0 h 22"/>
                <a:gd name="T24" fmla="*/ 11 w 23"/>
                <a:gd name="T25" fmla="*/ 4 h 22"/>
                <a:gd name="T26" fmla="*/ 13 w 23"/>
                <a:gd name="T27" fmla="*/ 9 h 22"/>
                <a:gd name="T28" fmla="*/ 16 w 23"/>
                <a:gd name="T29" fmla="*/ 6 h 22"/>
                <a:gd name="T30" fmla="*/ 19 w 23"/>
                <a:gd name="T31" fmla="*/ 1 h 22"/>
                <a:gd name="T32" fmla="*/ 23 w 23"/>
                <a:gd name="T33" fmla="*/ 6 h 22"/>
                <a:gd name="T34" fmla="*/ 19 w 23"/>
                <a:gd name="T35" fmla="*/ 9 h 22"/>
                <a:gd name="T36" fmla="*/ 14 w 23"/>
                <a:gd name="T37" fmla="*/ 12 h 22"/>
                <a:gd name="T38" fmla="*/ 19 w 23"/>
                <a:gd name="T39" fmla="*/ 13 h 22"/>
                <a:gd name="T40" fmla="*/ 23 w 23"/>
                <a:gd name="T41" fmla="*/ 16 h 22"/>
                <a:gd name="T42" fmla="*/ 19 w 23"/>
                <a:gd name="T43" fmla="*/ 20 h 22"/>
                <a:gd name="T44" fmla="*/ 16 w 23"/>
                <a:gd name="T45" fmla="*/ 16 h 22"/>
                <a:gd name="T46" fmla="*/ 13 w 23"/>
                <a:gd name="T47" fmla="*/ 14 h 22"/>
                <a:gd name="T48" fmla="*/ 11 w 23"/>
                <a:gd name="T49" fmla="*/ 19 h 22"/>
                <a:gd name="T50" fmla="*/ 11 w 23"/>
                <a:gd name="T5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2">
                  <a:moveTo>
                    <a:pt x="11" y="22"/>
                  </a:moveTo>
                  <a:lnTo>
                    <a:pt x="5" y="20"/>
                  </a:lnTo>
                  <a:lnTo>
                    <a:pt x="7" y="16"/>
                  </a:lnTo>
                  <a:lnTo>
                    <a:pt x="8" y="13"/>
                  </a:lnTo>
                  <a:lnTo>
                    <a:pt x="4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9"/>
                  </a:lnTo>
                  <a:lnTo>
                    <a:pt x="8" y="9"/>
                  </a:lnTo>
                  <a:lnTo>
                    <a:pt x="7" y="6"/>
                  </a:lnTo>
                  <a:lnTo>
                    <a:pt x="5" y="1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3" y="9"/>
                  </a:lnTo>
                  <a:lnTo>
                    <a:pt x="16" y="6"/>
                  </a:lnTo>
                  <a:lnTo>
                    <a:pt x="19" y="1"/>
                  </a:lnTo>
                  <a:lnTo>
                    <a:pt x="23" y="6"/>
                  </a:lnTo>
                  <a:lnTo>
                    <a:pt x="19" y="9"/>
                  </a:lnTo>
                  <a:lnTo>
                    <a:pt x="14" y="12"/>
                  </a:lnTo>
                  <a:lnTo>
                    <a:pt x="19" y="13"/>
                  </a:lnTo>
                  <a:lnTo>
                    <a:pt x="23" y="16"/>
                  </a:lnTo>
                  <a:lnTo>
                    <a:pt x="19" y="20"/>
                  </a:lnTo>
                  <a:lnTo>
                    <a:pt x="16" y="16"/>
                  </a:lnTo>
                  <a:lnTo>
                    <a:pt x="13" y="14"/>
                  </a:lnTo>
                  <a:lnTo>
                    <a:pt x="11" y="19"/>
                  </a:lnTo>
                  <a:lnTo>
                    <a:pt x="11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110" y="5644897"/>
              <a:ext cx="16145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GB" sz="1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 above chance</a:t>
              </a:r>
            </a:p>
            <a:p>
              <a:pPr>
                <a:lnSpc>
                  <a:spcPts val="1200"/>
                </a:lnSpc>
              </a:pPr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p&lt;0.001</a:t>
              </a:r>
            </a:p>
            <a:p>
              <a:pPr>
                <a:lnSpc>
                  <a:spcPts val="1200"/>
                </a:lnSpc>
              </a:pPr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(subjects and stimuli</a:t>
              </a:r>
            </a:p>
            <a:p>
              <a:pPr>
                <a:lnSpc>
                  <a:spcPts val="1200"/>
                </a:lnSpc>
              </a:pPr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fixed effects)</a:t>
              </a:r>
            </a:p>
          </p:txBody>
        </p:sp>
      </p:grpSp>
      <p:grpSp>
        <p:nvGrpSpPr>
          <p:cNvPr id="60488" name="Group 60487"/>
          <p:cNvGrpSpPr/>
          <p:nvPr/>
        </p:nvGrpSpPr>
        <p:grpSpPr>
          <a:xfrm>
            <a:off x="688847" y="5005233"/>
            <a:ext cx="1980337" cy="400110"/>
            <a:chOff x="688846" y="5005225"/>
            <a:chExt cx="1980337" cy="400110"/>
          </a:xfrm>
        </p:grpSpPr>
        <p:cxnSp>
          <p:nvCxnSpPr>
            <p:cNvPr id="125" name="Straight Arrow Connector 124"/>
            <p:cNvCxnSpPr/>
            <p:nvPr/>
          </p:nvCxnSpPr>
          <p:spPr>
            <a:xfrm>
              <a:off x="1923606" y="5133339"/>
              <a:ext cx="745577" cy="0"/>
            </a:xfrm>
            <a:prstGeom prst="straightConnector1">
              <a:avLst/>
            </a:prstGeom>
            <a:ln w="9525"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688846" y="5005225"/>
              <a:ext cx="13067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en-GB" sz="1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</a:t>
              </a:r>
            </a:p>
            <a:p>
              <a:pPr algn="r">
                <a:lnSpc>
                  <a:spcPts val="1200"/>
                </a:lnSpc>
              </a:pPr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(stimulus bootstrap)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52764" y="6470604"/>
            <a:ext cx="6637394" cy="33855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600" b="1" dirty="0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Khaligh-Razavi</a:t>
            </a:r>
            <a:r>
              <a:rPr lang="en-GB" sz="1600" b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Kriegeskorte</a:t>
            </a:r>
            <a:r>
              <a:rPr lang="en-GB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(2014), </a:t>
            </a:r>
            <a:r>
              <a:rPr lang="en-GB" sz="1600" b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Nili </a:t>
            </a:r>
            <a:r>
              <a:rPr lang="en-GB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2014 (</a:t>
            </a:r>
            <a:r>
              <a:rPr lang="en-GB" sz="1600" dirty="0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  <a:r>
              <a:rPr lang="en-GB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Toolbox)</a:t>
            </a:r>
          </a:p>
        </p:txBody>
      </p:sp>
    </p:spTree>
    <p:extLst>
      <p:ext uri="{BB962C8B-B14F-4D97-AF65-F5344CB8AC3E}">
        <p14:creationId xmlns:p14="http://schemas.microsoft.com/office/powerpoint/2010/main" val="85883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0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0417" grpId="0" animBg="1"/>
      <p:bldP spid="60419" grpId="0" animBg="1"/>
      <p:bldP spid="60420" grpId="0" animBg="1"/>
      <p:bldP spid="60421" grpId="0" animBg="1"/>
      <p:bldP spid="60422" grpId="0" animBg="1"/>
      <p:bldP spid="60423" grpId="0" animBg="1"/>
      <p:bldP spid="60424" grpId="0" animBg="1"/>
      <p:bldP spid="60425" grpId="0" animBg="1"/>
      <p:bldP spid="60427" grpId="0" animBg="1"/>
      <p:bldP spid="60428" grpId="0" animBg="1"/>
      <p:bldP spid="22" grpId="0" animBg="1"/>
      <p:bldP spid="150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16" grpId="0"/>
      <p:bldP spid="117" grpId="0"/>
      <p:bldP spid="60511" grpId="0" animBg="1"/>
      <p:bldP spid="119" grpId="0" animBg="1"/>
      <p:bldP spid="120" grpId="0" animBg="1"/>
      <p:bldP spid="121" grpId="0"/>
      <p:bldP spid="1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30"/>
          <p:cNvSpPr>
            <a:spLocks noChangeArrowheads="1"/>
          </p:cNvSpPr>
          <p:nvPr/>
        </p:nvSpPr>
        <p:spPr bwMode="auto">
          <a:xfrm>
            <a:off x="6317444" y="44624"/>
            <a:ext cx="147074" cy="6460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08" name="Rectangle 30"/>
          <p:cNvSpPr>
            <a:spLocks noChangeArrowheads="1"/>
          </p:cNvSpPr>
          <p:nvPr/>
        </p:nvSpPr>
        <p:spPr bwMode="auto">
          <a:xfrm>
            <a:off x="5516055" y="349424"/>
            <a:ext cx="147074" cy="6460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07" name="Rectangle 30"/>
          <p:cNvSpPr>
            <a:spLocks noChangeArrowheads="1"/>
          </p:cNvSpPr>
          <p:nvPr/>
        </p:nvSpPr>
        <p:spPr bwMode="auto">
          <a:xfrm>
            <a:off x="5932201" y="197025"/>
            <a:ext cx="147074" cy="6460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375127" y="2555876"/>
            <a:ext cx="4213097" cy="1285875"/>
          </a:xfrm>
          <a:prstGeom prst="rect">
            <a:avLst/>
          </a:prstGeom>
          <a:solidFill>
            <a:srgbClr val="DE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17" name="Freeform 34"/>
          <p:cNvSpPr>
            <a:spLocks/>
          </p:cNvSpPr>
          <p:nvPr/>
        </p:nvSpPr>
        <p:spPr bwMode="auto">
          <a:xfrm>
            <a:off x="6270509" y="5438721"/>
            <a:ext cx="46800" cy="46800"/>
          </a:xfrm>
          <a:custGeom>
            <a:avLst/>
            <a:gdLst>
              <a:gd name="T0" fmla="*/ 11 w 22"/>
              <a:gd name="T1" fmla="*/ 22 h 22"/>
              <a:gd name="T2" fmla="*/ 5 w 22"/>
              <a:gd name="T3" fmla="*/ 20 h 22"/>
              <a:gd name="T4" fmla="*/ 8 w 22"/>
              <a:gd name="T5" fmla="*/ 16 h 22"/>
              <a:gd name="T6" fmla="*/ 9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3 w 22"/>
              <a:gd name="T15" fmla="*/ 9 h 22"/>
              <a:gd name="T16" fmla="*/ 9 w 22"/>
              <a:gd name="T17" fmla="*/ 9 h 22"/>
              <a:gd name="T18" fmla="*/ 6 w 22"/>
              <a:gd name="T19" fmla="*/ 6 h 22"/>
              <a:gd name="T20" fmla="*/ 5 w 22"/>
              <a:gd name="T21" fmla="*/ 1 h 22"/>
              <a:gd name="T22" fmla="*/ 11 w 22"/>
              <a:gd name="T23" fmla="*/ 0 h 22"/>
              <a:gd name="T24" fmla="*/ 12 w 22"/>
              <a:gd name="T25" fmla="*/ 4 h 22"/>
              <a:gd name="T26" fmla="*/ 12 w 22"/>
              <a:gd name="T27" fmla="*/ 9 h 22"/>
              <a:gd name="T28" fmla="*/ 15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8 w 22"/>
              <a:gd name="T35" fmla="*/ 9 h 22"/>
              <a:gd name="T36" fmla="*/ 15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5 w 22"/>
              <a:gd name="T45" fmla="*/ 16 h 22"/>
              <a:gd name="T46" fmla="*/ 12 w 22"/>
              <a:gd name="T47" fmla="*/ 14 h 22"/>
              <a:gd name="T48" fmla="*/ 12 w 22"/>
              <a:gd name="T49" fmla="*/ 19 h 22"/>
              <a:gd name="T50" fmla="*/ 11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1" y="22"/>
                </a:moveTo>
                <a:lnTo>
                  <a:pt x="5" y="20"/>
                </a:lnTo>
                <a:lnTo>
                  <a:pt x="8" y="16"/>
                </a:lnTo>
                <a:lnTo>
                  <a:pt x="9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3" y="9"/>
                </a:lnTo>
                <a:lnTo>
                  <a:pt x="9" y="9"/>
                </a:lnTo>
                <a:lnTo>
                  <a:pt x="6" y="6"/>
                </a:lnTo>
                <a:lnTo>
                  <a:pt x="5" y="1"/>
                </a:lnTo>
                <a:lnTo>
                  <a:pt x="11" y="0"/>
                </a:lnTo>
                <a:lnTo>
                  <a:pt x="12" y="4"/>
                </a:lnTo>
                <a:lnTo>
                  <a:pt x="12" y="9"/>
                </a:lnTo>
                <a:lnTo>
                  <a:pt x="15" y="6"/>
                </a:lnTo>
                <a:lnTo>
                  <a:pt x="19" y="1"/>
                </a:lnTo>
                <a:lnTo>
                  <a:pt x="22" y="6"/>
                </a:lnTo>
                <a:lnTo>
                  <a:pt x="18" y="9"/>
                </a:lnTo>
                <a:lnTo>
                  <a:pt x="15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5" y="16"/>
                </a:lnTo>
                <a:lnTo>
                  <a:pt x="12" y="14"/>
                </a:lnTo>
                <a:lnTo>
                  <a:pt x="12" y="19"/>
                </a:lnTo>
                <a:lnTo>
                  <a:pt x="11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19" name="Freeform 35"/>
          <p:cNvSpPr>
            <a:spLocks/>
          </p:cNvSpPr>
          <p:nvPr/>
        </p:nvSpPr>
        <p:spPr bwMode="auto">
          <a:xfrm>
            <a:off x="5471539" y="5438721"/>
            <a:ext cx="46800" cy="46800"/>
          </a:xfrm>
          <a:custGeom>
            <a:avLst/>
            <a:gdLst>
              <a:gd name="T0" fmla="*/ 10 w 22"/>
              <a:gd name="T1" fmla="*/ 22 h 22"/>
              <a:gd name="T2" fmla="*/ 6 w 22"/>
              <a:gd name="T3" fmla="*/ 20 h 22"/>
              <a:gd name="T4" fmla="*/ 7 w 22"/>
              <a:gd name="T5" fmla="*/ 16 h 22"/>
              <a:gd name="T6" fmla="*/ 9 w 22"/>
              <a:gd name="T7" fmla="*/ 13 h 22"/>
              <a:gd name="T8" fmla="*/ 4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4 w 22"/>
              <a:gd name="T15" fmla="*/ 9 h 22"/>
              <a:gd name="T16" fmla="*/ 9 w 22"/>
              <a:gd name="T17" fmla="*/ 9 h 22"/>
              <a:gd name="T18" fmla="*/ 7 w 22"/>
              <a:gd name="T19" fmla="*/ 6 h 22"/>
              <a:gd name="T20" fmla="*/ 6 w 22"/>
              <a:gd name="T21" fmla="*/ 1 h 22"/>
              <a:gd name="T22" fmla="*/ 10 w 22"/>
              <a:gd name="T23" fmla="*/ 0 h 22"/>
              <a:gd name="T24" fmla="*/ 12 w 22"/>
              <a:gd name="T25" fmla="*/ 4 h 22"/>
              <a:gd name="T26" fmla="*/ 13 w 22"/>
              <a:gd name="T27" fmla="*/ 9 h 22"/>
              <a:gd name="T28" fmla="*/ 16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9 w 22"/>
              <a:gd name="T35" fmla="*/ 9 h 22"/>
              <a:gd name="T36" fmla="*/ 15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6 w 22"/>
              <a:gd name="T45" fmla="*/ 16 h 22"/>
              <a:gd name="T46" fmla="*/ 13 w 22"/>
              <a:gd name="T47" fmla="*/ 14 h 22"/>
              <a:gd name="T48" fmla="*/ 12 w 22"/>
              <a:gd name="T49" fmla="*/ 19 h 22"/>
              <a:gd name="T50" fmla="*/ 10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0" y="22"/>
                </a:moveTo>
                <a:lnTo>
                  <a:pt x="6" y="20"/>
                </a:lnTo>
                <a:lnTo>
                  <a:pt x="7" y="16"/>
                </a:lnTo>
                <a:lnTo>
                  <a:pt x="9" y="13"/>
                </a:lnTo>
                <a:lnTo>
                  <a:pt x="4" y="13"/>
                </a:lnTo>
                <a:lnTo>
                  <a:pt x="0" y="13"/>
                </a:lnTo>
                <a:lnTo>
                  <a:pt x="0" y="9"/>
                </a:lnTo>
                <a:lnTo>
                  <a:pt x="4" y="9"/>
                </a:lnTo>
                <a:lnTo>
                  <a:pt x="9" y="9"/>
                </a:lnTo>
                <a:lnTo>
                  <a:pt x="7" y="6"/>
                </a:lnTo>
                <a:lnTo>
                  <a:pt x="6" y="1"/>
                </a:lnTo>
                <a:lnTo>
                  <a:pt x="10" y="0"/>
                </a:lnTo>
                <a:lnTo>
                  <a:pt x="12" y="4"/>
                </a:lnTo>
                <a:lnTo>
                  <a:pt x="13" y="9"/>
                </a:lnTo>
                <a:lnTo>
                  <a:pt x="16" y="6"/>
                </a:lnTo>
                <a:lnTo>
                  <a:pt x="19" y="1"/>
                </a:lnTo>
                <a:lnTo>
                  <a:pt x="22" y="6"/>
                </a:lnTo>
                <a:lnTo>
                  <a:pt x="19" y="9"/>
                </a:lnTo>
                <a:lnTo>
                  <a:pt x="15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6" y="16"/>
                </a:lnTo>
                <a:lnTo>
                  <a:pt x="13" y="14"/>
                </a:lnTo>
                <a:lnTo>
                  <a:pt x="12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0" name="Freeform 36"/>
          <p:cNvSpPr>
            <a:spLocks/>
          </p:cNvSpPr>
          <p:nvPr/>
        </p:nvSpPr>
        <p:spPr bwMode="auto">
          <a:xfrm>
            <a:off x="5871025" y="5438721"/>
            <a:ext cx="46800" cy="46800"/>
          </a:xfrm>
          <a:custGeom>
            <a:avLst/>
            <a:gdLst>
              <a:gd name="T0" fmla="*/ 10 w 22"/>
              <a:gd name="T1" fmla="*/ 22 h 22"/>
              <a:gd name="T2" fmla="*/ 4 w 22"/>
              <a:gd name="T3" fmla="*/ 20 h 22"/>
              <a:gd name="T4" fmla="*/ 7 w 22"/>
              <a:gd name="T5" fmla="*/ 16 h 22"/>
              <a:gd name="T6" fmla="*/ 8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3 w 22"/>
              <a:gd name="T15" fmla="*/ 9 h 22"/>
              <a:gd name="T16" fmla="*/ 8 w 22"/>
              <a:gd name="T17" fmla="*/ 9 h 22"/>
              <a:gd name="T18" fmla="*/ 6 w 22"/>
              <a:gd name="T19" fmla="*/ 6 h 22"/>
              <a:gd name="T20" fmla="*/ 4 w 22"/>
              <a:gd name="T21" fmla="*/ 1 h 22"/>
              <a:gd name="T22" fmla="*/ 10 w 22"/>
              <a:gd name="T23" fmla="*/ 0 h 22"/>
              <a:gd name="T24" fmla="*/ 11 w 22"/>
              <a:gd name="T25" fmla="*/ 4 h 22"/>
              <a:gd name="T26" fmla="*/ 11 w 22"/>
              <a:gd name="T27" fmla="*/ 9 h 22"/>
              <a:gd name="T28" fmla="*/ 14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7 w 22"/>
              <a:gd name="T35" fmla="*/ 9 h 22"/>
              <a:gd name="T36" fmla="*/ 13 w 22"/>
              <a:gd name="T37" fmla="*/ 12 h 22"/>
              <a:gd name="T38" fmla="*/ 17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4 w 22"/>
              <a:gd name="T45" fmla="*/ 16 h 22"/>
              <a:gd name="T46" fmla="*/ 11 w 22"/>
              <a:gd name="T47" fmla="*/ 14 h 22"/>
              <a:gd name="T48" fmla="*/ 10 w 22"/>
              <a:gd name="T49" fmla="*/ 19 h 22"/>
              <a:gd name="T50" fmla="*/ 10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0" y="22"/>
                </a:moveTo>
                <a:lnTo>
                  <a:pt x="4" y="20"/>
                </a:lnTo>
                <a:lnTo>
                  <a:pt x="7" y="16"/>
                </a:lnTo>
                <a:lnTo>
                  <a:pt x="8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3" y="9"/>
                </a:lnTo>
                <a:lnTo>
                  <a:pt x="8" y="9"/>
                </a:lnTo>
                <a:lnTo>
                  <a:pt x="6" y="6"/>
                </a:lnTo>
                <a:lnTo>
                  <a:pt x="4" y="1"/>
                </a:lnTo>
                <a:lnTo>
                  <a:pt x="10" y="0"/>
                </a:lnTo>
                <a:lnTo>
                  <a:pt x="11" y="4"/>
                </a:lnTo>
                <a:lnTo>
                  <a:pt x="11" y="9"/>
                </a:lnTo>
                <a:lnTo>
                  <a:pt x="14" y="6"/>
                </a:lnTo>
                <a:lnTo>
                  <a:pt x="19" y="1"/>
                </a:lnTo>
                <a:lnTo>
                  <a:pt x="22" y="6"/>
                </a:lnTo>
                <a:lnTo>
                  <a:pt x="17" y="9"/>
                </a:lnTo>
                <a:lnTo>
                  <a:pt x="13" y="12"/>
                </a:lnTo>
                <a:lnTo>
                  <a:pt x="17" y="13"/>
                </a:lnTo>
                <a:lnTo>
                  <a:pt x="22" y="16"/>
                </a:lnTo>
                <a:lnTo>
                  <a:pt x="19" y="20"/>
                </a:lnTo>
                <a:lnTo>
                  <a:pt x="14" y="16"/>
                </a:lnTo>
                <a:lnTo>
                  <a:pt x="11" y="14"/>
                </a:lnTo>
                <a:lnTo>
                  <a:pt x="10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1" name="Freeform 37"/>
          <p:cNvSpPr>
            <a:spLocks/>
          </p:cNvSpPr>
          <p:nvPr/>
        </p:nvSpPr>
        <p:spPr bwMode="auto">
          <a:xfrm>
            <a:off x="5072053" y="5438721"/>
            <a:ext cx="46800" cy="46800"/>
          </a:xfrm>
          <a:custGeom>
            <a:avLst/>
            <a:gdLst>
              <a:gd name="T0" fmla="*/ 10 w 22"/>
              <a:gd name="T1" fmla="*/ 22 h 22"/>
              <a:gd name="T2" fmla="*/ 6 w 22"/>
              <a:gd name="T3" fmla="*/ 20 h 22"/>
              <a:gd name="T4" fmla="*/ 7 w 22"/>
              <a:gd name="T5" fmla="*/ 16 h 22"/>
              <a:gd name="T6" fmla="*/ 9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4 w 22"/>
              <a:gd name="T15" fmla="*/ 9 h 22"/>
              <a:gd name="T16" fmla="*/ 9 w 22"/>
              <a:gd name="T17" fmla="*/ 9 h 22"/>
              <a:gd name="T18" fmla="*/ 7 w 22"/>
              <a:gd name="T19" fmla="*/ 6 h 22"/>
              <a:gd name="T20" fmla="*/ 6 w 22"/>
              <a:gd name="T21" fmla="*/ 1 h 22"/>
              <a:gd name="T22" fmla="*/ 10 w 22"/>
              <a:gd name="T23" fmla="*/ 0 h 22"/>
              <a:gd name="T24" fmla="*/ 11 w 22"/>
              <a:gd name="T25" fmla="*/ 4 h 22"/>
              <a:gd name="T26" fmla="*/ 11 w 22"/>
              <a:gd name="T27" fmla="*/ 9 h 22"/>
              <a:gd name="T28" fmla="*/ 14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9 w 22"/>
              <a:gd name="T35" fmla="*/ 9 h 22"/>
              <a:gd name="T36" fmla="*/ 14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4 w 22"/>
              <a:gd name="T45" fmla="*/ 16 h 22"/>
              <a:gd name="T46" fmla="*/ 11 w 22"/>
              <a:gd name="T47" fmla="*/ 14 h 22"/>
              <a:gd name="T48" fmla="*/ 11 w 22"/>
              <a:gd name="T49" fmla="*/ 19 h 22"/>
              <a:gd name="T50" fmla="*/ 10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0" y="22"/>
                </a:moveTo>
                <a:lnTo>
                  <a:pt x="6" y="20"/>
                </a:lnTo>
                <a:lnTo>
                  <a:pt x="7" y="16"/>
                </a:lnTo>
                <a:lnTo>
                  <a:pt x="9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4" y="9"/>
                </a:lnTo>
                <a:lnTo>
                  <a:pt x="9" y="9"/>
                </a:lnTo>
                <a:lnTo>
                  <a:pt x="7" y="6"/>
                </a:lnTo>
                <a:lnTo>
                  <a:pt x="6" y="1"/>
                </a:lnTo>
                <a:lnTo>
                  <a:pt x="10" y="0"/>
                </a:lnTo>
                <a:lnTo>
                  <a:pt x="11" y="4"/>
                </a:lnTo>
                <a:lnTo>
                  <a:pt x="11" y="9"/>
                </a:lnTo>
                <a:lnTo>
                  <a:pt x="14" y="6"/>
                </a:lnTo>
                <a:lnTo>
                  <a:pt x="19" y="1"/>
                </a:lnTo>
                <a:lnTo>
                  <a:pt x="22" y="6"/>
                </a:lnTo>
                <a:lnTo>
                  <a:pt x="19" y="9"/>
                </a:lnTo>
                <a:lnTo>
                  <a:pt x="14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4" y="16"/>
                </a:lnTo>
                <a:lnTo>
                  <a:pt x="11" y="14"/>
                </a:lnTo>
                <a:lnTo>
                  <a:pt x="11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2" name="Freeform 38"/>
          <p:cNvSpPr>
            <a:spLocks/>
          </p:cNvSpPr>
          <p:nvPr/>
        </p:nvSpPr>
        <p:spPr bwMode="auto">
          <a:xfrm>
            <a:off x="4672567" y="5438721"/>
            <a:ext cx="46800" cy="46800"/>
          </a:xfrm>
          <a:custGeom>
            <a:avLst/>
            <a:gdLst>
              <a:gd name="T0" fmla="*/ 10 w 22"/>
              <a:gd name="T1" fmla="*/ 22 h 22"/>
              <a:gd name="T2" fmla="*/ 4 w 22"/>
              <a:gd name="T3" fmla="*/ 20 h 22"/>
              <a:gd name="T4" fmla="*/ 7 w 22"/>
              <a:gd name="T5" fmla="*/ 16 h 22"/>
              <a:gd name="T6" fmla="*/ 8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3 w 22"/>
              <a:gd name="T15" fmla="*/ 9 h 22"/>
              <a:gd name="T16" fmla="*/ 8 w 22"/>
              <a:gd name="T17" fmla="*/ 9 h 22"/>
              <a:gd name="T18" fmla="*/ 5 w 22"/>
              <a:gd name="T19" fmla="*/ 6 h 22"/>
              <a:gd name="T20" fmla="*/ 4 w 22"/>
              <a:gd name="T21" fmla="*/ 1 h 22"/>
              <a:gd name="T22" fmla="*/ 10 w 22"/>
              <a:gd name="T23" fmla="*/ 0 h 22"/>
              <a:gd name="T24" fmla="*/ 11 w 22"/>
              <a:gd name="T25" fmla="*/ 4 h 22"/>
              <a:gd name="T26" fmla="*/ 11 w 22"/>
              <a:gd name="T27" fmla="*/ 9 h 22"/>
              <a:gd name="T28" fmla="*/ 14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7 w 22"/>
              <a:gd name="T35" fmla="*/ 9 h 22"/>
              <a:gd name="T36" fmla="*/ 14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4 w 22"/>
              <a:gd name="T45" fmla="*/ 16 h 22"/>
              <a:gd name="T46" fmla="*/ 11 w 22"/>
              <a:gd name="T47" fmla="*/ 14 h 22"/>
              <a:gd name="T48" fmla="*/ 11 w 22"/>
              <a:gd name="T49" fmla="*/ 19 h 22"/>
              <a:gd name="T50" fmla="*/ 10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0" y="22"/>
                </a:moveTo>
                <a:lnTo>
                  <a:pt x="4" y="20"/>
                </a:lnTo>
                <a:lnTo>
                  <a:pt x="7" y="16"/>
                </a:lnTo>
                <a:lnTo>
                  <a:pt x="8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3" y="9"/>
                </a:lnTo>
                <a:lnTo>
                  <a:pt x="8" y="9"/>
                </a:lnTo>
                <a:lnTo>
                  <a:pt x="5" y="6"/>
                </a:lnTo>
                <a:lnTo>
                  <a:pt x="4" y="1"/>
                </a:lnTo>
                <a:lnTo>
                  <a:pt x="10" y="0"/>
                </a:lnTo>
                <a:lnTo>
                  <a:pt x="11" y="4"/>
                </a:lnTo>
                <a:lnTo>
                  <a:pt x="11" y="9"/>
                </a:lnTo>
                <a:lnTo>
                  <a:pt x="14" y="6"/>
                </a:lnTo>
                <a:lnTo>
                  <a:pt x="19" y="1"/>
                </a:lnTo>
                <a:lnTo>
                  <a:pt x="22" y="6"/>
                </a:lnTo>
                <a:lnTo>
                  <a:pt x="17" y="9"/>
                </a:lnTo>
                <a:lnTo>
                  <a:pt x="14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4" y="16"/>
                </a:lnTo>
                <a:lnTo>
                  <a:pt x="11" y="14"/>
                </a:lnTo>
                <a:lnTo>
                  <a:pt x="11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3" name="Freeform 39"/>
          <p:cNvSpPr>
            <a:spLocks/>
          </p:cNvSpPr>
          <p:nvPr/>
        </p:nvSpPr>
        <p:spPr bwMode="auto">
          <a:xfrm>
            <a:off x="3074623" y="5438721"/>
            <a:ext cx="46800" cy="46800"/>
          </a:xfrm>
          <a:custGeom>
            <a:avLst/>
            <a:gdLst>
              <a:gd name="T0" fmla="*/ 12 w 22"/>
              <a:gd name="T1" fmla="*/ 22 h 22"/>
              <a:gd name="T2" fmla="*/ 6 w 22"/>
              <a:gd name="T3" fmla="*/ 20 h 22"/>
              <a:gd name="T4" fmla="*/ 7 w 22"/>
              <a:gd name="T5" fmla="*/ 16 h 22"/>
              <a:gd name="T6" fmla="*/ 9 w 22"/>
              <a:gd name="T7" fmla="*/ 13 h 22"/>
              <a:gd name="T8" fmla="*/ 5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5 w 22"/>
              <a:gd name="T15" fmla="*/ 9 h 22"/>
              <a:gd name="T16" fmla="*/ 9 w 22"/>
              <a:gd name="T17" fmla="*/ 9 h 22"/>
              <a:gd name="T18" fmla="*/ 7 w 22"/>
              <a:gd name="T19" fmla="*/ 6 h 22"/>
              <a:gd name="T20" fmla="*/ 6 w 22"/>
              <a:gd name="T21" fmla="*/ 1 h 22"/>
              <a:gd name="T22" fmla="*/ 12 w 22"/>
              <a:gd name="T23" fmla="*/ 0 h 22"/>
              <a:gd name="T24" fmla="*/ 12 w 22"/>
              <a:gd name="T25" fmla="*/ 4 h 22"/>
              <a:gd name="T26" fmla="*/ 13 w 22"/>
              <a:gd name="T27" fmla="*/ 9 h 22"/>
              <a:gd name="T28" fmla="*/ 16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9 w 22"/>
              <a:gd name="T35" fmla="*/ 9 h 22"/>
              <a:gd name="T36" fmla="*/ 15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6 w 22"/>
              <a:gd name="T45" fmla="*/ 16 h 22"/>
              <a:gd name="T46" fmla="*/ 13 w 22"/>
              <a:gd name="T47" fmla="*/ 14 h 22"/>
              <a:gd name="T48" fmla="*/ 12 w 22"/>
              <a:gd name="T49" fmla="*/ 19 h 22"/>
              <a:gd name="T50" fmla="*/ 12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2" y="22"/>
                </a:moveTo>
                <a:lnTo>
                  <a:pt x="6" y="20"/>
                </a:lnTo>
                <a:lnTo>
                  <a:pt x="7" y="16"/>
                </a:lnTo>
                <a:lnTo>
                  <a:pt x="9" y="13"/>
                </a:lnTo>
                <a:lnTo>
                  <a:pt x="5" y="13"/>
                </a:lnTo>
                <a:lnTo>
                  <a:pt x="0" y="13"/>
                </a:lnTo>
                <a:lnTo>
                  <a:pt x="0" y="9"/>
                </a:lnTo>
                <a:lnTo>
                  <a:pt x="5" y="9"/>
                </a:lnTo>
                <a:lnTo>
                  <a:pt x="9" y="9"/>
                </a:lnTo>
                <a:lnTo>
                  <a:pt x="7" y="6"/>
                </a:lnTo>
                <a:lnTo>
                  <a:pt x="6" y="1"/>
                </a:lnTo>
                <a:lnTo>
                  <a:pt x="12" y="0"/>
                </a:lnTo>
                <a:lnTo>
                  <a:pt x="12" y="4"/>
                </a:lnTo>
                <a:lnTo>
                  <a:pt x="13" y="9"/>
                </a:lnTo>
                <a:lnTo>
                  <a:pt x="16" y="6"/>
                </a:lnTo>
                <a:lnTo>
                  <a:pt x="19" y="1"/>
                </a:lnTo>
                <a:lnTo>
                  <a:pt x="22" y="6"/>
                </a:lnTo>
                <a:lnTo>
                  <a:pt x="19" y="9"/>
                </a:lnTo>
                <a:lnTo>
                  <a:pt x="15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6" y="16"/>
                </a:lnTo>
                <a:lnTo>
                  <a:pt x="13" y="14"/>
                </a:lnTo>
                <a:lnTo>
                  <a:pt x="12" y="19"/>
                </a:lnTo>
                <a:lnTo>
                  <a:pt x="12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4" name="Freeform 40"/>
          <p:cNvSpPr>
            <a:spLocks/>
          </p:cNvSpPr>
          <p:nvPr/>
        </p:nvSpPr>
        <p:spPr bwMode="auto">
          <a:xfrm>
            <a:off x="3873595" y="5438721"/>
            <a:ext cx="46800" cy="46800"/>
          </a:xfrm>
          <a:custGeom>
            <a:avLst/>
            <a:gdLst>
              <a:gd name="T0" fmla="*/ 11 w 22"/>
              <a:gd name="T1" fmla="*/ 22 h 22"/>
              <a:gd name="T2" fmla="*/ 5 w 22"/>
              <a:gd name="T3" fmla="*/ 20 h 22"/>
              <a:gd name="T4" fmla="*/ 8 w 22"/>
              <a:gd name="T5" fmla="*/ 16 h 22"/>
              <a:gd name="T6" fmla="*/ 9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3 w 22"/>
              <a:gd name="T15" fmla="*/ 9 h 22"/>
              <a:gd name="T16" fmla="*/ 9 w 22"/>
              <a:gd name="T17" fmla="*/ 9 h 22"/>
              <a:gd name="T18" fmla="*/ 6 w 22"/>
              <a:gd name="T19" fmla="*/ 6 h 22"/>
              <a:gd name="T20" fmla="*/ 5 w 22"/>
              <a:gd name="T21" fmla="*/ 1 h 22"/>
              <a:gd name="T22" fmla="*/ 11 w 22"/>
              <a:gd name="T23" fmla="*/ 0 h 22"/>
              <a:gd name="T24" fmla="*/ 12 w 22"/>
              <a:gd name="T25" fmla="*/ 4 h 22"/>
              <a:gd name="T26" fmla="*/ 12 w 22"/>
              <a:gd name="T27" fmla="*/ 9 h 22"/>
              <a:gd name="T28" fmla="*/ 15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8 w 22"/>
              <a:gd name="T35" fmla="*/ 9 h 22"/>
              <a:gd name="T36" fmla="*/ 15 w 22"/>
              <a:gd name="T37" fmla="*/ 12 h 22"/>
              <a:gd name="T38" fmla="*/ 18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5 w 22"/>
              <a:gd name="T45" fmla="*/ 16 h 22"/>
              <a:gd name="T46" fmla="*/ 12 w 22"/>
              <a:gd name="T47" fmla="*/ 14 h 22"/>
              <a:gd name="T48" fmla="*/ 11 w 22"/>
              <a:gd name="T49" fmla="*/ 19 h 22"/>
              <a:gd name="T50" fmla="*/ 11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1" y="22"/>
                </a:moveTo>
                <a:lnTo>
                  <a:pt x="5" y="20"/>
                </a:lnTo>
                <a:lnTo>
                  <a:pt x="8" y="16"/>
                </a:lnTo>
                <a:lnTo>
                  <a:pt x="9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3" y="9"/>
                </a:lnTo>
                <a:lnTo>
                  <a:pt x="9" y="9"/>
                </a:lnTo>
                <a:lnTo>
                  <a:pt x="6" y="6"/>
                </a:lnTo>
                <a:lnTo>
                  <a:pt x="5" y="1"/>
                </a:lnTo>
                <a:lnTo>
                  <a:pt x="11" y="0"/>
                </a:lnTo>
                <a:lnTo>
                  <a:pt x="12" y="4"/>
                </a:lnTo>
                <a:lnTo>
                  <a:pt x="12" y="9"/>
                </a:lnTo>
                <a:lnTo>
                  <a:pt x="15" y="6"/>
                </a:lnTo>
                <a:lnTo>
                  <a:pt x="19" y="1"/>
                </a:lnTo>
                <a:lnTo>
                  <a:pt x="22" y="6"/>
                </a:lnTo>
                <a:lnTo>
                  <a:pt x="18" y="9"/>
                </a:lnTo>
                <a:lnTo>
                  <a:pt x="15" y="12"/>
                </a:lnTo>
                <a:lnTo>
                  <a:pt x="18" y="13"/>
                </a:lnTo>
                <a:lnTo>
                  <a:pt x="22" y="16"/>
                </a:lnTo>
                <a:lnTo>
                  <a:pt x="19" y="20"/>
                </a:lnTo>
                <a:lnTo>
                  <a:pt x="15" y="16"/>
                </a:lnTo>
                <a:lnTo>
                  <a:pt x="12" y="14"/>
                </a:lnTo>
                <a:lnTo>
                  <a:pt x="11" y="19"/>
                </a:lnTo>
                <a:lnTo>
                  <a:pt x="11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5" name="Freeform 41"/>
          <p:cNvSpPr>
            <a:spLocks/>
          </p:cNvSpPr>
          <p:nvPr/>
        </p:nvSpPr>
        <p:spPr bwMode="auto">
          <a:xfrm>
            <a:off x="4273081" y="5438721"/>
            <a:ext cx="46800" cy="46800"/>
          </a:xfrm>
          <a:custGeom>
            <a:avLst/>
            <a:gdLst>
              <a:gd name="T0" fmla="*/ 10 w 21"/>
              <a:gd name="T1" fmla="*/ 22 h 22"/>
              <a:gd name="T2" fmla="*/ 4 w 21"/>
              <a:gd name="T3" fmla="*/ 20 h 22"/>
              <a:gd name="T4" fmla="*/ 5 w 21"/>
              <a:gd name="T5" fmla="*/ 16 h 22"/>
              <a:gd name="T6" fmla="*/ 7 w 21"/>
              <a:gd name="T7" fmla="*/ 13 h 22"/>
              <a:gd name="T8" fmla="*/ 2 w 21"/>
              <a:gd name="T9" fmla="*/ 13 h 22"/>
              <a:gd name="T10" fmla="*/ 0 w 21"/>
              <a:gd name="T11" fmla="*/ 13 h 22"/>
              <a:gd name="T12" fmla="*/ 0 w 21"/>
              <a:gd name="T13" fmla="*/ 9 h 22"/>
              <a:gd name="T14" fmla="*/ 2 w 21"/>
              <a:gd name="T15" fmla="*/ 9 h 22"/>
              <a:gd name="T16" fmla="*/ 7 w 21"/>
              <a:gd name="T17" fmla="*/ 9 h 22"/>
              <a:gd name="T18" fmla="*/ 5 w 21"/>
              <a:gd name="T19" fmla="*/ 6 h 22"/>
              <a:gd name="T20" fmla="*/ 4 w 21"/>
              <a:gd name="T21" fmla="*/ 1 h 22"/>
              <a:gd name="T22" fmla="*/ 10 w 21"/>
              <a:gd name="T23" fmla="*/ 0 h 22"/>
              <a:gd name="T24" fmla="*/ 10 w 21"/>
              <a:gd name="T25" fmla="*/ 4 h 22"/>
              <a:gd name="T26" fmla="*/ 11 w 21"/>
              <a:gd name="T27" fmla="*/ 9 h 22"/>
              <a:gd name="T28" fmla="*/ 14 w 21"/>
              <a:gd name="T29" fmla="*/ 6 h 22"/>
              <a:gd name="T30" fmla="*/ 17 w 21"/>
              <a:gd name="T31" fmla="*/ 1 h 22"/>
              <a:gd name="T32" fmla="*/ 21 w 21"/>
              <a:gd name="T33" fmla="*/ 6 h 22"/>
              <a:gd name="T34" fmla="*/ 17 w 21"/>
              <a:gd name="T35" fmla="*/ 9 h 22"/>
              <a:gd name="T36" fmla="*/ 13 w 21"/>
              <a:gd name="T37" fmla="*/ 12 h 22"/>
              <a:gd name="T38" fmla="*/ 17 w 21"/>
              <a:gd name="T39" fmla="*/ 13 h 22"/>
              <a:gd name="T40" fmla="*/ 21 w 21"/>
              <a:gd name="T41" fmla="*/ 16 h 22"/>
              <a:gd name="T42" fmla="*/ 17 w 21"/>
              <a:gd name="T43" fmla="*/ 20 h 22"/>
              <a:gd name="T44" fmla="*/ 14 w 21"/>
              <a:gd name="T45" fmla="*/ 16 h 22"/>
              <a:gd name="T46" fmla="*/ 11 w 21"/>
              <a:gd name="T47" fmla="*/ 14 h 22"/>
              <a:gd name="T48" fmla="*/ 10 w 21"/>
              <a:gd name="T49" fmla="*/ 19 h 22"/>
              <a:gd name="T50" fmla="*/ 10 w 21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" h="22">
                <a:moveTo>
                  <a:pt x="10" y="22"/>
                </a:moveTo>
                <a:lnTo>
                  <a:pt x="4" y="20"/>
                </a:lnTo>
                <a:lnTo>
                  <a:pt x="5" y="16"/>
                </a:lnTo>
                <a:lnTo>
                  <a:pt x="7" y="13"/>
                </a:lnTo>
                <a:lnTo>
                  <a:pt x="2" y="13"/>
                </a:lnTo>
                <a:lnTo>
                  <a:pt x="0" y="13"/>
                </a:lnTo>
                <a:lnTo>
                  <a:pt x="0" y="9"/>
                </a:lnTo>
                <a:lnTo>
                  <a:pt x="2" y="9"/>
                </a:lnTo>
                <a:lnTo>
                  <a:pt x="7" y="9"/>
                </a:lnTo>
                <a:lnTo>
                  <a:pt x="5" y="6"/>
                </a:lnTo>
                <a:lnTo>
                  <a:pt x="4" y="1"/>
                </a:lnTo>
                <a:lnTo>
                  <a:pt x="10" y="0"/>
                </a:lnTo>
                <a:lnTo>
                  <a:pt x="10" y="4"/>
                </a:lnTo>
                <a:lnTo>
                  <a:pt x="11" y="9"/>
                </a:lnTo>
                <a:lnTo>
                  <a:pt x="14" y="6"/>
                </a:lnTo>
                <a:lnTo>
                  <a:pt x="17" y="1"/>
                </a:lnTo>
                <a:lnTo>
                  <a:pt x="21" y="6"/>
                </a:lnTo>
                <a:lnTo>
                  <a:pt x="17" y="9"/>
                </a:lnTo>
                <a:lnTo>
                  <a:pt x="13" y="12"/>
                </a:lnTo>
                <a:lnTo>
                  <a:pt x="17" y="13"/>
                </a:lnTo>
                <a:lnTo>
                  <a:pt x="21" y="16"/>
                </a:lnTo>
                <a:lnTo>
                  <a:pt x="17" y="20"/>
                </a:lnTo>
                <a:lnTo>
                  <a:pt x="14" y="16"/>
                </a:lnTo>
                <a:lnTo>
                  <a:pt x="11" y="14"/>
                </a:lnTo>
                <a:lnTo>
                  <a:pt x="10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7" name="Freeform 43"/>
          <p:cNvSpPr>
            <a:spLocks/>
          </p:cNvSpPr>
          <p:nvPr/>
        </p:nvSpPr>
        <p:spPr bwMode="auto">
          <a:xfrm>
            <a:off x="3474109" y="5438721"/>
            <a:ext cx="46800" cy="46800"/>
          </a:xfrm>
          <a:custGeom>
            <a:avLst/>
            <a:gdLst>
              <a:gd name="T0" fmla="*/ 10 w 22"/>
              <a:gd name="T1" fmla="*/ 22 h 22"/>
              <a:gd name="T2" fmla="*/ 6 w 22"/>
              <a:gd name="T3" fmla="*/ 20 h 22"/>
              <a:gd name="T4" fmla="*/ 7 w 22"/>
              <a:gd name="T5" fmla="*/ 16 h 22"/>
              <a:gd name="T6" fmla="*/ 8 w 22"/>
              <a:gd name="T7" fmla="*/ 13 h 22"/>
              <a:gd name="T8" fmla="*/ 3 w 22"/>
              <a:gd name="T9" fmla="*/ 13 h 22"/>
              <a:gd name="T10" fmla="*/ 0 w 22"/>
              <a:gd name="T11" fmla="*/ 13 h 22"/>
              <a:gd name="T12" fmla="*/ 0 w 22"/>
              <a:gd name="T13" fmla="*/ 9 h 22"/>
              <a:gd name="T14" fmla="*/ 4 w 22"/>
              <a:gd name="T15" fmla="*/ 9 h 22"/>
              <a:gd name="T16" fmla="*/ 8 w 22"/>
              <a:gd name="T17" fmla="*/ 9 h 22"/>
              <a:gd name="T18" fmla="*/ 7 w 22"/>
              <a:gd name="T19" fmla="*/ 6 h 22"/>
              <a:gd name="T20" fmla="*/ 6 w 22"/>
              <a:gd name="T21" fmla="*/ 1 h 22"/>
              <a:gd name="T22" fmla="*/ 10 w 22"/>
              <a:gd name="T23" fmla="*/ 0 h 22"/>
              <a:gd name="T24" fmla="*/ 11 w 22"/>
              <a:gd name="T25" fmla="*/ 4 h 22"/>
              <a:gd name="T26" fmla="*/ 11 w 22"/>
              <a:gd name="T27" fmla="*/ 9 h 22"/>
              <a:gd name="T28" fmla="*/ 14 w 22"/>
              <a:gd name="T29" fmla="*/ 6 h 22"/>
              <a:gd name="T30" fmla="*/ 19 w 22"/>
              <a:gd name="T31" fmla="*/ 1 h 22"/>
              <a:gd name="T32" fmla="*/ 22 w 22"/>
              <a:gd name="T33" fmla="*/ 6 h 22"/>
              <a:gd name="T34" fmla="*/ 19 w 22"/>
              <a:gd name="T35" fmla="*/ 9 h 22"/>
              <a:gd name="T36" fmla="*/ 14 w 22"/>
              <a:gd name="T37" fmla="*/ 12 h 22"/>
              <a:gd name="T38" fmla="*/ 19 w 22"/>
              <a:gd name="T39" fmla="*/ 13 h 22"/>
              <a:gd name="T40" fmla="*/ 22 w 22"/>
              <a:gd name="T41" fmla="*/ 16 h 22"/>
              <a:gd name="T42" fmla="*/ 19 w 22"/>
              <a:gd name="T43" fmla="*/ 20 h 22"/>
              <a:gd name="T44" fmla="*/ 14 w 22"/>
              <a:gd name="T45" fmla="*/ 16 h 22"/>
              <a:gd name="T46" fmla="*/ 11 w 22"/>
              <a:gd name="T47" fmla="*/ 14 h 22"/>
              <a:gd name="T48" fmla="*/ 11 w 22"/>
              <a:gd name="T49" fmla="*/ 19 h 22"/>
              <a:gd name="T50" fmla="*/ 10 w 22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" h="22">
                <a:moveTo>
                  <a:pt x="10" y="22"/>
                </a:moveTo>
                <a:lnTo>
                  <a:pt x="6" y="20"/>
                </a:lnTo>
                <a:lnTo>
                  <a:pt x="7" y="16"/>
                </a:lnTo>
                <a:lnTo>
                  <a:pt x="8" y="13"/>
                </a:lnTo>
                <a:lnTo>
                  <a:pt x="3" y="13"/>
                </a:lnTo>
                <a:lnTo>
                  <a:pt x="0" y="13"/>
                </a:lnTo>
                <a:lnTo>
                  <a:pt x="0" y="9"/>
                </a:lnTo>
                <a:lnTo>
                  <a:pt x="4" y="9"/>
                </a:lnTo>
                <a:lnTo>
                  <a:pt x="8" y="9"/>
                </a:lnTo>
                <a:lnTo>
                  <a:pt x="7" y="6"/>
                </a:lnTo>
                <a:lnTo>
                  <a:pt x="6" y="1"/>
                </a:lnTo>
                <a:lnTo>
                  <a:pt x="10" y="0"/>
                </a:lnTo>
                <a:lnTo>
                  <a:pt x="11" y="4"/>
                </a:lnTo>
                <a:lnTo>
                  <a:pt x="11" y="9"/>
                </a:lnTo>
                <a:lnTo>
                  <a:pt x="14" y="6"/>
                </a:lnTo>
                <a:lnTo>
                  <a:pt x="19" y="1"/>
                </a:lnTo>
                <a:lnTo>
                  <a:pt x="22" y="6"/>
                </a:lnTo>
                <a:lnTo>
                  <a:pt x="19" y="9"/>
                </a:lnTo>
                <a:lnTo>
                  <a:pt x="14" y="12"/>
                </a:lnTo>
                <a:lnTo>
                  <a:pt x="19" y="13"/>
                </a:lnTo>
                <a:lnTo>
                  <a:pt x="22" y="16"/>
                </a:lnTo>
                <a:lnTo>
                  <a:pt x="19" y="20"/>
                </a:lnTo>
                <a:lnTo>
                  <a:pt x="14" y="16"/>
                </a:lnTo>
                <a:lnTo>
                  <a:pt x="11" y="14"/>
                </a:lnTo>
                <a:lnTo>
                  <a:pt x="11" y="19"/>
                </a:lnTo>
                <a:lnTo>
                  <a:pt x="10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428" name="Freeform 44"/>
          <p:cNvSpPr>
            <a:spLocks/>
          </p:cNvSpPr>
          <p:nvPr/>
        </p:nvSpPr>
        <p:spPr bwMode="auto">
          <a:xfrm>
            <a:off x="2675137" y="5438721"/>
            <a:ext cx="46800" cy="46800"/>
          </a:xfrm>
          <a:custGeom>
            <a:avLst/>
            <a:gdLst>
              <a:gd name="T0" fmla="*/ 11 w 23"/>
              <a:gd name="T1" fmla="*/ 22 h 22"/>
              <a:gd name="T2" fmla="*/ 5 w 23"/>
              <a:gd name="T3" fmla="*/ 20 h 22"/>
              <a:gd name="T4" fmla="*/ 7 w 23"/>
              <a:gd name="T5" fmla="*/ 16 h 22"/>
              <a:gd name="T6" fmla="*/ 8 w 23"/>
              <a:gd name="T7" fmla="*/ 13 h 22"/>
              <a:gd name="T8" fmla="*/ 4 w 23"/>
              <a:gd name="T9" fmla="*/ 13 h 22"/>
              <a:gd name="T10" fmla="*/ 0 w 23"/>
              <a:gd name="T11" fmla="*/ 13 h 22"/>
              <a:gd name="T12" fmla="*/ 0 w 23"/>
              <a:gd name="T13" fmla="*/ 9 h 22"/>
              <a:gd name="T14" fmla="*/ 4 w 23"/>
              <a:gd name="T15" fmla="*/ 9 h 22"/>
              <a:gd name="T16" fmla="*/ 8 w 23"/>
              <a:gd name="T17" fmla="*/ 9 h 22"/>
              <a:gd name="T18" fmla="*/ 7 w 23"/>
              <a:gd name="T19" fmla="*/ 6 h 22"/>
              <a:gd name="T20" fmla="*/ 5 w 23"/>
              <a:gd name="T21" fmla="*/ 1 h 22"/>
              <a:gd name="T22" fmla="*/ 11 w 23"/>
              <a:gd name="T23" fmla="*/ 0 h 22"/>
              <a:gd name="T24" fmla="*/ 11 w 23"/>
              <a:gd name="T25" fmla="*/ 4 h 22"/>
              <a:gd name="T26" fmla="*/ 13 w 23"/>
              <a:gd name="T27" fmla="*/ 9 h 22"/>
              <a:gd name="T28" fmla="*/ 16 w 23"/>
              <a:gd name="T29" fmla="*/ 6 h 22"/>
              <a:gd name="T30" fmla="*/ 19 w 23"/>
              <a:gd name="T31" fmla="*/ 1 h 22"/>
              <a:gd name="T32" fmla="*/ 23 w 23"/>
              <a:gd name="T33" fmla="*/ 6 h 22"/>
              <a:gd name="T34" fmla="*/ 19 w 23"/>
              <a:gd name="T35" fmla="*/ 9 h 22"/>
              <a:gd name="T36" fmla="*/ 14 w 23"/>
              <a:gd name="T37" fmla="*/ 12 h 22"/>
              <a:gd name="T38" fmla="*/ 19 w 23"/>
              <a:gd name="T39" fmla="*/ 13 h 22"/>
              <a:gd name="T40" fmla="*/ 23 w 23"/>
              <a:gd name="T41" fmla="*/ 16 h 22"/>
              <a:gd name="T42" fmla="*/ 19 w 23"/>
              <a:gd name="T43" fmla="*/ 20 h 22"/>
              <a:gd name="T44" fmla="*/ 16 w 23"/>
              <a:gd name="T45" fmla="*/ 16 h 22"/>
              <a:gd name="T46" fmla="*/ 13 w 23"/>
              <a:gd name="T47" fmla="*/ 14 h 22"/>
              <a:gd name="T48" fmla="*/ 11 w 23"/>
              <a:gd name="T49" fmla="*/ 19 h 22"/>
              <a:gd name="T50" fmla="*/ 11 w 23"/>
              <a:gd name="T51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" h="22">
                <a:moveTo>
                  <a:pt x="11" y="22"/>
                </a:moveTo>
                <a:lnTo>
                  <a:pt x="5" y="20"/>
                </a:lnTo>
                <a:lnTo>
                  <a:pt x="7" y="16"/>
                </a:lnTo>
                <a:lnTo>
                  <a:pt x="8" y="13"/>
                </a:lnTo>
                <a:lnTo>
                  <a:pt x="4" y="13"/>
                </a:lnTo>
                <a:lnTo>
                  <a:pt x="0" y="13"/>
                </a:lnTo>
                <a:lnTo>
                  <a:pt x="0" y="9"/>
                </a:lnTo>
                <a:lnTo>
                  <a:pt x="4" y="9"/>
                </a:lnTo>
                <a:lnTo>
                  <a:pt x="8" y="9"/>
                </a:lnTo>
                <a:lnTo>
                  <a:pt x="7" y="6"/>
                </a:lnTo>
                <a:lnTo>
                  <a:pt x="5" y="1"/>
                </a:lnTo>
                <a:lnTo>
                  <a:pt x="11" y="0"/>
                </a:lnTo>
                <a:lnTo>
                  <a:pt x="11" y="4"/>
                </a:lnTo>
                <a:lnTo>
                  <a:pt x="13" y="9"/>
                </a:lnTo>
                <a:lnTo>
                  <a:pt x="16" y="6"/>
                </a:lnTo>
                <a:lnTo>
                  <a:pt x="19" y="1"/>
                </a:lnTo>
                <a:lnTo>
                  <a:pt x="23" y="6"/>
                </a:lnTo>
                <a:lnTo>
                  <a:pt x="19" y="9"/>
                </a:lnTo>
                <a:lnTo>
                  <a:pt x="14" y="12"/>
                </a:lnTo>
                <a:lnTo>
                  <a:pt x="19" y="13"/>
                </a:lnTo>
                <a:lnTo>
                  <a:pt x="23" y="16"/>
                </a:lnTo>
                <a:lnTo>
                  <a:pt x="19" y="20"/>
                </a:lnTo>
                <a:lnTo>
                  <a:pt x="16" y="16"/>
                </a:lnTo>
                <a:lnTo>
                  <a:pt x="13" y="14"/>
                </a:lnTo>
                <a:lnTo>
                  <a:pt x="11" y="19"/>
                </a:lnTo>
                <a:lnTo>
                  <a:pt x="11" y="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2707549" y="2016524"/>
            <a:ext cx="3608861" cy="429817"/>
            <a:chOff x="2707549" y="2016522"/>
            <a:chExt cx="3608861" cy="429817"/>
          </a:xfrm>
        </p:grpSpPr>
        <p:sp>
          <p:nvSpPr>
            <p:cNvPr id="60462" name="Rectangle 78"/>
            <p:cNvSpPr>
              <a:spLocks noChangeArrowheads="1"/>
            </p:cNvSpPr>
            <p:nvPr/>
          </p:nvSpPr>
          <p:spPr bwMode="auto">
            <a:xfrm>
              <a:off x="5916360" y="2419351"/>
              <a:ext cx="400050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63" name="Rectangle 79"/>
            <p:cNvSpPr>
              <a:spLocks noChangeArrowheads="1"/>
            </p:cNvSpPr>
            <p:nvPr/>
          </p:nvSpPr>
          <p:spPr bwMode="auto">
            <a:xfrm>
              <a:off x="5516310" y="2368589"/>
              <a:ext cx="800100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64" name="Rectangle 80"/>
            <p:cNvSpPr>
              <a:spLocks noChangeArrowheads="1"/>
            </p:cNvSpPr>
            <p:nvPr/>
          </p:nvSpPr>
          <p:spPr bwMode="auto">
            <a:xfrm>
              <a:off x="5116260" y="2317840"/>
              <a:ext cx="1200150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65" name="Rectangle 81"/>
            <p:cNvSpPr>
              <a:spLocks noChangeArrowheads="1"/>
            </p:cNvSpPr>
            <p:nvPr/>
          </p:nvSpPr>
          <p:spPr bwMode="auto">
            <a:xfrm>
              <a:off x="4710974" y="2268679"/>
              <a:ext cx="1603375" cy="25400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66" name="Rectangle 82"/>
            <p:cNvSpPr>
              <a:spLocks noChangeArrowheads="1"/>
            </p:cNvSpPr>
            <p:nvPr/>
          </p:nvSpPr>
          <p:spPr bwMode="auto">
            <a:xfrm>
              <a:off x="4310924" y="2217930"/>
              <a:ext cx="200342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67" name="Rectangle 83"/>
            <p:cNvSpPr>
              <a:spLocks noChangeArrowheads="1"/>
            </p:cNvSpPr>
            <p:nvPr/>
          </p:nvSpPr>
          <p:spPr bwMode="auto">
            <a:xfrm>
              <a:off x="3910874" y="2167181"/>
              <a:ext cx="240347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68" name="Rectangle 84"/>
            <p:cNvSpPr>
              <a:spLocks noChangeArrowheads="1"/>
            </p:cNvSpPr>
            <p:nvPr/>
          </p:nvSpPr>
          <p:spPr bwMode="auto">
            <a:xfrm>
              <a:off x="3510824" y="2116432"/>
              <a:ext cx="280352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69" name="Rectangle 85"/>
            <p:cNvSpPr>
              <a:spLocks noChangeArrowheads="1"/>
            </p:cNvSpPr>
            <p:nvPr/>
          </p:nvSpPr>
          <p:spPr bwMode="auto">
            <a:xfrm>
              <a:off x="3107599" y="2065683"/>
              <a:ext cx="3206750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70" name="Rectangle 86"/>
            <p:cNvSpPr>
              <a:spLocks noChangeArrowheads="1"/>
            </p:cNvSpPr>
            <p:nvPr/>
          </p:nvSpPr>
          <p:spPr bwMode="auto">
            <a:xfrm>
              <a:off x="2707549" y="2016522"/>
              <a:ext cx="3606800" cy="25400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701599" y="1616532"/>
            <a:ext cx="3206750" cy="337829"/>
            <a:chOff x="2701598" y="1573473"/>
            <a:chExt cx="3206750" cy="337829"/>
          </a:xfrm>
        </p:grpSpPr>
        <p:sp>
          <p:nvSpPr>
            <p:cNvPr id="60472" name="Rectangle 88"/>
            <p:cNvSpPr>
              <a:spLocks noChangeArrowheads="1"/>
            </p:cNvSpPr>
            <p:nvPr/>
          </p:nvSpPr>
          <p:spPr bwMode="auto">
            <a:xfrm>
              <a:off x="5108248" y="1882727"/>
              <a:ext cx="800100" cy="28575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73" name="Rectangle 89"/>
            <p:cNvSpPr>
              <a:spLocks noChangeArrowheads="1"/>
            </p:cNvSpPr>
            <p:nvPr/>
          </p:nvSpPr>
          <p:spPr bwMode="auto">
            <a:xfrm>
              <a:off x="4705023" y="1830391"/>
              <a:ext cx="1203325" cy="28575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74" name="Rectangle 90"/>
            <p:cNvSpPr>
              <a:spLocks noChangeArrowheads="1"/>
            </p:cNvSpPr>
            <p:nvPr/>
          </p:nvSpPr>
          <p:spPr bwMode="auto">
            <a:xfrm>
              <a:off x="4304973" y="1779642"/>
              <a:ext cx="160337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75" name="Rectangle 91"/>
            <p:cNvSpPr>
              <a:spLocks noChangeArrowheads="1"/>
            </p:cNvSpPr>
            <p:nvPr/>
          </p:nvSpPr>
          <p:spPr bwMode="auto">
            <a:xfrm>
              <a:off x="3904923" y="1730481"/>
              <a:ext cx="2003425" cy="25400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76" name="Rectangle 92"/>
            <p:cNvSpPr>
              <a:spLocks noChangeArrowheads="1"/>
            </p:cNvSpPr>
            <p:nvPr/>
          </p:nvSpPr>
          <p:spPr bwMode="auto">
            <a:xfrm>
              <a:off x="3504873" y="1678145"/>
              <a:ext cx="2403475" cy="28575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77" name="Rectangle 93"/>
            <p:cNvSpPr>
              <a:spLocks noChangeArrowheads="1"/>
            </p:cNvSpPr>
            <p:nvPr/>
          </p:nvSpPr>
          <p:spPr bwMode="auto">
            <a:xfrm>
              <a:off x="3101648" y="1625809"/>
              <a:ext cx="2806700" cy="28575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78" name="Rectangle 94"/>
            <p:cNvSpPr>
              <a:spLocks noChangeArrowheads="1"/>
            </p:cNvSpPr>
            <p:nvPr/>
          </p:nvSpPr>
          <p:spPr bwMode="auto">
            <a:xfrm>
              <a:off x="2701598" y="1573473"/>
              <a:ext cx="3206750" cy="28575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691649" y="1216536"/>
            <a:ext cx="2806701" cy="337829"/>
            <a:chOff x="2691647" y="1139875"/>
            <a:chExt cx="2806701" cy="337829"/>
          </a:xfrm>
        </p:grpSpPr>
        <p:sp>
          <p:nvSpPr>
            <p:cNvPr id="60480" name="Rectangle 96"/>
            <p:cNvSpPr>
              <a:spLocks noChangeArrowheads="1"/>
            </p:cNvSpPr>
            <p:nvPr/>
          </p:nvSpPr>
          <p:spPr bwMode="auto">
            <a:xfrm>
              <a:off x="5087185" y="1449129"/>
              <a:ext cx="411163" cy="28575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81" name="Freeform 97"/>
            <p:cNvSpPr>
              <a:spLocks noEditPoints="1"/>
            </p:cNvSpPr>
            <p:nvPr/>
          </p:nvSpPr>
          <p:spPr bwMode="auto">
            <a:xfrm>
              <a:off x="4695072" y="1398380"/>
              <a:ext cx="803275" cy="26988"/>
            </a:xfrm>
            <a:custGeom>
              <a:avLst/>
              <a:gdLst>
                <a:gd name="T0" fmla="*/ 75 w 506"/>
                <a:gd name="T1" fmla="*/ 0 h 17"/>
                <a:gd name="T2" fmla="*/ 506 w 506"/>
                <a:gd name="T3" fmla="*/ 0 h 17"/>
                <a:gd name="T4" fmla="*/ 506 w 506"/>
                <a:gd name="T5" fmla="*/ 17 h 17"/>
                <a:gd name="T6" fmla="*/ 75 w 506"/>
                <a:gd name="T7" fmla="*/ 17 h 17"/>
                <a:gd name="T8" fmla="*/ 75 w 506"/>
                <a:gd name="T9" fmla="*/ 0 h 17"/>
                <a:gd name="T10" fmla="*/ 0 w 506"/>
                <a:gd name="T11" fmla="*/ 0 h 17"/>
                <a:gd name="T12" fmla="*/ 75 w 506"/>
                <a:gd name="T13" fmla="*/ 0 h 17"/>
                <a:gd name="T14" fmla="*/ 75 w 506"/>
                <a:gd name="T15" fmla="*/ 17 h 17"/>
                <a:gd name="T16" fmla="*/ 0 w 506"/>
                <a:gd name="T17" fmla="*/ 17 h 17"/>
                <a:gd name="T18" fmla="*/ 0 w 506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6" h="17">
                  <a:moveTo>
                    <a:pt x="75" y="0"/>
                  </a:moveTo>
                  <a:lnTo>
                    <a:pt x="506" y="0"/>
                  </a:lnTo>
                  <a:lnTo>
                    <a:pt x="506" y="17"/>
                  </a:lnTo>
                  <a:lnTo>
                    <a:pt x="75" y="17"/>
                  </a:lnTo>
                  <a:lnTo>
                    <a:pt x="75" y="0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7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82" name="Rectangle 98"/>
            <p:cNvSpPr>
              <a:spLocks noChangeArrowheads="1"/>
            </p:cNvSpPr>
            <p:nvPr/>
          </p:nvSpPr>
          <p:spPr bwMode="auto">
            <a:xfrm>
              <a:off x="4295022" y="1346044"/>
              <a:ext cx="1203325" cy="28575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83" name="Rectangle 99"/>
            <p:cNvSpPr>
              <a:spLocks noChangeArrowheads="1"/>
            </p:cNvSpPr>
            <p:nvPr/>
          </p:nvSpPr>
          <p:spPr bwMode="auto">
            <a:xfrm>
              <a:off x="3894972" y="1293708"/>
              <a:ext cx="1603375" cy="28575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84" name="Rectangle 100"/>
            <p:cNvSpPr>
              <a:spLocks noChangeArrowheads="1"/>
            </p:cNvSpPr>
            <p:nvPr/>
          </p:nvSpPr>
          <p:spPr bwMode="auto">
            <a:xfrm>
              <a:off x="3494922" y="1241372"/>
              <a:ext cx="2003425" cy="28575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85" name="Rectangle 101"/>
            <p:cNvSpPr>
              <a:spLocks noChangeArrowheads="1"/>
            </p:cNvSpPr>
            <p:nvPr/>
          </p:nvSpPr>
          <p:spPr bwMode="auto">
            <a:xfrm>
              <a:off x="3091697" y="1189036"/>
              <a:ext cx="2406650" cy="28575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86" name="Rectangle 102"/>
            <p:cNvSpPr>
              <a:spLocks noChangeArrowheads="1"/>
            </p:cNvSpPr>
            <p:nvPr/>
          </p:nvSpPr>
          <p:spPr bwMode="auto">
            <a:xfrm>
              <a:off x="2691647" y="1139875"/>
              <a:ext cx="2806700" cy="25400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60507" name="Group 60506"/>
          <p:cNvGrpSpPr/>
          <p:nvPr/>
        </p:nvGrpSpPr>
        <p:grpSpPr>
          <a:xfrm>
            <a:off x="2702153" y="925975"/>
            <a:ext cx="2403476" cy="228396"/>
            <a:chOff x="2702152" y="815710"/>
            <a:chExt cx="2403476" cy="228396"/>
          </a:xfrm>
        </p:grpSpPr>
        <p:sp>
          <p:nvSpPr>
            <p:cNvPr id="60491" name="Rectangle 107"/>
            <p:cNvSpPr>
              <a:spLocks noChangeArrowheads="1"/>
            </p:cNvSpPr>
            <p:nvPr/>
          </p:nvSpPr>
          <p:spPr bwMode="auto">
            <a:xfrm>
              <a:off x="4305527" y="1018706"/>
              <a:ext cx="800100" cy="25400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92" name="Rectangle 108"/>
            <p:cNvSpPr>
              <a:spLocks noChangeArrowheads="1"/>
            </p:cNvSpPr>
            <p:nvPr/>
          </p:nvSpPr>
          <p:spPr bwMode="auto">
            <a:xfrm>
              <a:off x="3916590" y="967957"/>
              <a:ext cx="1189038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93" name="Rectangle 109"/>
            <p:cNvSpPr>
              <a:spLocks noChangeArrowheads="1"/>
            </p:cNvSpPr>
            <p:nvPr/>
          </p:nvSpPr>
          <p:spPr bwMode="auto">
            <a:xfrm>
              <a:off x="3502252" y="917208"/>
              <a:ext cx="160337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94" name="Rectangle 110"/>
            <p:cNvSpPr>
              <a:spLocks noChangeArrowheads="1"/>
            </p:cNvSpPr>
            <p:nvPr/>
          </p:nvSpPr>
          <p:spPr bwMode="auto">
            <a:xfrm>
              <a:off x="3102202" y="866459"/>
              <a:ext cx="200342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95" name="Rectangle 111"/>
            <p:cNvSpPr>
              <a:spLocks noChangeArrowheads="1"/>
            </p:cNvSpPr>
            <p:nvPr/>
          </p:nvSpPr>
          <p:spPr bwMode="auto">
            <a:xfrm>
              <a:off x="2702152" y="815710"/>
              <a:ext cx="240347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60508" name="Group 60507"/>
          <p:cNvGrpSpPr/>
          <p:nvPr/>
        </p:nvGrpSpPr>
        <p:grpSpPr>
          <a:xfrm>
            <a:off x="2702152" y="635414"/>
            <a:ext cx="2003425" cy="228396"/>
            <a:chOff x="2702152" y="491545"/>
            <a:chExt cx="2003425" cy="228396"/>
          </a:xfrm>
        </p:grpSpPr>
        <p:sp>
          <p:nvSpPr>
            <p:cNvPr id="60496" name="Rectangle 112"/>
            <p:cNvSpPr>
              <a:spLocks noChangeArrowheads="1"/>
            </p:cNvSpPr>
            <p:nvPr/>
          </p:nvSpPr>
          <p:spPr bwMode="auto">
            <a:xfrm>
              <a:off x="3905477" y="643792"/>
              <a:ext cx="800100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97" name="Rectangle 113"/>
            <p:cNvSpPr>
              <a:spLocks noChangeArrowheads="1"/>
            </p:cNvSpPr>
            <p:nvPr/>
          </p:nvSpPr>
          <p:spPr bwMode="auto">
            <a:xfrm>
              <a:off x="3502252" y="593043"/>
              <a:ext cx="120332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98" name="Rectangle 114"/>
            <p:cNvSpPr>
              <a:spLocks noChangeArrowheads="1"/>
            </p:cNvSpPr>
            <p:nvPr/>
          </p:nvSpPr>
          <p:spPr bwMode="auto">
            <a:xfrm>
              <a:off x="3102202" y="542294"/>
              <a:ext cx="160337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499" name="Rectangle 115"/>
            <p:cNvSpPr>
              <a:spLocks noChangeArrowheads="1"/>
            </p:cNvSpPr>
            <p:nvPr/>
          </p:nvSpPr>
          <p:spPr bwMode="auto">
            <a:xfrm>
              <a:off x="2702152" y="491545"/>
              <a:ext cx="200342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500" name="Rectangle 116"/>
            <p:cNvSpPr>
              <a:spLocks noChangeArrowheads="1"/>
            </p:cNvSpPr>
            <p:nvPr/>
          </p:nvSpPr>
          <p:spPr bwMode="auto">
            <a:xfrm>
              <a:off x="4305527" y="694541"/>
              <a:ext cx="400050" cy="25400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60509" name="Group 60508"/>
          <p:cNvGrpSpPr/>
          <p:nvPr/>
        </p:nvGrpSpPr>
        <p:grpSpPr>
          <a:xfrm>
            <a:off x="2702152" y="495513"/>
            <a:ext cx="1603375" cy="77736"/>
            <a:chOff x="2702152" y="318040"/>
            <a:chExt cx="1603375" cy="77736"/>
          </a:xfrm>
        </p:grpSpPr>
        <p:sp>
          <p:nvSpPr>
            <p:cNvPr id="60501" name="Rectangle 117"/>
            <p:cNvSpPr>
              <a:spLocks noChangeArrowheads="1"/>
            </p:cNvSpPr>
            <p:nvPr/>
          </p:nvSpPr>
          <p:spPr bwMode="auto">
            <a:xfrm>
              <a:off x="3102202" y="370376"/>
              <a:ext cx="1203325" cy="25400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502" name="Rectangle 118"/>
            <p:cNvSpPr>
              <a:spLocks noChangeArrowheads="1"/>
            </p:cNvSpPr>
            <p:nvPr/>
          </p:nvSpPr>
          <p:spPr bwMode="auto">
            <a:xfrm>
              <a:off x="2702152" y="318040"/>
              <a:ext cx="1603375" cy="28575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60510" name="Group 60509"/>
          <p:cNvGrpSpPr/>
          <p:nvPr/>
        </p:nvGrpSpPr>
        <p:grpSpPr>
          <a:xfrm>
            <a:off x="2702152" y="355613"/>
            <a:ext cx="1203325" cy="77737"/>
            <a:chOff x="2702152" y="144534"/>
            <a:chExt cx="1203325" cy="77737"/>
          </a:xfrm>
        </p:grpSpPr>
        <p:sp>
          <p:nvSpPr>
            <p:cNvPr id="60503" name="Rectangle 119"/>
            <p:cNvSpPr>
              <a:spLocks noChangeArrowheads="1"/>
            </p:cNvSpPr>
            <p:nvPr/>
          </p:nvSpPr>
          <p:spPr bwMode="auto">
            <a:xfrm>
              <a:off x="2702152" y="144534"/>
              <a:ext cx="120332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504" name="Rectangle 120"/>
            <p:cNvSpPr>
              <a:spLocks noChangeArrowheads="1"/>
            </p:cNvSpPr>
            <p:nvPr/>
          </p:nvSpPr>
          <p:spPr bwMode="auto">
            <a:xfrm>
              <a:off x="3502252" y="195283"/>
              <a:ext cx="403225" cy="2698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sp>
        <p:nvSpPr>
          <p:cNvPr id="60505" name="Rectangle 121"/>
          <p:cNvSpPr>
            <a:spLocks noChangeArrowheads="1"/>
          </p:cNvSpPr>
          <p:nvPr/>
        </p:nvSpPr>
        <p:spPr bwMode="auto">
          <a:xfrm>
            <a:off x="2702152" y="266458"/>
            <a:ext cx="800100" cy="26988"/>
          </a:xfrm>
          <a:prstGeom prst="rect">
            <a:avLst/>
          </a:prstGeom>
          <a:solidFill>
            <a:srgbClr val="1F1A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0506" name="Rectangle 122"/>
          <p:cNvSpPr>
            <a:spLocks noChangeArrowheads="1"/>
          </p:cNvSpPr>
          <p:nvPr/>
        </p:nvSpPr>
        <p:spPr bwMode="auto">
          <a:xfrm>
            <a:off x="2702152" y="178893"/>
            <a:ext cx="400050" cy="25400"/>
          </a:xfrm>
          <a:prstGeom prst="rect">
            <a:avLst/>
          </a:prstGeom>
          <a:solidFill>
            <a:srgbClr val="1F1A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6149875" y="3035052"/>
            <a:ext cx="320675" cy="2356099"/>
            <a:chOff x="6149873" y="3035052"/>
            <a:chExt cx="320675" cy="2356099"/>
          </a:xfrm>
        </p:grpSpPr>
        <p:sp>
          <p:nvSpPr>
            <p:cNvPr id="60416" name="Rectangle 33"/>
            <p:cNvSpPr>
              <a:spLocks noChangeArrowheads="1"/>
            </p:cNvSpPr>
            <p:nvPr/>
          </p:nvSpPr>
          <p:spPr bwMode="auto">
            <a:xfrm>
              <a:off x="6149873" y="3268663"/>
              <a:ext cx="320675" cy="2122488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298970" y="3035052"/>
              <a:ext cx="19389" cy="47733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348188" y="3340273"/>
            <a:ext cx="320675" cy="2050878"/>
            <a:chOff x="5348186" y="3340273"/>
            <a:chExt cx="320675" cy="2050878"/>
          </a:xfrm>
        </p:grpSpPr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5348186" y="3503613"/>
              <a:ext cx="320675" cy="1887538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499976" y="3340273"/>
              <a:ext cx="19389" cy="33926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946879" y="3809471"/>
            <a:ext cx="320675" cy="1581680"/>
            <a:chOff x="4946877" y="3809471"/>
            <a:chExt cx="320675" cy="1581680"/>
          </a:xfrm>
        </p:grpSpPr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4946877" y="3975101"/>
              <a:ext cx="320675" cy="1416050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095784" y="3809471"/>
              <a:ext cx="19389" cy="337847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545242" y="3860248"/>
            <a:ext cx="320675" cy="1530905"/>
            <a:chOff x="4545240" y="3860246"/>
            <a:chExt cx="320675" cy="1530905"/>
          </a:xfrm>
        </p:grpSpPr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4545240" y="4035426"/>
              <a:ext cx="320675" cy="1355725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695713" y="3860246"/>
              <a:ext cx="19389" cy="369497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145190" y="4208759"/>
            <a:ext cx="319088" cy="1182392"/>
            <a:chOff x="4145190" y="4208759"/>
            <a:chExt cx="319088" cy="1182392"/>
          </a:xfrm>
        </p:grpSpPr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4145190" y="4389438"/>
              <a:ext cx="319088" cy="1001713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295642" y="4208759"/>
              <a:ext cx="19389" cy="37692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743553" y="4207711"/>
            <a:ext cx="323851" cy="1183440"/>
            <a:chOff x="3743552" y="4207711"/>
            <a:chExt cx="323851" cy="1183440"/>
          </a:xfrm>
        </p:grpSpPr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3745140" y="4387851"/>
              <a:ext cx="322263" cy="1003300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3743552" y="5389563"/>
              <a:ext cx="320675" cy="1588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895799" y="4207711"/>
              <a:ext cx="19389" cy="37692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43504" y="4318245"/>
            <a:ext cx="320675" cy="1072906"/>
            <a:chOff x="3343502" y="4318245"/>
            <a:chExt cx="320675" cy="1072906"/>
          </a:xfrm>
        </p:grpSpPr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3343502" y="4508501"/>
              <a:ext cx="320675" cy="882650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492285" y="4318245"/>
              <a:ext cx="17207" cy="39222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0490" name="Group 60489"/>
          <p:cNvGrpSpPr/>
          <p:nvPr/>
        </p:nvGrpSpPr>
        <p:grpSpPr>
          <a:xfrm>
            <a:off x="2941867" y="4451891"/>
            <a:ext cx="320675" cy="937672"/>
            <a:chOff x="2941865" y="4451891"/>
            <a:chExt cx="320675" cy="937672"/>
          </a:xfrm>
        </p:grpSpPr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2941865" y="4681538"/>
              <a:ext cx="320675" cy="708025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091351" y="4451891"/>
              <a:ext cx="19389" cy="47385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2540229" y="5213352"/>
            <a:ext cx="320675" cy="177800"/>
          </a:xfrm>
          <a:prstGeom prst="rect">
            <a:avLst/>
          </a:prstGeom>
          <a:solidFill>
            <a:srgbClr val="4D94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691510" y="5100048"/>
            <a:ext cx="19389" cy="243285"/>
          </a:xfrm>
          <a:prstGeom prst="rect">
            <a:avLst/>
          </a:prstGeom>
          <a:solidFill>
            <a:schemeClr val="tx1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5749823" y="3472264"/>
            <a:ext cx="319088" cy="1918889"/>
            <a:chOff x="5749823" y="3472262"/>
            <a:chExt cx="319088" cy="1918889"/>
          </a:xfrm>
        </p:grpSpPr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5749823" y="3622676"/>
              <a:ext cx="319088" cy="1768475"/>
            </a:xfrm>
            <a:prstGeom prst="rect">
              <a:avLst/>
            </a:prstGeom>
            <a:solidFill>
              <a:srgbClr val="4D9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904463" y="3472262"/>
              <a:ext cx="19389" cy="329287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154" name="TextBox 153"/>
          <p:cNvSpPr txBox="1"/>
          <p:nvPr/>
        </p:nvSpPr>
        <p:spPr>
          <a:xfrm rot="19719561">
            <a:off x="2126727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590611" y="6073381"/>
            <a:ext cx="1077539" cy="27699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</a:p>
        </p:txBody>
      </p:sp>
      <p:sp>
        <p:nvSpPr>
          <p:cNvPr id="156" name="TextBox 155"/>
          <p:cNvSpPr txBox="1"/>
          <p:nvPr/>
        </p:nvSpPr>
        <p:spPr>
          <a:xfrm rot="19719561">
            <a:off x="2529442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2</a:t>
            </a:r>
          </a:p>
        </p:txBody>
      </p:sp>
      <p:sp>
        <p:nvSpPr>
          <p:cNvPr id="157" name="TextBox 156"/>
          <p:cNvSpPr txBox="1"/>
          <p:nvPr/>
        </p:nvSpPr>
        <p:spPr>
          <a:xfrm rot="19719561">
            <a:off x="2932157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3</a:t>
            </a:r>
          </a:p>
        </p:txBody>
      </p:sp>
      <p:sp>
        <p:nvSpPr>
          <p:cNvPr id="158" name="TextBox 157"/>
          <p:cNvSpPr txBox="1"/>
          <p:nvPr/>
        </p:nvSpPr>
        <p:spPr>
          <a:xfrm rot="19719561">
            <a:off x="3334872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4</a:t>
            </a:r>
          </a:p>
        </p:txBody>
      </p:sp>
      <p:sp>
        <p:nvSpPr>
          <p:cNvPr id="159" name="TextBox 158"/>
          <p:cNvSpPr txBox="1"/>
          <p:nvPr/>
        </p:nvSpPr>
        <p:spPr>
          <a:xfrm rot="19719561">
            <a:off x="3737587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5</a:t>
            </a:r>
          </a:p>
        </p:txBody>
      </p:sp>
      <p:sp>
        <p:nvSpPr>
          <p:cNvPr id="160" name="TextBox 159"/>
          <p:cNvSpPr txBox="1"/>
          <p:nvPr/>
        </p:nvSpPr>
        <p:spPr>
          <a:xfrm rot="19719561">
            <a:off x="4140302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6</a:t>
            </a:r>
          </a:p>
        </p:txBody>
      </p:sp>
      <p:sp>
        <p:nvSpPr>
          <p:cNvPr id="161" name="TextBox 160"/>
          <p:cNvSpPr txBox="1"/>
          <p:nvPr/>
        </p:nvSpPr>
        <p:spPr>
          <a:xfrm rot="19719561">
            <a:off x="4543016" y="5610453"/>
            <a:ext cx="721672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7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069339" y="6068994"/>
            <a:ext cx="891591" cy="45140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</a:t>
            </a:r>
          </a:p>
          <a:p>
            <a:pPr algn="ctr"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879267" y="6068994"/>
            <a:ext cx="1079142" cy="45140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GB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discriminants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245589" y="5709922"/>
            <a:ext cx="1830950" cy="81047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</a:p>
          <a:p>
            <a:pPr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</a:p>
          <a:p>
            <a:pPr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fully connected layers</a:t>
            </a:r>
          </a:p>
          <a:p>
            <a:pPr>
              <a:lnSpc>
                <a:spcPts val="1400"/>
              </a:lnSpc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discriminants </a:t>
            </a:r>
          </a:p>
        </p:txBody>
      </p:sp>
      <p:sp>
        <p:nvSpPr>
          <p:cNvPr id="60511" name="Left Brace 60510"/>
          <p:cNvSpPr/>
          <p:nvPr/>
        </p:nvSpPr>
        <p:spPr>
          <a:xfrm rot="16200000">
            <a:off x="3071676" y="5095992"/>
            <a:ext cx="119023" cy="1870898"/>
          </a:xfrm>
          <a:prstGeom prst="leftBrac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119" name="Left Brace 118"/>
          <p:cNvSpPr/>
          <p:nvPr/>
        </p:nvSpPr>
        <p:spPr>
          <a:xfrm rot="16200000">
            <a:off x="4451145" y="5693532"/>
            <a:ext cx="121015" cy="675818"/>
          </a:xfrm>
          <a:prstGeom prst="leftBrac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120" name="Left Brace 119"/>
          <p:cNvSpPr/>
          <p:nvPr/>
        </p:nvSpPr>
        <p:spPr>
          <a:xfrm rot="16200000">
            <a:off x="5353459" y="5693532"/>
            <a:ext cx="121015" cy="675818"/>
          </a:xfrm>
          <a:prstGeom prst="leftBrac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9719561">
            <a:off x="4981797" y="5553497"/>
            <a:ext cx="850786" cy="26545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face, </a:t>
            </a:r>
            <a:r>
              <a:rPr lang="en-GB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endParaRPr lang="en-GB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 rot="19719561">
            <a:off x="5208867" y="5568889"/>
            <a:ext cx="1033379" cy="26545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categories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6293744" y="5585566"/>
            <a:ext cx="0" cy="855542"/>
          </a:xfrm>
          <a:prstGeom prst="straightConnector1">
            <a:avLst/>
          </a:prstGeom>
          <a:ln w="9525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173875" y="2398715"/>
            <a:ext cx="2210781" cy="3035301"/>
            <a:chOff x="173871" y="2398713"/>
            <a:chExt cx="2210781" cy="3035301"/>
          </a:xfrm>
        </p:grpSpPr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322740" y="2428876"/>
              <a:ext cx="52388" cy="174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2322740" y="5381626"/>
              <a:ext cx="52388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2322740" y="4792663"/>
              <a:ext cx="52388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322740" y="4200526"/>
              <a:ext cx="52388" cy="174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2322740" y="3609976"/>
              <a:ext cx="52388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2322740" y="3021013"/>
              <a:ext cx="52388" cy="174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2368777" y="2436813"/>
              <a:ext cx="14288" cy="29194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2368777" y="2436813"/>
              <a:ext cx="14288" cy="29543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>
              <a:spLocks noEditPoints="1"/>
            </p:cNvSpPr>
            <p:nvPr/>
          </p:nvSpPr>
          <p:spPr bwMode="auto">
            <a:xfrm>
              <a:off x="2227490" y="5349876"/>
              <a:ext cx="53975" cy="84138"/>
            </a:xfrm>
            <a:custGeom>
              <a:avLst/>
              <a:gdLst>
                <a:gd name="T0" fmla="*/ 0 w 34"/>
                <a:gd name="T1" fmla="*/ 28 h 53"/>
                <a:gd name="T2" fmla="*/ 0 w 34"/>
                <a:gd name="T3" fmla="*/ 19 h 53"/>
                <a:gd name="T4" fmla="*/ 2 w 34"/>
                <a:gd name="T5" fmla="*/ 12 h 53"/>
                <a:gd name="T6" fmla="*/ 4 w 34"/>
                <a:gd name="T7" fmla="*/ 7 h 53"/>
                <a:gd name="T8" fmla="*/ 7 w 34"/>
                <a:gd name="T9" fmla="*/ 4 h 53"/>
                <a:gd name="T10" fmla="*/ 12 w 34"/>
                <a:gd name="T11" fmla="*/ 2 h 53"/>
                <a:gd name="T12" fmla="*/ 16 w 34"/>
                <a:gd name="T13" fmla="*/ 0 h 53"/>
                <a:gd name="T14" fmla="*/ 20 w 34"/>
                <a:gd name="T15" fmla="*/ 2 h 53"/>
                <a:gd name="T16" fmla="*/ 23 w 34"/>
                <a:gd name="T17" fmla="*/ 3 h 53"/>
                <a:gd name="T18" fmla="*/ 26 w 34"/>
                <a:gd name="T19" fmla="*/ 4 h 53"/>
                <a:gd name="T20" fmla="*/ 29 w 34"/>
                <a:gd name="T21" fmla="*/ 7 h 53"/>
                <a:gd name="T22" fmla="*/ 31 w 34"/>
                <a:gd name="T23" fmla="*/ 10 h 53"/>
                <a:gd name="T24" fmla="*/ 32 w 34"/>
                <a:gd name="T25" fmla="*/ 15 h 53"/>
                <a:gd name="T26" fmla="*/ 32 w 34"/>
                <a:gd name="T27" fmla="*/ 20 h 53"/>
                <a:gd name="T28" fmla="*/ 34 w 34"/>
                <a:gd name="T29" fmla="*/ 28 h 53"/>
                <a:gd name="T30" fmla="*/ 32 w 34"/>
                <a:gd name="T31" fmla="*/ 35 h 53"/>
                <a:gd name="T32" fmla="*/ 31 w 34"/>
                <a:gd name="T33" fmla="*/ 42 h 53"/>
                <a:gd name="T34" fmla="*/ 29 w 34"/>
                <a:gd name="T35" fmla="*/ 47 h 53"/>
                <a:gd name="T36" fmla="*/ 26 w 34"/>
                <a:gd name="T37" fmla="*/ 50 h 53"/>
                <a:gd name="T38" fmla="*/ 22 w 34"/>
                <a:gd name="T39" fmla="*/ 53 h 53"/>
                <a:gd name="T40" fmla="*/ 16 w 34"/>
                <a:gd name="T41" fmla="*/ 53 h 53"/>
                <a:gd name="T42" fmla="*/ 13 w 34"/>
                <a:gd name="T43" fmla="*/ 53 h 53"/>
                <a:gd name="T44" fmla="*/ 10 w 34"/>
                <a:gd name="T45" fmla="*/ 53 h 53"/>
                <a:gd name="T46" fmla="*/ 7 w 34"/>
                <a:gd name="T47" fmla="*/ 50 h 53"/>
                <a:gd name="T48" fmla="*/ 4 w 34"/>
                <a:gd name="T49" fmla="*/ 48 h 53"/>
                <a:gd name="T50" fmla="*/ 3 w 34"/>
                <a:gd name="T51" fmla="*/ 44 h 53"/>
                <a:gd name="T52" fmla="*/ 2 w 34"/>
                <a:gd name="T53" fmla="*/ 39 h 53"/>
                <a:gd name="T54" fmla="*/ 0 w 34"/>
                <a:gd name="T55" fmla="*/ 34 h 53"/>
                <a:gd name="T56" fmla="*/ 0 w 34"/>
                <a:gd name="T57" fmla="*/ 28 h 53"/>
                <a:gd name="T58" fmla="*/ 6 w 34"/>
                <a:gd name="T59" fmla="*/ 28 h 53"/>
                <a:gd name="T60" fmla="*/ 7 w 34"/>
                <a:gd name="T61" fmla="*/ 38 h 53"/>
                <a:gd name="T62" fmla="*/ 9 w 34"/>
                <a:gd name="T63" fmla="*/ 44 h 53"/>
                <a:gd name="T64" fmla="*/ 12 w 34"/>
                <a:gd name="T65" fmla="*/ 47 h 53"/>
                <a:gd name="T66" fmla="*/ 16 w 34"/>
                <a:gd name="T67" fmla="*/ 48 h 53"/>
                <a:gd name="T68" fmla="*/ 20 w 34"/>
                <a:gd name="T69" fmla="*/ 47 h 53"/>
                <a:gd name="T70" fmla="*/ 23 w 34"/>
                <a:gd name="T71" fmla="*/ 44 h 53"/>
                <a:gd name="T72" fmla="*/ 26 w 34"/>
                <a:gd name="T73" fmla="*/ 38 h 53"/>
                <a:gd name="T74" fmla="*/ 26 w 34"/>
                <a:gd name="T75" fmla="*/ 28 h 53"/>
                <a:gd name="T76" fmla="*/ 26 w 34"/>
                <a:gd name="T77" fmla="*/ 16 h 53"/>
                <a:gd name="T78" fmla="*/ 23 w 34"/>
                <a:gd name="T79" fmla="*/ 10 h 53"/>
                <a:gd name="T80" fmla="*/ 20 w 34"/>
                <a:gd name="T81" fmla="*/ 7 h 53"/>
                <a:gd name="T82" fmla="*/ 16 w 34"/>
                <a:gd name="T83" fmla="*/ 6 h 53"/>
                <a:gd name="T84" fmla="*/ 12 w 34"/>
                <a:gd name="T85" fmla="*/ 7 h 53"/>
                <a:gd name="T86" fmla="*/ 9 w 34"/>
                <a:gd name="T87" fmla="*/ 10 h 53"/>
                <a:gd name="T88" fmla="*/ 7 w 34"/>
                <a:gd name="T89" fmla="*/ 16 h 53"/>
                <a:gd name="T90" fmla="*/ 6 w 34"/>
                <a:gd name="T91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53">
                  <a:moveTo>
                    <a:pt x="0" y="28"/>
                  </a:moveTo>
                  <a:lnTo>
                    <a:pt x="0" y="19"/>
                  </a:lnTo>
                  <a:lnTo>
                    <a:pt x="2" y="12"/>
                  </a:lnTo>
                  <a:lnTo>
                    <a:pt x="4" y="7"/>
                  </a:lnTo>
                  <a:lnTo>
                    <a:pt x="7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3" y="3"/>
                  </a:lnTo>
                  <a:lnTo>
                    <a:pt x="26" y="4"/>
                  </a:lnTo>
                  <a:lnTo>
                    <a:pt x="29" y="7"/>
                  </a:lnTo>
                  <a:lnTo>
                    <a:pt x="31" y="10"/>
                  </a:lnTo>
                  <a:lnTo>
                    <a:pt x="32" y="15"/>
                  </a:lnTo>
                  <a:lnTo>
                    <a:pt x="32" y="20"/>
                  </a:lnTo>
                  <a:lnTo>
                    <a:pt x="34" y="28"/>
                  </a:lnTo>
                  <a:lnTo>
                    <a:pt x="32" y="35"/>
                  </a:lnTo>
                  <a:lnTo>
                    <a:pt x="31" y="42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2" y="53"/>
                  </a:lnTo>
                  <a:lnTo>
                    <a:pt x="16" y="53"/>
                  </a:lnTo>
                  <a:lnTo>
                    <a:pt x="13" y="53"/>
                  </a:lnTo>
                  <a:lnTo>
                    <a:pt x="10" y="53"/>
                  </a:lnTo>
                  <a:lnTo>
                    <a:pt x="7" y="50"/>
                  </a:lnTo>
                  <a:lnTo>
                    <a:pt x="4" y="48"/>
                  </a:lnTo>
                  <a:lnTo>
                    <a:pt x="3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close/>
                  <a:moveTo>
                    <a:pt x="6" y="28"/>
                  </a:moveTo>
                  <a:lnTo>
                    <a:pt x="7" y="38"/>
                  </a:lnTo>
                  <a:lnTo>
                    <a:pt x="9" y="44"/>
                  </a:lnTo>
                  <a:lnTo>
                    <a:pt x="12" y="47"/>
                  </a:lnTo>
                  <a:lnTo>
                    <a:pt x="16" y="48"/>
                  </a:lnTo>
                  <a:lnTo>
                    <a:pt x="20" y="47"/>
                  </a:lnTo>
                  <a:lnTo>
                    <a:pt x="23" y="44"/>
                  </a:lnTo>
                  <a:lnTo>
                    <a:pt x="26" y="38"/>
                  </a:lnTo>
                  <a:lnTo>
                    <a:pt x="26" y="28"/>
                  </a:lnTo>
                  <a:lnTo>
                    <a:pt x="26" y="16"/>
                  </a:lnTo>
                  <a:lnTo>
                    <a:pt x="23" y="10"/>
                  </a:lnTo>
                  <a:lnTo>
                    <a:pt x="20" y="7"/>
                  </a:lnTo>
                  <a:lnTo>
                    <a:pt x="16" y="6"/>
                  </a:lnTo>
                  <a:lnTo>
                    <a:pt x="12" y="7"/>
                  </a:lnTo>
                  <a:lnTo>
                    <a:pt x="9" y="10"/>
                  </a:lnTo>
                  <a:lnTo>
                    <a:pt x="7" y="16"/>
                  </a:lnTo>
                  <a:lnTo>
                    <a:pt x="6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>
              <a:spLocks noEditPoints="1"/>
            </p:cNvSpPr>
            <p:nvPr/>
          </p:nvSpPr>
          <p:spPr bwMode="auto">
            <a:xfrm>
              <a:off x="2132240" y="4762501"/>
              <a:ext cx="131763" cy="82550"/>
            </a:xfrm>
            <a:custGeom>
              <a:avLst/>
              <a:gdLst>
                <a:gd name="T0" fmla="*/ 0 w 83"/>
                <a:gd name="T1" fmla="*/ 17 h 52"/>
                <a:gd name="T2" fmla="*/ 3 w 83"/>
                <a:gd name="T3" fmla="*/ 6 h 52"/>
                <a:gd name="T4" fmla="*/ 10 w 83"/>
                <a:gd name="T5" fmla="*/ 0 h 52"/>
                <a:gd name="T6" fmla="*/ 21 w 83"/>
                <a:gd name="T7" fmla="*/ 0 h 52"/>
                <a:gd name="T8" fmla="*/ 27 w 83"/>
                <a:gd name="T9" fmla="*/ 3 h 52"/>
                <a:gd name="T10" fmla="*/ 31 w 83"/>
                <a:gd name="T11" fmla="*/ 9 h 52"/>
                <a:gd name="T12" fmla="*/ 32 w 83"/>
                <a:gd name="T13" fmla="*/ 19 h 52"/>
                <a:gd name="T14" fmla="*/ 32 w 83"/>
                <a:gd name="T15" fmla="*/ 33 h 52"/>
                <a:gd name="T16" fmla="*/ 29 w 83"/>
                <a:gd name="T17" fmla="*/ 45 h 52"/>
                <a:gd name="T18" fmla="*/ 22 w 83"/>
                <a:gd name="T19" fmla="*/ 51 h 52"/>
                <a:gd name="T20" fmla="*/ 13 w 83"/>
                <a:gd name="T21" fmla="*/ 51 h 52"/>
                <a:gd name="T22" fmla="*/ 8 w 83"/>
                <a:gd name="T23" fmla="*/ 49 h 52"/>
                <a:gd name="T24" fmla="*/ 2 w 83"/>
                <a:gd name="T25" fmla="*/ 42 h 52"/>
                <a:gd name="T26" fmla="*/ 0 w 83"/>
                <a:gd name="T27" fmla="*/ 32 h 52"/>
                <a:gd name="T28" fmla="*/ 6 w 83"/>
                <a:gd name="T29" fmla="*/ 26 h 52"/>
                <a:gd name="T30" fmla="*/ 9 w 83"/>
                <a:gd name="T31" fmla="*/ 42 h 52"/>
                <a:gd name="T32" fmla="*/ 16 w 83"/>
                <a:gd name="T33" fmla="*/ 47 h 52"/>
                <a:gd name="T34" fmla="*/ 24 w 83"/>
                <a:gd name="T35" fmla="*/ 42 h 52"/>
                <a:gd name="T36" fmla="*/ 27 w 83"/>
                <a:gd name="T37" fmla="*/ 26 h 52"/>
                <a:gd name="T38" fmla="*/ 24 w 83"/>
                <a:gd name="T39" fmla="*/ 9 h 52"/>
                <a:gd name="T40" fmla="*/ 16 w 83"/>
                <a:gd name="T41" fmla="*/ 4 h 52"/>
                <a:gd name="T42" fmla="*/ 9 w 83"/>
                <a:gd name="T43" fmla="*/ 9 h 52"/>
                <a:gd name="T44" fmla="*/ 6 w 83"/>
                <a:gd name="T45" fmla="*/ 26 h 52"/>
                <a:gd name="T46" fmla="*/ 43 w 83"/>
                <a:gd name="T47" fmla="*/ 44 h 52"/>
                <a:gd name="T48" fmla="*/ 50 w 83"/>
                <a:gd name="T49" fmla="*/ 51 h 52"/>
                <a:gd name="T50" fmla="*/ 83 w 83"/>
                <a:gd name="T51" fmla="*/ 51 h 52"/>
                <a:gd name="T52" fmla="*/ 78 w 83"/>
                <a:gd name="T53" fmla="*/ 10 h 52"/>
                <a:gd name="T54" fmla="*/ 70 w 83"/>
                <a:gd name="T55" fmla="*/ 15 h 52"/>
                <a:gd name="T56" fmla="*/ 64 w 83"/>
                <a:gd name="T57" fmla="*/ 19 h 52"/>
                <a:gd name="T58" fmla="*/ 69 w 83"/>
                <a:gd name="T59" fmla="*/ 10 h 52"/>
                <a:gd name="T60" fmla="*/ 78 w 83"/>
                <a:gd name="T61" fmla="*/ 3 h 52"/>
                <a:gd name="T62" fmla="*/ 83 w 83"/>
                <a:gd name="T6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52">
                  <a:moveTo>
                    <a:pt x="0" y="26"/>
                  </a:moveTo>
                  <a:lnTo>
                    <a:pt x="0" y="17"/>
                  </a:lnTo>
                  <a:lnTo>
                    <a:pt x="2" y="12"/>
                  </a:lnTo>
                  <a:lnTo>
                    <a:pt x="3" y="6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9" y="6"/>
                  </a:lnTo>
                  <a:lnTo>
                    <a:pt x="31" y="9"/>
                  </a:lnTo>
                  <a:lnTo>
                    <a:pt x="32" y="13"/>
                  </a:lnTo>
                  <a:lnTo>
                    <a:pt x="32" y="19"/>
                  </a:lnTo>
                  <a:lnTo>
                    <a:pt x="32" y="26"/>
                  </a:lnTo>
                  <a:lnTo>
                    <a:pt x="32" y="33"/>
                  </a:lnTo>
                  <a:lnTo>
                    <a:pt x="31" y="41"/>
                  </a:lnTo>
                  <a:lnTo>
                    <a:pt x="29" y="45"/>
                  </a:lnTo>
                  <a:lnTo>
                    <a:pt x="25" y="49"/>
                  </a:lnTo>
                  <a:lnTo>
                    <a:pt x="22" y="51"/>
                  </a:lnTo>
                  <a:lnTo>
                    <a:pt x="16" y="52"/>
                  </a:lnTo>
                  <a:lnTo>
                    <a:pt x="13" y="51"/>
                  </a:lnTo>
                  <a:lnTo>
                    <a:pt x="9" y="51"/>
                  </a:lnTo>
                  <a:lnTo>
                    <a:pt x="8" y="49"/>
                  </a:lnTo>
                  <a:lnTo>
                    <a:pt x="5" y="47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close/>
                  <a:moveTo>
                    <a:pt x="6" y="26"/>
                  </a:moveTo>
                  <a:lnTo>
                    <a:pt x="6" y="36"/>
                  </a:lnTo>
                  <a:lnTo>
                    <a:pt x="9" y="42"/>
                  </a:lnTo>
                  <a:lnTo>
                    <a:pt x="12" y="45"/>
                  </a:lnTo>
                  <a:lnTo>
                    <a:pt x="16" y="47"/>
                  </a:lnTo>
                  <a:lnTo>
                    <a:pt x="21" y="45"/>
                  </a:lnTo>
                  <a:lnTo>
                    <a:pt x="24" y="42"/>
                  </a:lnTo>
                  <a:lnTo>
                    <a:pt x="27" y="36"/>
                  </a:lnTo>
                  <a:lnTo>
                    <a:pt x="27" y="26"/>
                  </a:lnTo>
                  <a:lnTo>
                    <a:pt x="27" y="15"/>
                  </a:lnTo>
                  <a:lnTo>
                    <a:pt x="24" y="9"/>
                  </a:lnTo>
                  <a:lnTo>
                    <a:pt x="21" y="6"/>
                  </a:lnTo>
                  <a:lnTo>
                    <a:pt x="16" y="4"/>
                  </a:lnTo>
                  <a:lnTo>
                    <a:pt x="12" y="6"/>
                  </a:lnTo>
                  <a:lnTo>
                    <a:pt x="9" y="9"/>
                  </a:lnTo>
                  <a:lnTo>
                    <a:pt x="8" y="15"/>
                  </a:lnTo>
                  <a:lnTo>
                    <a:pt x="6" y="26"/>
                  </a:lnTo>
                  <a:close/>
                  <a:moveTo>
                    <a:pt x="43" y="51"/>
                  </a:moveTo>
                  <a:lnTo>
                    <a:pt x="43" y="44"/>
                  </a:lnTo>
                  <a:lnTo>
                    <a:pt x="50" y="44"/>
                  </a:lnTo>
                  <a:lnTo>
                    <a:pt x="50" y="51"/>
                  </a:lnTo>
                  <a:lnTo>
                    <a:pt x="43" y="51"/>
                  </a:lnTo>
                  <a:close/>
                  <a:moveTo>
                    <a:pt x="83" y="51"/>
                  </a:moveTo>
                  <a:lnTo>
                    <a:pt x="78" y="51"/>
                  </a:lnTo>
                  <a:lnTo>
                    <a:pt x="78" y="10"/>
                  </a:lnTo>
                  <a:lnTo>
                    <a:pt x="75" y="13"/>
                  </a:lnTo>
                  <a:lnTo>
                    <a:pt x="70" y="15"/>
                  </a:lnTo>
                  <a:lnTo>
                    <a:pt x="67" y="17"/>
                  </a:lnTo>
                  <a:lnTo>
                    <a:pt x="64" y="19"/>
                  </a:lnTo>
                  <a:lnTo>
                    <a:pt x="64" y="12"/>
                  </a:lnTo>
                  <a:lnTo>
                    <a:pt x="69" y="10"/>
                  </a:lnTo>
                  <a:lnTo>
                    <a:pt x="73" y="6"/>
                  </a:lnTo>
                  <a:lnTo>
                    <a:pt x="78" y="3"/>
                  </a:lnTo>
                  <a:lnTo>
                    <a:pt x="79" y="0"/>
                  </a:lnTo>
                  <a:lnTo>
                    <a:pt x="83" y="0"/>
                  </a:lnTo>
                  <a:lnTo>
                    <a:pt x="8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>
              <a:spLocks noEditPoints="1"/>
            </p:cNvSpPr>
            <p:nvPr/>
          </p:nvSpPr>
          <p:spPr bwMode="auto">
            <a:xfrm>
              <a:off x="2132240" y="4170363"/>
              <a:ext cx="146050" cy="82550"/>
            </a:xfrm>
            <a:custGeom>
              <a:avLst/>
              <a:gdLst>
                <a:gd name="T0" fmla="*/ 0 w 92"/>
                <a:gd name="T1" fmla="*/ 17 h 52"/>
                <a:gd name="T2" fmla="*/ 3 w 92"/>
                <a:gd name="T3" fmla="*/ 6 h 52"/>
                <a:gd name="T4" fmla="*/ 10 w 92"/>
                <a:gd name="T5" fmla="*/ 0 h 52"/>
                <a:gd name="T6" fmla="*/ 21 w 92"/>
                <a:gd name="T7" fmla="*/ 0 h 52"/>
                <a:gd name="T8" fmla="*/ 27 w 92"/>
                <a:gd name="T9" fmla="*/ 3 h 52"/>
                <a:gd name="T10" fmla="*/ 31 w 92"/>
                <a:gd name="T11" fmla="*/ 9 h 52"/>
                <a:gd name="T12" fmla="*/ 32 w 92"/>
                <a:gd name="T13" fmla="*/ 19 h 52"/>
                <a:gd name="T14" fmla="*/ 32 w 92"/>
                <a:gd name="T15" fmla="*/ 33 h 52"/>
                <a:gd name="T16" fmla="*/ 29 w 92"/>
                <a:gd name="T17" fmla="*/ 45 h 52"/>
                <a:gd name="T18" fmla="*/ 22 w 92"/>
                <a:gd name="T19" fmla="*/ 51 h 52"/>
                <a:gd name="T20" fmla="*/ 13 w 92"/>
                <a:gd name="T21" fmla="*/ 51 h 52"/>
                <a:gd name="T22" fmla="*/ 8 w 92"/>
                <a:gd name="T23" fmla="*/ 49 h 52"/>
                <a:gd name="T24" fmla="*/ 2 w 92"/>
                <a:gd name="T25" fmla="*/ 42 h 52"/>
                <a:gd name="T26" fmla="*/ 0 w 92"/>
                <a:gd name="T27" fmla="*/ 32 h 52"/>
                <a:gd name="T28" fmla="*/ 6 w 92"/>
                <a:gd name="T29" fmla="*/ 26 h 52"/>
                <a:gd name="T30" fmla="*/ 9 w 92"/>
                <a:gd name="T31" fmla="*/ 42 h 52"/>
                <a:gd name="T32" fmla="*/ 16 w 92"/>
                <a:gd name="T33" fmla="*/ 47 h 52"/>
                <a:gd name="T34" fmla="*/ 24 w 92"/>
                <a:gd name="T35" fmla="*/ 42 h 52"/>
                <a:gd name="T36" fmla="*/ 27 w 92"/>
                <a:gd name="T37" fmla="*/ 26 h 52"/>
                <a:gd name="T38" fmla="*/ 24 w 92"/>
                <a:gd name="T39" fmla="*/ 9 h 52"/>
                <a:gd name="T40" fmla="*/ 16 w 92"/>
                <a:gd name="T41" fmla="*/ 4 h 52"/>
                <a:gd name="T42" fmla="*/ 9 w 92"/>
                <a:gd name="T43" fmla="*/ 9 h 52"/>
                <a:gd name="T44" fmla="*/ 6 w 92"/>
                <a:gd name="T45" fmla="*/ 26 h 52"/>
                <a:gd name="T46" fmla="*/ 43 w 92"/>
                <a:gd name="T47" fmla="*/ 44 h 52"/>
                <a:gd name="T48" fmla="*/ 50 w 92"/>
                <a:gd name="T49" fmla="*/ 51 h 52"/>
                <a:gd name="T50" fmla="*/ 92 w 92"/>
                <a:gd name="T51" fmla="*/ 45 h 52"/>
                <a:gd name="T52" fmla="*/ 59 w 92"/>
                <a:gd name="T53" fmla="*/ 51 h 52"/>
                <a:gd name="T54" fmla="*/ 60 w 92"/>
                <a:gd name="T55" fmla="*/ 47 h 52"/>
                <a:gd name="T56" fmla="*/ 63 w 92"/>
                <a:gd name="T57" fmla="*/ 39 h 52"/>
                <a:gd name="T58" fmla="*/ 72 w 92"/>
                <a:gd name="T59" fmla="*/ 32 h 52"/>
                <a:gd name="T60" fmla="*/ 83 w 92"/>
                <a:gd name="T61" fmla="*/ 22 h 52"/>
                <a:gd name="T62" fmla="*/ 86 w 92"/>
                <a:gd name="T63" fmla="*/ 13 h 52"/>
                <a:gd name="T64" fmla="*/ 83 w 92"/>
                <a:gd name="T65" fmla="*/ 7 h 52"/>
                <a:gd name="T66" fmla="*/ 76 w 92"/>
                <a:gd name="T67" fmla="*/ 4 h 52"/>
                <a:gd name="T68" fmla="*/ 69 w 92"/>
                <a:gd name="T69" fmla="*/ 7 h 52"/>
                <a:gd name="T70" fmla="*/ 66 w 92"/>
                <a:gd name="T71" fmla="*/ 14 h 52"/>
                <a:gd name="T72" fmla="*/ 62 w 92"/>
                <a:gd name="T73" fmla="*/ 7 h 52"/>
                <a:gd name="T74" fmla="*/ 70 w 92"/>
                <a:gd name="T75" fmla="*/ 0 h 52"/>
                <a:gd name="T76" fmla="*/ 83 w 92"/>
                <a:gd name="T77" fmla="*/ 0 h 52"/>
                <a:gd name="T78" fmla="*/ 92 w 92"/>
                <a:gd name="T79" fmla="*/ 9 h 52"/>
                <a:gd name="T80" fmla="*/ 92 w 92"/>
                <a:gd name="T81" fmla="*/ 17 h 52"/>
                <a:gd name="T82" fmla="*/ 89 w 92"/>
                <a:gd name="T83" fmla="*/ 23 h 52"/>
                <a:gd name="T84" fmla="*/ 83 w 92"/>
                <a:gd name="T85" fmla="*/ 30 h 52"/>
                <a:gd name="T86" fmla="*/ 73 w 92"/>
                <a:gd name="T87" fmla="*/ 39 h 52"/>
                <a:gd name="T88" fmla="*/ 69 w 92"/>
                <a:gd name="T89" fmla="*/ 44 h 52"/>
                <a:gd name="T90" fmla="*/ 92 w 92"/>
                <a:gd name="T91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2" h="52">
                  <a:moveTo>
                    <a:pt x="0" y="26"/>
                  </a:moveTo>
                  <a:lnTo>
                    <a:pt x="0" y="17"/>
                  </a:lnTo>
                  <a:lnTo>
                    <a:pt x="2" y="12"/>
                  </a:lnTo>
                  <a:lnTo>
                    <a:pt x="3" y="6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9" y="6"/>
                  </a:lnTo>
                  <a:lnTo>
                    <a:pt x="31" y="9"/>
                  </a:lnTo>
                  <a:lnTo>
                    <a:pt x="32" y="13"/>
                  </a:lnTo>
                  <a:lnTo>
                    <a:pt x="32" y="19"/>
                  </a:lnTo>
                  <a:lnTo>
                    <a:pt x="32" y="26"/>
                  </a:lnTo>
                  <a:lnTo>
                    <a:pt x="32" y="33"/>
                  </a:lnTo>
                  <a:lnTo>
                    <a:pt x="31" y="41"/>
                  </a:lnTo>
                  <a:lnTo>
                    <a:pt x="29" y="45"/>
                  </a:lnTo>
                  <a:lnTo>
                    <a:pt x="25" y="49"/>
                  </a:lnTo>
                  <a:lnTo>
                    <a:pt x="22" y="51"/>
                  </a:lnTo>
                  <a:lnTo>
                    <a:pt x="16" y="52"/>
                  </a:lnTo>
                  <a:lnTo>
                    <a:pt x="13" y="51"/>
                  </a:lnTo>
                  <a:lnTo>
                    <a:pt x="9" y="51"/>
                  </a:lnTo>
                  <a:lnTo>
                    <a:pt x="8" y="49"/>
                  </a:lnTo>
                  <a:lnTo>
                    <a:pt x="5" y="47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close/>
                  <a:moveTo>
                    <a:pt x="6" y="26"/>
                  </a:moveTo>
                  <a:lnTo>
                    <a:pt x="6" y="36"/>
                  </a:lnTo>
                  <a:lnTo>
                    <a:pt x="9" y="42"/>
                  </a:lnTo>
                  <a:lnTo>
                    <a:pt x="12" y="45"/>
                  </a:lnTo>
                  <a:lnTo>
                    <a:pt x="16" y="47"/>
                  </a:lnTo>
                  <a:lnTo>
                    <a:pt x="21" y="45"/>
                  </a:lnTo>
                  <a:lnTo>
                    <a:pt x="24" y="42"/>
                  </a:lnTo>
                  <a:lnTo>
                    <a:pt x="27" y="36"/>
                  </a:lnTo>
                  <a:lnTo>
                    <a:pt x="27" y="26"/>
                  </a:lnTo>
                  <a:lnTo>
                    <a:pt x="27" y="14"/>
                  </a:lnTo>
                  <a:lnTo>
                    <a:pt x="24" y="9"/>
                  </a:lnTo>
                  <a:lnTo>
                    <a:pt x="21" y="6"/>
                  </a:lnTo>
                  <a:lnTo>
                    <a:pt x="16" y="4"/>
                  </a:lnTo>
                  <a:lnTo>
                    <a:pt x="12" y="6"/>
                  </a:lnTo>
                  <a:lnTo>
                    <a:pt x="9" y="9"/>
                  </a:lnTo>
                  <a:lnTo>
                    <a:pt x="8" y="14"/>
                  </a:lnTo>
                  <a:lnTo>
                    <a:pt x="6" y="26"/>
                  </a:lnTo>
                  <a:close/>
                  <a:moveTo>
                    <a:pt x="43" y="51"/>
                  </a:moveTo>
                  <a:lnTo>
                    <a:pt x="43" y="44"/>
                  </a:lnTo>
                  <a:lnTo>
                    <a:pt x="50" y="44"/>
                  </a:lnTo>
                  <a:lnTo>
                    <a:pt x="50" y="51"/>
                  </a:lnTo>
                  <a:lnTo>
                    <a:pt x="43" y="51"/>
                  </a:lnTo>
                  <a:close/>
                  <a:moveTo>
                    <a:pt x="92" y="45"/>
                  </a:moveTo>
                  <a:lnTo>
                    <a:pt x="92" y="51"/>
                  </a:lnTo>
                  <a:lnTo>
                    <a:pt x="59" y="51"/>
                  </a:lnTo>
                  <a:lnTo>
                    <a:pt x="59" y="48"/>
                  </a:lnTo>
                  <a:lnTo>
                    <a:pt x="60" y="47"/>
                  </a:lnTo>
                  <a:lnTo>
                    <a:pt x="62" y="44"/>
                  </a:lnTo>
                  <a:lnTo>
                    <a:pt x="63" y="39"/>
                  </a:lnTo>
                  <a:lnTo>
                    <a:pt x="67" y="36"/>
                  </a:lnTo>
                  <a:lnTo>
                    <a:pt x="72" y="32"/>
                  </a:lnTo>
                  <a:lnTo>
                    <a:pt x="79" y="26"/>
                  </a:lnTo>
                  <a:lnTo>
                    <a:pt x="83" y="22"/>
                  </a:lnTo>
                  <a:lnTo>
                    <a:pt x="85" y="17"/>
                  </a:lnTo>
                  <a:lnTo>
                    <a:pt x="86" y="13"/>
                  </a:lnTo>
                  <a:lnTo>
                    <a:pt x="85" y="10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76" y="4"/>
                  </a:lnTo>
                  <a:lnTo>
                    <a:pt x="72" y="6"/>
                  </a:lnTo>
                  <a:lnTo>
                    <a:pt x="69" y="7"/>
                  </a:lnTo>
                  <a:lnTo>
                    <a:pt x="67" y="10"/>
                  </a:lnTo>
                  <a:lnTo>
                    <a:pt x="66" y="14"/>
                  </a:lnTo>
                  <a:lnTo>
                    <a:pt x="60" y="14"/>
                  </a:lnTo>
                  <a:lnTo>
                    <a:pt x="62" y="7"/>
                  </a:lnTo>
                  <a:lnTo>
                    <a:pt x="64" y="3"/>
                  </a:lnTo>
                  <a:lnTo>
                    <a:pt x="70" y="0"/>
                  </a:lnTo>
                  <a:lnTo>
                    <a:pt x="76" y="0"/>
                  </a:lnTo>
                  <a:lnTo>
                    <a:pt x="83" y="0"/>
                  </a:lnTo>
                  <a:lnTo>
                    <a:pt x="88" y="3"/>
                  </a:lnTo>
                  <a:lnTo>
                    <a:pt x="92" y="9"/>
                  </a:lnTo>
                  <a:lnTo>
                    <a:pt x="92" y="13"/>
                  </a:lnTo>
                  <a:lnTo>
                    <a:pt x="92" y="17"/>
                  </a:lnTo>
                  <a:lnTo>
                    <a:pt x="91" y="20"/>
                  </a:lnTo>
                  <a:lnTo>
                    <a:pt x="89" y="23"/>
                  </a:lnTo>
                  <a:lnTo>
                    <a:pt x="88" y="26"/>
                  </a:lnTo>
                  <a:lnTo>
                    <a:pt x="83" y="30"/>
                  </a:lnTo>
                  <a:lnTo>
                    <a:pt x="78" y="35"/>
                  </a:lnTo>
                  <a:lnTo>
                    <a:pt x="73" y="39"/>
                  </a:lnTo>
                  <a:lnTo>
                    <a:pt x="70" y="42"/>
                  </a:lnTo>
                  <a:lnTo>
                    <a:pt x="69" y="44"/>
                  </a:lnTo>
                  <a:lnTo>
                    <a:pt x="67" y="45"/>
                  </a:lnTo>
                  <a:lnTo>
                    <a:pt x="92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2132240" y="3579813"/>
              <a:ext cx="149225" cy="84138"/>
            </a:xfrm>
            <a:custGeom>
              <a:avLst/>
              <a:gdLst>
                <a:gd name="T0" fmla="*/ 0 w 94"/>
                <a:gd name="T1" fmla="*/ 18 h 53"/>
                <a:gd name="T2" fmla="*/ 3 w 94"/>
                <a:gd name="T3" fmla="*/ 6 h 53"/>
                <a:gd name="T4" fmla="*/ 10 w 94"/>
                <a:gd name="T5" fmla="*/ 0 h 53"/>
                <a:gd name="T6" fmla="*/ 21 w 94"/>
                <a:gd name="T7" fmla="*/ 0 h 53"/>
                <a:gd name="T8" fmla="*/ 27 w 94"/>
                <a:gd name="T9" fmla="*/ 3 h 53"/>
                <a:gd name="T10" fmla="*/ 31 w 94"/>
                <a:gd name="T11" fmla="*/ 10 h 53"/>
                <a:gd name="T12" fmla="*/ 32 w 94"/>
                <a:gd name="T13" fmla="*/ 19 h 53"/>
                <a:gd name="T14" fmla="*/ 32 w 94"/>
                <a:gd name="T15" fmla="*/ 34 h 53"/>
                <a:gd name="T16" fmla="*/ 29 w 94"/>
                <a:gd name="T17" fmla="*/ 45 h 53"/>
                <a:gd name="T18" fmla="*/ 22 w 94"/>
                <a:gd name="T19" fmla="*/ 51 h 53"/>
                <a:gd name="T20" fmla="*/ 13 w 94"/>
                <a:gd name="T21" fmla="*/ 51 h 53"/>
                <a:gd name="T22" fmla="*/ 8 w 94"/>
                <a:gd name="T23" fmla="*/ 50 h 53"/>
                <a:gd name="T24" fmla="*/ 2 w 94"/>
                <a:gd name="T25" fmla="*/ 44 h 53"/>
                <a:gd name="T26" fmla="*/ 0 w 94"/>
                <a:gd name="T27" fmla="*/ 32 h 53"/>
                <a:gd name="T28" fmla="*/ 6 w 94"/>
                <a:gd name="T29" fmla="*/ 27 h 53"/>
                <a:gd name="T30" fmla="*/ 9 w 94"/>
                <a:gd name="T31" fmla="*/ 43 h 53"/>
                <a:gd name="T32" fmla="*/ 16 w 94"/>
                <a:gd name="T33" fmla="*/ 47 h 53"/>
                <a:gd name="T34" fmla="*/ 24 w 94"/>
                <a:gd name="T35" fmla="*/ 43 h 53"/>
                <a:gd name="T36" fmla="*/ 27 w 94"/>
                <a:gd name="T37" fmla="*/ 27 h 53"/>
                <a:gd name="T38" fmla="*/ 24 w 94"/>
                <a:gd name="T39" fmla="*/ 9 h 53"/>
                <a:gd name="T40" fmla="*/ 16 w 94"/>
                <a:gd name="T41" fmla="*/ 5 h 53"/>
                <a:gd name="T42" fmla="*/ 9 w 94"/>
                <a:gd name="T43" fmla="*/ 9 h 53"/>
                <a:gd name="T44" fmla="*/ 6 w 94"/>
                <a:gd name="T45" fmla="*/ 27 h 53"/>
                <a:gd name="T46" fmla="*/ 43 w 94"/>
                <a:gd name="T47" fmla="*/ 44 h 53"/>
                <a:gd name="T48" fmla="*/ 50 w 94"/>
                <a:gd name="T49" fmla="*/ 51 h 53"/>
                <a:gd name="T50" fmla="*/ 60 w 94"/>
                <a:gd name="T51" fmla="*/ 38 h 53"/>
                <a:gd name="T52" fmla="*/ 67 w 94"/>
                <a:gd name="T53" fmla="*/ 41 h 53"/>
                <a:gd name="T54" fmla="*/ 72 w 94"/>
                <a:gd name="T55" fmla="*/ 47 h 53"/>
                <a:gd name="T56" fmla="*/ 80 w 94"/>
                <a:gd name="T57" fmla="*/ 47 h 53"/>
                <a:gd name="T58" fmla="*/ 86 w 94"/>
                <a:gd name="T59" fmla="*/ 41 h 53"/>
                <a:gd name="T60" fmla="*/ 86 w 94"/>
                <a:gd name="T61" fmla="*/ 32 h 53"/>
                <a:gd name="T62" fmla="*/ 80 w 94"/>
                <a:gd name="T63" fmla="*/ 27 h 53"/>
                <a:gd name="T64" fmla="*/ 75 w 94"/>
                <a:gd name="T65" fmla="*/ 27 h 53"/>
                <a:gd name="T66" fmla="*/ 73 w 94"/>
                <a:gd name="T67" fmla="*/ 22 h 53"/>
                <a:gd name="T68" fmla="*/ 73 w 94"/>
                <a:gd name="T69" fmla="*/ 22 h 53"/>
                <a:gd name="T70" fmla="*/ 80 w 94"/>
                <a:gd name="T71" fmla="*/ 19 h 53"/>
                <a:gd name="T72" fmla="*/ 85 w 94"/>
                <a:gd name="T73" fmla="*/ 13 h 53"/>
                <a:gd name="T74" fmla="*/ 82 w 94"/>
                <a:gd name="T75" fmla="*/ 8 h 53"/>
                <a:gd name="T76" fmla="*/ 76 w 94"/>
                <a:gd name="T77" fmla="*/ 5 h 53"/>
                <a:gd name="T78" fmla="*/ 70 w 94"/>
                <a:gd name="T79" fmla="*/ 8 h 53"/>
                <a:gd name="T80" fmla="*/ 66 w 94"/>
                <a:gd name="T81" fmla="*/ 15 h 53"/>
                <a:gd name="T82" fmla="*/ 62 w 94"/>
                <a:gd name="T83" fmla="*/ 8 h 53"/>
                <a:gd name="T84" fmla="*/ 70 w 94"/>
                <a:gd name="T85" fmla="*/ 0 h 53"/>
                <a:gd name="T86" fmla="*/ 79 w 94"/>
                <a:gd name="T87" fmla="*/ 0 h 53"/>
                <a:gd name="T88" fmla="*/ 86 w 94"/>
                <a:gd name="T89" fmla="*/ 3 h 53"/>
                <a:gd name="T90" fmla="*/ 91 w 94"/>
                <a:gd name="T91" fmla="*/ 10 h 53"/>
                <a:gd name="T92" fmla="*/ 91 w 94"/>
                <a:gd name="T93" fmla="*/ 16 h 53"/>
                <a:gd name="T94" fmla="*/ 86 w 94"/>
                <a:gd name="T95" fmla="*/ 22 h 53"/>
                <a:gd name="T96" fmla="*/ 88 w 94"/>
                <a:gd name="T97" fmla="*/ 25 h 53"/>
                <a:gd name="T98" fmla="*/ 92 w 94"/>
                <a:gd name="T99" fmla="*/ 32 h 53"/>
                <a:gd name="T100" fmla="*/ 92 w 94"/>
                <a:gd name="T101" fmla="*/ 43 h 53"/>
                <a:gd name="T102" fmla="*/ 83 w 94"/>
                <a:gd name="T103" fmla="*/ 51 h 53"/>
                <a:gd name="T104" fmla="*/ 70 w 94"/>
                <a:gd name="T105" fmla="*/ 51 h 53"/>
                <a:gd name="T106" fmla="*/ 62 w 94"/>
                <a:gd name="T10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53">
                  <a:moveTo>
                    <a:pt x="0" y="27"/>
                  </a:moveTo>
                  <a:lnTo>
                    <a:pt x="0" y="18"/>
                  </a:lnTo>
                  <a:lnTo>
                    <a:pt x="2" y="12"/>
                  </a:lnTo>
                  <a:lnTo>
                    <a:pt x="3" y="6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4" y="2"/>
                  </a:lnTo>
                  <a:lnTo>
                    <a:pt x="27" y="3"/>
                  </a:lnTo>
                  <a:lnTo>
                    <a:pt x="29" y="6"/>
                  </a:lnTo>
                  <a:lnTo>
                    <a:pt x="31" y="10"/>
                  </a:lnTo>
                  <a:lnTo>
                    <a:pt x="32" y="13"/>
                  </a:lnTo>
                  <a:lnTo>
                    <a:pt x="32" y="19"/>
                  </a:lnTo>
                  <a:lnTo>
                    <a:pt x="32" y="27"/>
                  </a:lnTo>
                  <a:lnTo>
                    <a:pt x="32" y="34"/>
                  </a:lnTo>
                  <a:lnTo>
                    <a:pt x="31" y="41"/>
                  </a:lnTo>
                  <a:lnTo>
                    <a:pt x="29" y="45"/>
                  </a:lnTo>
                  <a:lnTo>
                    <a:pt x="25" y="50"/>
                  </a:lnTo>
                  <a:lnTo>
                    <a:pt x="22" y="51"/>
                  </a:lnTo>
                  <a:lnTo>
                    <a:pt x="16" y="53"/>
                  </a:lnTo>
                  <a:lnTo>
                    <a:pt x="13" y="51"/>
                  </a:lnTo>
                  <a:lnTo>
                    <a:pt x="9" y="51"/>
                  </a:lnTo>
                  <a:lnTo>
                    <a:pt x="8" y="50"/>
                  </a:lnTo>
                  <a:lnTo>
                    <a:pt x="5" y="47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close/>
                  <a:moveTo>
                    <a:pt x="6" y="27"/>
                  </a:moveTo>
                  <a:lnTo>
                    <a:pt x="6" y="37"/>
                  </a:lnTo>
                  <a:lnTo>
                    <a:pt x="9" y="43"/>
                  </a:lnTo>
                  <a:lnTo>
                    <a:pt x="12" y="45"/>
                  </a:lnTo>
                  <a:lnTo>
                    <a:pt x="16" y="47"/>
                  </a:lnTo>
                  <a:lnTo>
                    <a:pt x="21" y="45"/>
                  </a:lnTo>
                  <a:lnTo>
                    <a:pt x="24" y="43"/>
                  </a:lnTo>
                  <a:lnTo>
                    <a:pt x="27" y="37"/>
                  </a:lnTo>
                  <a:lnTo>
                    <a:pt x="27" y="27"/>
                  </a:lnTo>
                  <a:lnTo>
                    <a:pt x="27" y="15"/>
                  </a:lnTo>
                  <a:lnTo>
                    <a:pt x="24" y="9"/>
                  </a:lnTo>
                  <a:lnTo>
                    <a:pt x="21" y="6"/>
                  </a:lnTo>
                  <a:lnTo>
                    <a:pt x="16" y="5"/>
                  </a:lnTo>
                  <a:lnTo>
                    <a:pt x="12" y="6"/>
                  </a:lnTo>
                  <a:lnTo>
                    <a:pt x="9" y="9"/>
                  </a:lnTo>
                  <a:lnTo>
                    <a:pt x="8" y="15"/>
                  </a:lnTo>
                  <a:lnTo>
                    <a:pt x="6" y="27"/>
                  </a:lnTo>
                  <a:close/>
                  <a:moveTo>
                    <a:pt x="43" y="51"/>
                  </a:moveTo>
                  <a:lnTo>
                    <a:pt x="43" y="44"/>
                  </a:lnTo>
                  <a:lnTo>
                    <a:pt x="50" y="44"/>
                  </a:lnTo>
                  <a:lnTo>
                    <a:pt x="50" y="51"/>
                  </a:lnTo>
                  <a:lnTo>
                    <a:pt x="43" y="51"/>
                  </a:lnTo>
                  <a:close/>
                  <a:moveTo>
                    <a:pt x="60" y="38"/>
                  </a:moveTo>
                  <a:lnTo>
                    <a:pt x="66" y="37"/>
                  </a:lnTo>
                  <a:lnTo>
                    <a:pt x="67" y="41"/>
                  </a:lnTo>
                  <a:lnTo>
                    <a:pt x="69" y="45"/>
                  </a:lnTo>
                  <a:lnTo>
                    <a:pt x="72" y="47"/>
                  </a:lnTo>
                  <a:lnTo>
                    <a:pt x="76" y="47"/>
                  </a:lnTo>
                  <a:lnTo>
                    <a:pt x="80" y="47"/>
                  </a:lnTo>
                  <a:lnTo>
                    <a:pt x="83" y="44"/>
                  </a:lnTo>
                  <a:lnTo>
                    <a:pt x="86" y="41"/>
                  </a:lnTo>
                  <a:lnTo>
                    <a:pt x="86" y="37"/>
                  </a:lnTo>
                  <a:lnTo>
                    <a:pt x="86" y="32"/>
                  </a:lnTo>
                  <a:lnTo>
                    <a:pt x="83" y="29"/>
                  </a:lnTo>
                  <a:lnTo>
                    <a:pt x="80" y="27"/>
                  </a:lnTo>
                  <a:lnTo>
                    <a:pt x="76" y="27"/>
                  </a:lnTo>
                  <a:lnTo>
                    <a:pt x="75" y="27"/>
                  </a:lnTo>
                  <a:lnTo>
                    <a:pt x="72" y="27"/>
                  </a:lnTo>
                  <a:lnTo>
                    <a:pt x="73" y="22"/>
                  </a:lnTo>
                  <a:lnTo>
                    <a:pt x="73" y="22"/>
                  </a:lnTo>
                  <a:lnTo>
                    <a:pt x="73" y="22"/>
                  </a:lnTo>
                  <a:lnTo>
                    <a:pt x="78" y="21"/>
                  </a:lnTo>
                  <a:lnTo>
                    <a:pt x="80" y="19"/>
                  </a:lnTo>
                  <a:lnTo>
                    <a:pt x="83" y="16"/>
                  </a:lnTo>
                  <a:lnTo>
                    <a:pt x="85" y="13"/>
                  </a:lnTo>
                  <a:lnTo>
                    <a:pt x="83" y="10"/>
                  </a:lnTo>
                  <a:lnTo>
                    <a:pt x="82" y="8"/>
                  </a:lnTo>
                  <a:lnTo>
                    <a:pt x="79" y="6"/>
                  </a:lnTo>
                  <a:lnTo>
                    <a:pt x="76" y="5"/>
                  </a:lnTo>
                  <a:lnTo>
                    <a:pt x="72" y="6"/>
                  </a:lnTo>
                  <a:lnTo>
                    <a:pt x="70" y="8"/>
                  </a:lnTo>
                  <a:lnTo>
                    <a:pt x="67" y="10"/>
                  </a:lnTo>
                  <a:lnTo>
                    <a:pt x="66" y="15"/>
                  </a:lnTo>
                  <a:lnTo>
                    <a:pt x="60" y="13"/>
                  </a:lnTo>
                  <a:lnTo>
                    <a:pt x="62" y="8"/>
                  </a:lnTo>
                  <a:lnTo>
                    <a:pt x="66" y="3"/>
                  </a:lnTo>
                  <a:lnTo>
                    <a:pt x="70" y="0"/>
                  </a:lnTo>
                  <a:lnTo>
                    <a:pt x="76" y="0"/>
                  </a:lnTo>
                  <a:lnTo>
                    <a:pt x="79" y="0"/>
                  </a:lnTo>
                  <a:lnTo>
                    <a:pt x="83" y="2"/>
                  </a:lnTo>
                  <a:lnTo>
                    <a:pt x="86" y="3"/>
                  </a:lnTo>
                  <a:lnTo>
                    <a:pt x="89" y="6"/>
                  </a:lnTo>
                  <a:lnTo>
                    <a:pt x="91" y="10"/>
                  </a:lnTo>
                  <a:lnTo>
                    <a:pt x="91" y="13"/>
                  </a:lnTo>
                  <a:lnTo>
                    <a:pt x="91" y="16"/>
                  </a:lnTo>
                  <a:lnTo>
                    <a:pt x="89" y="19"/>
                  </a:lnTo>
                  <a:lnTo>
                    <a:pt x="86" y="22"/>
                  </a:lnTo>
                  <a:lnTo>
                    <a:pt x="83" y="24"/>
                  </a:lnTo>
                  <a:lnTo>
                    <a:pt x="88" y="25"/>
                  </a:lnTo>
                  <a:lnTo>
                    <a:pt x="91" y="28"/>
                  </a:lnTo>
                  <a:lnTo>
                    <a:pt x="92" y="32"/>
                  </a:lnTo>
                  <a:lnTo>
                    <a:pt x="94" y="37"/>
                  </a:lnTo>
                  <a:lnTo>
                    <a:pt x="92" y="43"/>
                  </a:lnTo>
                  <a:lnTo>
                    <a:pt x="88" y="48"/>
                  </a:lnTo>
                  <a:lnTo>
                    <a:pt x="83" y="51"/>
                  </a:lnTo>
                  <a:lnTo>
                    <a:pt x="76" y="53"/>
                  </a:lnTo>
                  <a:lnTo>
                    <a:pt x="70" y="51"/>
                  </a:lnTo>
                  <a:lnTo>
                    <a:pt x="64" y="48"/>
                  </a:lnTo>
                  <a:lnTo>
                    <a:pt x="62" y="44"/>
                  </a:lnTo>
                  <a:lnTo>
                    <a:pt x="6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2132240" y="2987676"/>
              <a:ext cx="149225" cy="84138"/>
            </a:xfrm>
            <a:custGeom>
              <a:avLst/>
              <a:gdLst>
                <a:gd name="T0" fmla="*/ 0 w 94"/>
                <a:gd name="T1" fmla="*/ 19 h 53"/>
                <a:gd name="T2" fmla="*/ 3 w 94"/>
                <a:gd name="T3" fmla="*/ 8 h 53"/>
                <a:gd name="T4" fmla="*/ 10 w 94"/>
                <a:gd name="T5" fmla="*/ 2 h 53"/>
                <a:gd name="T6" fmla="*/ 21 w 94"/>
                <a:gd name="T7" fmla="*/ 2 h 53"/>
                <a:gd name="T8" fmla="*/ 27 w 94"/>
                <a:gd name="T9" fmla="*/ 5 h 53"/>
                <a:gd name="T10" fmla="*/ 31 w 94"/>
                <a:gd name="T11" fmla="*/ 10 h 53"/>
                <a:gd name="T12" fmla="*/ 32 w 94"/>
                <a:gd name="T13" fmla="*/ 21 h 53"/>
                <a:gd name="T14" fmla="*/ 32 w 94"/>
                <a:gd name="T15" fmla="*/ 35 h 53"/>
                <a:gd name="T16" fmla="*/ 29 w 94"/>
                <a:gd name="T17" fmla="*/ 47 h 53"/>
                <a:gd name="T18" fmla="*/ 22 w 94"/>
                <a:gd name="T19" fmla="*/ 53 h 53"/>
                <a:gd name="T20" fmla="*/ 13 w 94"/>
                <a:gd name="T21" fmla="*/ 53 h 53"/>
                <a:gd name="T22" fmla="*/ 8 w 94"/>
                <a:gd name="T23" fmla="*/ 50 h 53"/>
                <a:gd name="T24" fmla="*/ 2 w 94"/>
                <a:gd name="T25" fmla="*/ 44 h 53"/>
                <a:gd name="T26" fmla="*/ 0 w 94"/>
                <a:gd name="T27" fmla="*/ 34 h 53"/>
                <a:gd name="T28" fmla="*/ 6 w 94"/>
                <a:gd name="T29" fmla="*/ 26 h 53"/>
                <a:gd name="T30" fmla="*/ 9 w 94"/>
                <a:gd name="T31" fmla="*/ 44 h 53"/>
                <a:gd name="T32" fmla="*/ 16 w 94"/>
                <a:gd name="T33" fmla="*/ 48 h 53"/>
                <a:gd name="T34" fmla="*/ 24 w 94"/>
                <a:gd name="T35" fmla="*/ 44 h 53"/>
                <a:gd name="T36" fmla="*/ 27 w 94"/>
                <a:gd name="T37" fmla="*/ 26 h 53"/>
                <a:gd name="T38" fmla="*/ 24 w 94"/>
                <a:gd name="T39" fmla="*/ 10 h 53"/>
                <a:gd name="T40" fmla="*/ 16 w 94"/>
                <a:gd name="T41" fmla="*/ 6 h 53"/>
                <a:gd name="T42" fmla="*/ 9 w 94"/>
                <a:gd name="T43" fmla="*/ 10 h 53"/>
                <a:gd name="T44" fmla="*/ 6 w 94"/>
                <a:gd name="T45" fmla="*/ 26 h 53"/>
                <a:gd name="T46" fmla="*/ 43 w 94"/>
                <a:gd name="T47" fmla="*/ 45 h 53"/>
                <a:gd name="T48" fmla="*/ 50 w 94"/>
                <a:gd name="T49" fmla="*/ 53 h 53"/>
                <a:gd name="T50" fmla="*/ 79 w 94"/>
                <a:gd name="T51" fmla="*/ 53 h 53"/>
                <a:gd name="T52" fmla="*/ 57 w 94"/>
                <a:gd name="T53" fmla="*/ 40 h 53"/>
                <a:gd name="T54" fmla="*/ 80 w 94"/>
                <a:gd name="T55" fmla="*/ 2 h 53"/>
                <a:gd name="T56" fmla="*/ 86 w 94"/>
                <a:gd name="T57" fmla="*/ 34 h 53"/>
                <a:gd name="T58" fmla="*/ 94 w 94"/>
                <a:gd name="T59" fmla="*/ 40 h 53"/>
                <a:gd name="T60" fmla="*/ 86 w 94"/>
                <a:gd name="T61" fmla="*/ 53 h 53"/>
                <a:gd name="T62" fmla="*/ 79 w 94"/>
                <a:gd name="T63" fmla="*/ 34 h 53"/>
                <a:gd name="T64" fmla="*/ 63 w 94"/>
                <a:gd name="T6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53">
                  <a:moveTo>
                    <a:pt x="0" y="26"/>
                  </a:moveTo>
                  <a:lnTo>
                    <a:pt x="0" y="19"/>
                  </a:lnTo>
                  <a:lnTo>
                    <a:pt x="2" y="12"/>
                  </a:lnTo>
                  <a:lnTo>
                    <a:pt x="3" y="8"/>
                  </a:lnTo>
                  <a:lnTo>
                    <a:pt x="8" y="5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21" y="2"/>
                  </a:lnTo>
                  <a:lnTo>
                    <a:pt x="24" y="3"/>
                  </a:lnTo>
                  <a:lnTo>
                    <a:pt x="27" y="5"/>
                  </a:lnTo>
                  <a:lnTo>
                    <a:pt x="29" y="8"/>
                  </a:lnTo>
                  <a:lnTo>
                    <a:pt x="31" y="10"/>
                  </a:lnTo>
                  <a:lnTo>
                    <a:pt x="32" y="15"/>
                  </a:lnTo>
                  <a:lnTo>
                    <a:pt x="32" y="21"/>
                  </a:lnTo>
                  <a:lnTo>
                    <a:pt x="32" y="26"/>
                  </a:lnTo>
                  <a:lnTo>
                    <a:pt x="32" y="35"/>
                  </a:lnTo>
                  <a:lnTo>
                    <a:pt x="31" y="41"/>
                  </a:lnTo>
                  <a:lnTo>
                    <a:pt x="29" y="47"/>
                  </a:lnTo>
                  <a:lnTo>
                    <a:pt x="25" y="50"/>
                  </a:lnTo>
                  <a:lnTo>
                    <a:pt x="22" y="53"/>
                  </a:lnTo>
                  <a:lnTo>
                    <a:pt x="16" y="53"/>
                  </a:lnTo>
                  <a:lnTo>
                    <a:pt x="13" y="53"/>
                  </a:lnTo>
                  <a:lnTo>
                    <a:pt x="9" y="53"/>
                  </a:lnTo>
                  <a:lnTo>
                    <a:pt x="8" y="50"/>
                  </a:lnTo>
                  <a:lnTo>
                    <a:pt x="5" y="48"/>
                  </a:lnTo>
                  <a:lnTo>
                    <a:pt x="2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26"/>
                  </a:lnTo>
                  <a:close/>
                  <a:moveTo>
                    <a:pt x="6" y="26"/>
                  </a:moveTo>
                  <a:lnTo>
                    <a:pt x="6" y="38"/>
                  </a:lnTo>
                  <a:lnTo>
                    <a:pt x="9" y="44"/>
                  </a:lnTo>
                  <a:lnTo>
                    <a:pt x="12" y="47"/>
                  </a:lnTo>
                  <a:lnTo>
                    <a:pt x="16" y="48"/>
                  </a:lnTo>
                  <a:lnTo>
                    <a:pt x="21" y="47"/>
                  </a:lnTo>
                  <a:lnTo>
                    <a:pt x="24" y="44"/>
                  </a:lnTo>
                  <a:lnTo>
                    <a:pt x="27" y="38"/>
                  </a:lnTo>
                  <a:lnTo>
                    <a:pt x="27" y="26"/>
                  </a:lnTo>
                  <a:lnTo>
                    <a:pt x="27" y="16"/>
                  </a:lnTo>
                  <a:lnTo>
                    <a:pt x="24" y="10"/>
                  </a:lnTo>
                  <a:lnTo>
                    <a:pt x="21" y="8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9" y="10"/>
                  </a:lnTo>
                  <a:lnTo>
                    <a:pt x="8" y="16"/>
                  </a:lnTo>
                  <a:lnTo>
                    <a:pt x="6" y="26"/>
                  </a:lnTo>
                  <a:close/>
                  <a:moveTo>
                    <a:pt x="43" y="53"/>
                  </a:moveTo>
                  <a:lnTo>
                    <a:pt x="43" y="45"/>
                  </a:lnTo>
                  <a:lnTo>
                    <a:pt x="50" y="45"/>
                  </a:lnTo>
                  <a:lnTo>
                    <a:pt x="50" y="53"/>
                  </a:lnTo>
                  <a:lnTo>
                    <a:pt x="43" y="53"/>
                  </a:lnTo>
                  <a:close/>
                  <a:moveTo>
                    <a:pt x="79" y="53"/>
                  </a:moveTo>
                  <a:lnTo>
                    <a:pt x="79" y="40"/>
                  </a:lnTo>
                  <a:lnTo>
                    <a:pt x="57" y="40"/>
                  </a:lnTo>
                  <a:lnTo>
                    <a:pt x="57" y="34"/>
                  </a:lnTo>
                  <a:lnTo>
                    <a:pt x="80" y="2"/>
                  </a:lnTo>
                  <a:lnTo>
                    <a:pt x="86" y="2"/>
                  </a:lnTo>
                  <a:lnTo>
                    <a:pt x="86" y="34"/>
                  </a:lnTo>
                  <a:lnTo>
                    <a:pt x="94" y="34"/>
                  </a:lnTo>
                  <a:lnTo>
                    <a:pt x="94" y="40"/>
                  </a:lnTo>
                  <a:lnTo>
                    <a:pt x="86" y="40"/>
                  </a:lnTo>
                  <a:lnTo>
                    <a:pt x="86" y="53"/>
                  </a:lnTo>
                  <a:lnTo>
                    <a:pt x="79" y="53"/>
                  </a:lnTo>
                  <a:close/>
                  <a:moveTo>
                    <a:pt x="79" y="34"/>
                  </a:moveTo>
                  <a:lnTo>
                    <a:pt x="79" y="12"/>
                  </a:lnTo>
                  <a:lnTo>
                    <a:pt x="63" y="34"/>
                  </a:lnTo>
                  <a:lnTo>
                    <a:pt x="79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2132240" y="2398713"/>
              <a:ext cx="149225" cy="82550"/>
            </a:xfrm>
            <a:custGeom>
              <a:avLst/>
              <a:gdLst>
                <a:gd name="T0" fmla="*/ 0 w 94"/>
                <a:gd name="T1" fmla="*/ 17 h 52"/>
                <a:gd name="T2" fmla="*/ 3 w 94"/>
                <a:gd name="T3" fmla="*/ 5 h 52"/>
                <a:gd name="T4" fmla="*/ 10 w 94"/>
                <a:gd name="T5" fmla="*/ 0 h 52"/>
                <a:gd name="T6" fmla="*/ 21 w 94"/>
                <a:gd name="T7" fmla="*/ 0 h 52"/>
                <a:gd name="T8" fmla="*/ 27 w 94"/>
                <a:gd name="T9" fmla="*/ 3 h 52"/>
                <a:gd name="T10" fmla="*/ 31 w 94"/>
                <a:gd name="T11" fmla="*/ 10 h 52"/>
                <a:gd name="T12" fmla="*/ 32 w 94"/>
                <a:gd name="T13" fmla="*/ 19 h 52"/>
                <a:gd name="T14" fmla="*/ 32 w 94"/>
                <a:gd name="T15" fmla="*/ 33 h 52"/>
                <a:gd name="T16" fmla="*/ 29 w 94"/>
                <a:gd name="T17" fmla="*/ 45 h 52"/>
                <a:gd name="T18" fmla="*/ 22 w 94"/>
                <a:gd name="T19" fmla="*/ 51 h 52"/>
                <a:gd name="T20" fmla="*/ 13 w 94"/>
                <a:gd name="T21" fmla="*/ 52 h 52"/>
                <a:gd name="T22" fmla="*/ 8 w 94"/>
                <a:gd name="T23" fmla="*/ 49 h 52"/>
                <a:gd name="T24" fmla="*/ 2 w 94"/>
                <a:gd name="T25" fmla="*/ 43 h 52"/>
                <a:gd name="T26" fmla="*/ 0 w 94"/>
                <a:gd name="T27" fmla="*/ 32 h 52"/>
                <a:gd name="T28" fmla="*/ 6 w 94"/>
                <a:gd name="T29" fmla="*/ 26 h 52"/>
                <a:gd name="T30" fmla="*/ 9 w 94"/>
                <a:gd name="T31" fmla="*/ 42 h 52"/>
                <a:gd name="T32" fmla="*/ 16 w 94"/>
                <a:gd name="T33" fmla="*/ 46 h 52"/>
                <a:gd name="T34" fmla="*/ 24 w 94"/>
                <a:gd name="T35" fmla="*/ 42 h 52"/>
                <a:gd name="T36" fmla="*/ 27 w 94"/>
                <a:gd name="T37" fmla="*/ 26 h 52"/>
                <a:gd name="T38" fmla="*/ 24 w 94"/>
                <a:gd name="T39" fmla="*/ 8 h 52"/>
                <a:gd name="T40" fmla="*/ 16 w 94"/>
                <a:gd name="T41" fmla="*/ 4 h 52"/>
                <a:gd name="T42" fmla="*/ 9 w 94"/>
                <a:gd name="T43" fmla="*/ 8 h 52"/>
                <a:gd name="T44" fmla="*/ 6 w 94"/>
                <a:gd name="T45" fmla="*/ 26 h 52"/>
                <a:gd name="T46" fmla="*/ 43 w 94"/>
                <a:gd name="T47" fmla="*/ 43 h 52"/>
                <a:gd name="T48" fmla="*/ 50 w 94"/>
                <a:gd name="T49" fmla="*/ 51 h 52"/>
                <a:gd name="T50" fmla="*/ 60 w 94"/>
                <a:gd name="T51" fmla="*/ 38 h 52"/>
                <a:gd name="T52" fmla="*/ 67 w 94"/>
                <a:gd name="T53" fmla="*/ 42 h 52"/>
                <a:gd name="T54" fmla="*/ 72 w 94"/>
                <a:gd name="T55" fmla="*/ 46 h 52"/>
                <a:gd name="T56" fmla="*/ 80 w 94"/>
                <a:gd name="T57" fmla="*/ 46 h 52"/>
                <a:gd name="T58" fmla="*/ 86 w 94"/>
                <a:gd name="T59" fmla="*/ 39 h 52"/>
                <a:gd name="T60" fmla="*/ 86 w 94"/>
                <a:gd name="T61" fmla="*/ 29 h 52"/>
                <a:gd name="T62" fmla="*/ 80 w 94"/>
                <a:gd name="T63" fmla="*/ 23 h 52"/>
                <a:gd name="T64" fmla="*/ 73 w 94"/>
                <a:gd name="T65" fmla="*/ 23 h 52"/>
                <a:gd name="T66" fmla="*/ 69 w 94"/>
                <a:gd name="T67" fmla="*/ 26 h 52"/>
                <a:gd name="T68" fmla="*/ 60 w 94"/>
                <a:gd name="T69" fmla="*/ 27 h 52"/>
                <a:gd name="T70" fmla="*/ 91 w 94"/>
                <a:gd name="T71" fmla="*/ 0 h 52"/>
                <a:gd name="T72" fmla="*/ 70 w 94"/>
                <a:gd name="T73" fmla="*/ 7 h 52"/>
                <a:gd name="T74" fmla="*/ 73 w 94"/>
                <a:gd name="T75" fmla="*/ 17 h 52"/>
                <a:gd name="T76" fmla="*/ 83 w 94"/>
                <a:gd name="T77" fmla="*/ 19 h 52"/>
                <a:gd name="T78" fmla="*/ 92 w 94"/>
                <a:gd name="T79" fmla="*/ 27 h 52"/>
                <a:gd name="T80" fmla="*/ 92 w 94"/>
                <a:gd name="T81" fmla="*/ 40 h 52"/>
                <a:gd name="T82" fmla="*/ 86 w 94"/>
                <a:gd name="T83" fmla="*/ 48 h 52"/>
                <a:gd name="T84" fmla="*/ 80 w 94"/>
                <a:gd name="T85" fmla="*/ 52 h 52"/>
                <a:gd name="T86" fmla="*/ 70 w 94"/>
                <a:gd name="T87" fmla="*/ 51 h 52"/>
                <a:gd name="T88" fmla="*/ 62 w 94"/>
                <a:gd name="T8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52">
                  <a:moveTo>
                    <a:pt x="0" y="26"/>
                  </a:moveTo>
                  <a:lnTo>
                    <a:pt x="0" y="17"/>
                  </a:lnTo>
                  <a:lnTo>
                    <a:pt x="2" y="11"/>
                  </a:lnTo>
                  <a:lnTo>
                    <a:pt x="3" y="5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9" y="5"/>
                  </a:lnTo>
                  <a:lnTo>
                    <a:pt x="31" y="10"/>
                  </a:lnTo>
                  <a:lnTo>
                    <a:pt x="32" y="14"/>
                  </a:lnTo>
                  <a:lnTo>
                    <a:pt x="32" y="19"/>
                  </a:lnTo>
                  <a:lnTo>
                    <a:pt x="32" y="26"/>
                  </a:lnTo>
                  <a:lnTo>
                    <a:pt x="32" y="33"/>
                  </a:lnTo>
                  <a:lnTo>
                    <a:pt x="31" y="40"/>
                  </a:lnTo>
                  <a:lnTo>
                    <a:pt x="29" y="45"/>
                  </a:lnTo>
                  <a:lnTo>
                    <a:pt x="25" y="49"/>
                  </a:lnTo>
                  <a:lnTo>
                    <a:pt x="22" y="51"/>
                  </a:lnTo>
                  <a:lnTo>
                    <a:pt x="16" y="52"/>
                  </a:lnTo>
                  <a:lnTo>
                    <a:pt x="13" y="52"/>
                  </a:lnTo>
                  <a:lnTo>
                    <a:pt x="9" y="51"/>
                  </a:lnTo>
                  <a:lnTo>
                    <a:pt x="8" y="49"/>
                  </a:lnTo>
                  <a:lnTo>
                    <a:pt x="5" y="46"/>
                  </a:lnTo>
                  <a:lnTo>
                    <a:pt x="2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close/>
                  <a:moveTo>
                    <a:pt x="6" y="26"/>
                  </a:moveTo>
                  <a:lnTo>
                    <a:pt x="6" y="36"/>
                  </a:lnTo>
                  <a:lnTo>
                    <a:pt x="9" y="42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1" y="46"/>
                  </a:lnTo>
                  <a:lnTo>
                    <a:pt x="24" y="42"/>
                  </a:lnTo>
                  <a:lnTo>
                    <a:pt x="27" y="36"/>
                  </a:lnTo>
                  <a:lnTo>
                    <a:pt x="27" y="26"/>
                  </a:lnTo>
                  <a:lnTo>
                    <a:pt x="27" y="16"/>
                  </a:lnTo>
                  <a:lnTo>
                    <a:pt x="24" y="8"/>
                  </a:lnTo>
                  <a:lnTo>
                    <a:pt x="21" y="5"/>
                  </a:lnTo>
                  <a:lnTo>
                    <a:pt x="16" y="4"/>
                  </a:lnTo>
                  <a:lnTo>
                    <a:pt x="12" y="5"/>
                  </a:lnTo>
                  <a:lnTo>
                    <a:pt x="9" y="8"/>
                  </a:lnTo>
                  <a:lnTo>
                    <a:pt x="8" y="16"/>
                  </a:lnTo>
                  <a:lnTo>
                    <a:pt x="6" y="26"/>
                  </a:lnTo>
                  <a:close/>
                  <a:moveTo>
                    <a:pt x="43" y="51"/>
                  </a:moveTo>
                  <a:lnTo>
                    <a:pt x="43" y="43"/>
                  </a:lnTo>
                  <a:lnTo>
                    <a:pt x="50" y="43"/>
                  </a:lnTo>
                  <a:lnTo>
                    <a:pt x="50" y="51"/>
                  </a:lnTo>
                  <a:lnTo>
                    <a:pt x="43" y="51"/>
                  </a:lnTo>
                  <a:close/>
                  <a:moveTo>
                    <a:pt x="60" y="38"/>
                  </a:moveTo>
                  <a:lnTo>
                    <a:pt x="66" y="38"/>
                  </a:lnTo>
                  <a:lnTo>
                    <a:pt x="67" y="42"/>
                  </a:lnTo>
                  <a:lnTo>
                    <a:pt x="69" y="45"/>
                  </a:lnTo>
                  <a:lnTo>
                    <a:pt x="7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83" y="43"/>
                  </a:lnTo>
                  <a:lnTo>
                    <a:pt x="86" y="39"/>
                  </a:lnTo>
                  <a:lnTo>
                    <a:pt x="86" y="35"/>
                  </a:lnTo>
                  <a:lnTo>
                    <a:pt x="86" y="29"/>
                  </a:lnTo>
                  <a:lnTo>
                    <a:pt x="83" y="26"/>
                  </a:lnTo>
                  <a:lnTo>
                    <a:pt x="80" y="23"/>
                  </a:lnTo>
                  <a:lnTo>
                    <a:pt x="76" y="23"/>
                  </a:lnTo>
                  <a:lnTo>
                    <a:pt x="73" y="23"/>
                  </a:lnTo>
                  <a:lnTo>
                    <a:pt x="70" y="24"/>
                  </a:lnTo>
                  <a:lnTo>
                    <a:pt x="69" y="26"/>
                  </a:lnTo>
                  <a:lnTo>
                    <a:pt x="66" y="27"/>
                  </a:lnTo>
                  <a:lnTo>
                    <a:pt x="60" y="27"/>
                  </a:lnTo>
                  <a:lnTo>
                    <a:pt x="66" y="0"/>
                  </a:lnTo>
                  <a:lnTo>
                    <a:pt x="91" y="0"/>
                  </a:lnTo>
                  <a:lnTo>
                    <a:pt x="91" y="7"/>
                  </a:lnTo>
                  <a:lnTo>
                    <a:pt x="70" y="7"/>
                  </a:lnTo>
                  <a:lnTo>
                    <a:pt x="67" y="20"/>
                  </a:lnTo>
                  <a:lnTo>
                    <a:pt x="73" y="17"/>
                  </a:lnTo>
                  <a:lnTo>
                    <a:pt x="78" y="17"/>
                  </a:lnTo>
                  <a:lnTo>
                    <a:pt x="83" y="19"/>
                  </a:lnTo>
                  <a:lnTo>
                    <a:pt x="89" y="22"/>
                  </a:lnTo>
                  <a:lnTo>
                    <a:pt x="92" y="27"/>
                  </a:lnTo>
                  <a:lnTo>
                    <a:pt x="94" y="33"/>
                  </a:lnTo>
                  <a:lnTo>
                    <a:pt x="92" y="40"/>
                  </a:lnTo>
                  <a:lnTo>
                    <a:pt x="89" y="46"/>
                  </a:lnTo>
                  <a:lnTo>
                    <a:pt x="86" y="48"/>
                  </a:lnTo>
                  <a:lnTo>
                    <a:pt x="83" y="51"/>
                  </a:lnTo>
                  <a:lnTo>
                    <a:pt x="80" y="52"/>
                  </a:lnTo>
                  <a:lnTo>
                    <a:pt x="76" y="52"/>
                  </a:lnTo>
                  <a:lnTo>
                    <a:pt x="70" y="51"/>
                  </a:lnTo>
                  <a:lnTo>
                    <a:pt x="64" y="48"/>
                  </a:lnTo>
                  <a:lnTo>
                    <a:pt x="62" y="43"/>
                  </a:lnTo>
                  <a:lnTo>
                    <a:pt x="6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2365602" y="2428876"/>
              <a:ext cx="19050" cy="2971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73871" y="3260059"/>
              <a:ext cx="191751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</a:t>
              </a:r>
            </a:p>
            <a:p>
              <a:pPr algn="r"/>
              <a:r>
                <a:rPr lang="en-GB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human IT</a:t>
              </a:r>
            </a:p>
            <a:p>
              <a:pPr algn="r"/>
              <a:r>
                <a:rPr lang="en-GB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dissimilarity matrix</a:t>
              </a:r>
            </a:p>
            <a:p>
              <a:pPr algn="r"/>
              <a:r>
                <a:rPr lang="en-GB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  <a:p>
              <a:pPr algn="r"/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[group-average of Kendall’s </a:t>
              </a:r>
              <a:r>
                <a:rPr lang="en-GB" sz="10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/>
                </a:rPr>
                <a:t></a:t>
              </a:r>
              <a:r>
                <a:rPr lang="en-GB" sz="1000" i="1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/>
                </a:rPr>
                <a:t>a</a:t>
              </a:r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en-GB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588224" y="2340930"/>
            <a:ext cx="1998241" cy="451406"/>
            <a:chOff x="6588224" y="2340929"/>
            <a:chExt cx="1998241" cy="451406"/>
          </a:xfrm>
        </p:grpSpPr>
        <p:sp>
          <p:nvSpPr>
            <p:cNvPr id="126" name="TextBox 125"/>
            <p:cNvSpPr txBox="1"/>
            <p:nvPr/>
          </p:nvSpPr>
          <p:spPr>
            <a:xfrm>
              <a:off x="7077719" y="2340929"/>
              <a:ext cx="1508746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GB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highest accuracy any</a:t>
              </a:r>
            </a:p>
            <a:p>
              <a:pPr>
                <a:lnSpc>
                  <a:spcPts val="1400"/>
                </a:lnSpc>
              </a:pPr>
              <a:r>
                <a:rPr lang="en-GB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can achieve</a:t>
              </a: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 flipH="1">
              <a:off x="6588224" y="2549003"/>
              <a:ext cx="560163" cy="0"/>
            </a:xfrm>
            <a:prstGeom prst="straightConnector1">
              <a:avLst/>
            </a:prstGeom>
            <a:ln w="9525"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6588226" y="3604822"/>
            <a:ext cx="2131291" cy="451406"/>
            <a:chOff x="6588224" y="3604820"/>
            <a:chExt cx="2131293" cy="451406"/>
          </a:xfrm>
        </p:grpSpPr>
        <p:sp>
          <p:nvSpPr>
            <p:cNvPr id="127" name="TextBox 126"/>
            <p:cNvSpPr txBox="1"/>
            <p:nvPr/>
          </p:nvSpPr>
          <p:spPr>
            <a:xfrm>
              <a:off x="7077719" y="3604820"/>
              <a:ext cx="1641798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GB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 subjects’ average</a:t>
              </a:r>
            </a:p>
            <a:p>
              <a:pPr>
                <a:lnSpc>
                  <a:spcPts val="1400"/>
                </a:lnSpc>
              </a:pPr>
              <a:r>
                <a:rPr lang="en-GB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model</a:t>
              </a: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 flipH="1">
              <a:off x="6588224" y="3820844"/>
              <a:ext cx="560163" cy="0"/>
            </a:xfrm>
            <a:prstGeom prst="straightConnector1">
              <a:avLst/>
            </a:prstGeom>
            <a:ln w="9525"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487" name="Group 60486"/>
          <p:cNvGrpSpPr/>
          <p:nvPr/>
        </p:nvGrpSpPr>
        <p:grpSpPr>
          <a:xfrm>
            <a:off x="251520" y="5644892"/>
            <a:ext cx="1664135" cy="707886"/>
            <a:chOff x="251520" y="5644897"/>
            <a:chExt cx="1664135" cy="707886"/>
          </a:xfrm>
        </p:grpSpPr>
        <p:sp>
          <p:nvSpPr>
            <p:cNvPr id="123" name="Freeform 44"/>
            <p:cNvSpPr>
              <a:spLocks/>
            </p:cNvSpPr>
            <p:nvPr/>
          </p:nvSpPr>
          <p:spPr bwMode="auto">
            <a:xfrm>
              <a:off x="251520" y="5749492"/>
              <a:ext cx="72000" cy="72000"/>
            </a:xfrm>
            <a:custGeom>
              <a:avLst/>
              <a:gdLst>
                <a:gd name="T0" fmla="*/ 11 w 23"/>
                <a:gd name="T1" fmla="*/ 22 h 22"/>
                <a:gd name="T2" fmla="*/ 5 w 23"/>
                <a:gd name="T3" fmla="*/ 20 h 22"/>
                <a:gd name="T4" fmla="*/ 7 w 23"/>
                <a:gd name="T5" fmla="*/ 16 h 22"/>
                <a:gd name="T6" fmla="*/ 8 w 23"/>
                <a:gd name="T7" fmla="*/ 13 h 22"/>
                <a:gd name="T8" fmla="*/ 4 w 23"/>
                <a:gd name="T9" fmla="*/ 13 h 22"/>
                <a:gd name="T10" fmla="*/ 0 w 23"/>
                <a:gd name="T11" fmla="*/ 13 h 22"/>
                <a:gd name="T12" fmla="*/ 0 w 23"/>
                <a:gd name="T13" fmla="*/ 9 h 22"/>
                <a:gd name="T14" fmla="*/ 4 w 23"/>
                <a:gd name="T15" fmla="*/ 9 h 22"/>
                <a:gd name="T16" fmla="*/ 8 w 23"/>
                <a:gd name="T17" fmla="*/ 9 h 22"/>
                <a:gd name="T18" fmla="*/ 7 w 23"/>
                <a:gd name="T19" fmla="*/ 6 h 22"/>
                <a:gd name="T20" fmla="*/ 5 w 23"/>
                <a:gd name="T21" fmla="*/ 1 h 22"/>
                <a:gd name="T22" fmla="*/ 11 w 23"/>
                <a:gd name="T23" fmla="*/ 0 h 22"/>
                <a:gd name="T24" fmla="*/ 11 w 23"/>
                <a:gd name="T25" fmla="*/ 4 h 22"/>
                <a:gd name="T26" fmla="*/ 13 w 23"/>
                <a:gd name="T27" fmla="*/ 9 h 22"/>
                <a:gd name="T28" fmla="*/ 16 w 23"/>
                <a:gd name="T29" fmla="*/ 6 h 22"/>
                <a:gd name="T30" fmla="*/ 19 w 23"/>
                <a:gd name="T31" fmla="*/ 1 h 22"/>
                <a:gd name="T32" fmla="*/ 23 w 23"/>
                <a:gd name="T33" fmla="*/ 6 h 22"/>
                <a:gd name="T34" fmla="*/ 19 w 23"/>
                <a:gd name="T35" fmla="*/ 9 h 22"/>
                <a:gd name="T36" fmla="*/ 14 w 23"/>
                <a:gd name="T37" fmla="*/ 12 h 22"/>
                <a:gd name="T38" fmla="*/ 19 w 23"/>
                <a:gd name="T39" fmla="*/ 13 h 22"/>
                <a:gd name="T40" fmla="*/ 23 w 23"/>
                <a:gd name="T41" fmla="*/ 16 h 22"/>
                <a:gd name="T42" fmla="*/ 19 w 23"/>
                <a:gd name="T43" fmla="*/ 20 h 22"/>
                <a:gd name="T44" fmla="*/ 16 w 23"/>
                <a:gd name="T45" fmla="*/ 16 h 22"/>
                <a:gd name="T46" fmla="*/ 13 w 23"/>
                <a:gd name="T47" fmla="*/ 14 h 22"/>
                <a:gd name="T48" fmla="*/ 11 w 23"/>
                <a:gd name="T49" fmla="*/ 19 h 22"/>
                <a:gd name="T50" fmla="*/ 11 w 23"/>
                <a:gd name="T5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2">
                  <a:moveTo>
                    <a:pt x="11" y="22"/>
                  </a:moveTo>
                  <a:lnTo>
                    <a:pt x="5" y="20"/>
                  </a:lnTo>
                  <a:lnTo>
                    <a:pt x="7" y="16"/>
                  </a:lnTo>
                  <a:lnTo>
                    <a:pt x="8" y="13"/>
                  </a:lnTo>
                  <a:lnTo>
                    <a:pt x="4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9"/>
                  </a:lnTo>
                  <a:lnTo>
                    <a:pt x="8" y="9"/>
                  </a:lnTo>
                  <a:lnTo>
                    <a:pt x="7" y="6"/>
                  </a:lnTo>
                  <a:lnTo>
                    <a:pt x="5" y="1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3" y="9"/>
                  </a:lnTo>
                  <a:lnTo>
                    <a:pt x="16" y="6"/>
                  </a:lnTo>
                  <a:lnTo>
                    <a:pt x="19" y="1"/>
                  </a:lnTo>
                  <a:lnTo>
                    <a:pt x="23" y="6"/>
                  </a:lnTo>
                  <a:lnTo>
                    <a:pt x="19" y="9"/>
                  </a:lnTo>
                  <a:lnTo>
                    <a:pt x="14" y="12"/>
                  </a:lnTo>
                  <a:lnTo>
                    <a:pt x="19" y="13"/>
                  </a:lnTo>
                  <a:lnTo>
                    <a:pt x="23" y="16"/>
                  </a:lnTo>
                  <a:lnTo>
                    <a:pt x="19" y="20"/>
                  </a:lnTo>
                  <a:lnTo>
                    <a:pt x="16" y="16"/>
                  </a:lnTo>
                  <a:lnTo>
                    <a:pt x="13" y="14"/>
                  </a:lnTo>
                  <a:lnTo>
                    <a:pt x="11" y="19"/>
                  </a:lnTo>
                  <a:lnTo>
                    <a:pt x="11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110" y="5644897"/>
              <a:ext cx="16145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GB" sz="1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 above chance</a:t>
              </a:r>
            </a:p>
            <a:p>
              <a:pPr>
                <a:lnSpc>
                  <a:spcPts val="1200"/>
                </a:lnSpc>
              </a:pPr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p&lt;0.001</a:t>
              </a:r>
            </a:p>
            <a:p>
              <a:pPr>
                <a:lnSpc>
                  <a:spcPts val="1200"/>
                </a:lnSpc>
              </a:pPr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(subjects and stimuli</a:t>
              </a:r>
            </a:p>
            <a:p>
              <a:pPr>
                <a:lnSpc>
                  <a:spcPts val="1200"/>
                </a:lnSpc>
              </a:pPr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fixed effects)</a:t>
              </a:r>
            </a:p>
          </p:txBody>
        </p:sp>
      </p:grpSp>
      <p:grpSp>
        <p:nvGrpSpPr>
          <p:cNvPr id="60488" name="Group 60487"/>
          <p:cNvGrpSpPr/>
          <p:nvPr/>
        </p:nvGrpSpPr>
        <p:grpSpPr>
          <a:xfrm>
            <a:off x="688847" y="5005233"/>
            <a:ext cx="1980337" cy="400110"/>
            <a:chOff x="688846" y="5005225"/>
            <a:chExt cx="1980337" cy="400110"/>
          </a:xfrm>
        </p:grpSpPr>
        <p:cxnSp>
          <p:nvCxnSpPr>
            <p:cNvPr id="125" name="Straight Arrow Connector 124"/>
            <p:cNvCxnSpPr/>
            <p:nvPr/>
          </p:nvCxnSpPr>
          <p:spPr>
            <a:xfrm>
              <a:off x="1923606" y="5133339"/>
              <a:ext cx="745577" cy="0"/>
            </a:xfrm>
            <a:prstGeom prst="straightConnector1">
              <a:avLst/>
            </a:prstGeom>
            <a:ln w="9525"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688846" y="5005225"/>
              <a:ext cx="13067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en-GB" sz="1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</a:t>
              </a:r>
            </a:p>
            <a:p>
              <a:pPr algn="r">
                <a:lnSpc>
                  <a:spcPts val="1200"/>
                </a:lnSpc>
              </a:pPr>
              <a:r>
                <a:rPr lang="en-GB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(stimulus bootstrap)</a:t>
              </a:r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6267189" y="1937823"/>
            <a:ext cx="1321196" cy="400110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comparison</a:t>
            </a:r>
          </a:p>
          <a:p>
            <a:pPr>
              <a:lnSpc>
                <a:spcPts val="1200"/>
              </a:lnSpc>
            </a:pPr>
            <a:r>
              <a:rPr lang="en-GB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(stimulus bootstrap)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2764" y="6470604"/>
            <a:ext cx="6637394" cy="33855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600" b="1" dirty="0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Khaligh-Razavi</a:t>
            </a:r>
            <a:r>
              <a:rPr lang="en-GB" sz="1600" b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Kriegeskorte</a:t>
            </a:r>
            <a:r>
              <a:rPr lang="en-GB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(2014), </a:t>
            </a:r>
            <a:r>
              <a:rPr lang="en-GB" sz="1600" b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Nili </a:t>
            </a:r>
            <a:r>
              <a:rPr lang="en-GB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2014 (</a:t>
            </a:r>
            <a:r>
              <a:rPr lang="en-GB" sz="1600" dirty="0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  <a:r>
              <a:rPr lang="en-GB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Toolbox)</a:t>
            </a:r>
          </a:p>
        </p:txBody>
      </p:sp>
    </p:spTree>
    <p:extLst>
      <p:ext uri="{BB962C8B-B14F-4D97-AF65-F5344CB8AC3E}">
        <p14:creationId xmlns:p14="http://schemas.microsoft.com/office/powerpoint/2010/main" val="402625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05" grpId="0" animBg="1"/>
      <p:bldP spid="60506" grpId="0" animBg="1"/>
      <p:bldP spid="1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30338"/>
            <a:ext cx="1644650" cy="164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6253163" y="1109663"/>
            <a:ext cx="1971677" cy="1963737"/>
            <a:chOff x="2533607" y="1111083"/>
            <a:chExt cx="1971700" cy="1963808"/>
          </a:xfrm>
        </p:grpSpPr>
        <p:grpSp>
          <p:nvGrpSpPr>
            <p:cNvPr id="31830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36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7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31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34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5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32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33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35" name="Group 354"/>
          <p:cNvGrpSpPr>
            <a:grpSpLocks/>
          </p:cNvGrpSpPr>
          <p:nvPr/>
        </p:nvGrpSpPr>
        <p:grpSpPr bwMode="auto">
          <a:xfrm>
            <a:off x="6578602" y="1387476"/>
            <a:ext cx="1736035" cy="1793110"/>
            <a:chOff x="1479" y="195"/>
            <a:chExt cx="1288" cy="1330"/>
          </a:xfrm>
        </p:grpSpPr>
        <p:sp>
          <p:nvSpPr>
            <p:cNvPr id="31815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816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7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8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19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0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1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2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3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4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5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6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7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8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9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533650" y="1111250"/>
            <a:ext cx="1971677" cy="1963738"/>
            <a:chOff x="2533607" y="1111083"/>
            <a:chExt cx="1971700" cy="1963808"/>
          </a:xfrm>
        </p:grpSpPr>
        <p:grpSp>
          <p:nvGrpSpPr>
            <p:cNvPr id="31807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13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4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08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11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2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09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10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11" name="Group 354"/>
          <p:cNvGrpSpPr>
            <a:grpSpLocks/>
          </p:cNvGrpSpPr>
          <p:nvPr/>
        </p:nvGrpSpPr>
        <p:grpSpPr bwMode="auto">
          <a:xfrm>
            <a:off x="2871789" y="1392239"/>
            <a:ext cx="1734402" cy="1793108"/>
            <a:chOff x="1479" y="195"/>
            <a:chExt cx="1288" cy="1330"/>
          </a:xfrm>
        </p:grpSpPr>
        <p:sp>
          <p:nvSpPr>
            <p:cNvPr id="31792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93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4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5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6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7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8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9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0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1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2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3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4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5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6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pic>
        <p:nvPicPr>
          <p:cNvPr id="870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3962402"/>
            <a:ext cx="787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4027490"/>
            <a:ext cx="78422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08" name="Text Box 8"/>
          <p:cNvSpPr txBox="1">
            <a:spLocks noChangeArrowheads="1"/>
          </p:cNvSpPr>
          <p:nvPr/>
        </p:nvSpPr>
        <p:spPr bwMode="auto">
          <a:xfrm>
            <a:off x="1500190" y="3973515"/>
            <a:ext cx="993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activity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patterns</a:t>
            </a:r>
          </a:p>
        </p:txBody>
      </p:sp>
      <p:sp>
        <p:nvSpPr>
          <p:cNvPr id="870409" name="Text Box 9"/>
          <p:cNvSpPr txBox="1">
            <a:spLocks noChangeArrowheads="1"/>
          </p:cNvSpPr>
          <p:nvPr/>
        </p:nvSpPr>
        <p:spPr bwMode="auto">
          <a:xfrm>
            <a:off x="1042990" y="5895976"/>
            <a:ext cx="14509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experimental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stimuli</a:t>
            </a:r>
          </a:p>
        </p:txBody>
      </p:sp>
      <p:pic>
        <p:nvPicPr>
          <p:cNvPr id="8704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060827"/>
            <a:ext cx="77628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1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5" y="4027488"/>
            <a:ext cx="78898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60713" y="4868865"/>
            <a:ext cx="4592637" cy="985837"/>
            <a:chOff x="3160913" y="4868703"/>
            <a:chExt cx="4593021" cy="840976"/>
          </a:xfrm>
        </p:grpSpPr>
        <p:sp>
          <p:nvSpPr>
            <p:cNvPr id="31788" name="Line 12"/>
            <p:cNvSpPr>
              <a:spLocks noChangeShapeType="1"/>
            </p:cNvSpPr>
            <p:nvPr/>
          </p:nvSpPr>
          <p:spPr bwMode="auto">
            <a:xfrm flipH="1" flipV="1">
              <a:off x="3160913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9" name="Line 13"/>
            <p:cNvSpPr>
              <a:spLocks noChangeShapeType="1"/>
            </p:cNvSpPr>
            <p:nvPr/>
          </p:nvSpPr>
          <p:spPr bwMode="auto">
            <a:xfrm flipH="1" flipV="1">
              <a:off x="4160919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0" name="Line 14"/>
            <p:cNvSpPr>
              <a:spLocks noChangeShapeType="1"/>
            </p:cNvSpPr>
            <p:nvPr/>
          </p:nvSpPr>
          <p:spPr bwMode="auto">
            <a:xfrm flipV="1">
              <a:off x="4957421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1" name="Line 15"/>
            <p:cNvSpPr>
              <a:spLocks noChangeShapeType="1"/>
            </p:cNvSpPr>
            <p:nvPr/>
          </p:nvSpPr>
          <p:spPr bwMode="auto">
            <a:xfrm flipV="1">
              <a:off x="5957427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870416" name="Text Box 16"/>
          <p:cNvSpPr txBox="1">
            <a:spLocks noChangeArrowheads="1"/>
          </p:cNvSpPr>
          <p:nvPr/>
        </p:nvSpPr>
        <p:spPr bwMode="auto">
          <a:xfrm>
            <a:off x="6718301" y="6057900"/>
            <a:ext cx="484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7" name="Text Box 17"/>
          <p:cNvSpPr txBox="1">
            <a:spLocks noChangeArrowheads="1"/>
          </p:cNvSpPr>
          <p:nvPr/>
        </p:nvSpPr>
        <p:spPr bwMode="auto">
          <a:xfrm>
            <a:off x="4618039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8" name="Text Box 18"/>
          <p:cNvSpPr txBox="1">
            <a:spLocks noChangeArrowheads="1"/>
          </p:cNvSpPr>
          <p:nvPr/>
        </p:nvSpPr>
        <p:spPr bwMode="auto">
          <a:xfrm>
            <a:off x="8142288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9" name="Text Box 19"/>
          <p:cNvSpPr txBox="1">
            <a:spLocks noChangeArrowheads="1"/>
          </p:cNvSpPr>
          <p:nvPr/>
        </p:nvSpPr>
        <p:spPr bwMode="auto">
          <a:xfrm>
            <a:off x="3390979" y="5162552"/>
            <a:ext cx="1685077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subject 1</a:t>
            </a:r>
          </a:p>
        </p:txBody>
      </p:sp>
      <p:sp>
        <p:nvSpPr>
          <p:cNvPr id="870420" name="Text Box 20"/>
          <p:cNvSpPr txBox="1">
            <a:spLocks noChangeArrowheads="1"/>
          </p:cNvSpPr>
          <p:nvPr/>
        </p:nvSpPr>
        <p:spPr bwMode="auto">
          <a:xfrm>
            <a:off x="5827714" y="5129215"/>
            <a:ext cx="1685077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subject 2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59313" y="3860801"/>
            <a:ext cx="1665287" cy="707886"/>
            <a:chOff x="4356100" y="3233199"/>
            <a:chExt cx="1962150" cy="833504"/>
          </a:xfrm>
        </p:grpSpPr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4356100" y="3644425"/>
              <a:ext cx="196215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GB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1787" name="TextBox 3"/>
            <p:cNvSpPr txBox="1">
              <a:spLocks noChangeArrowheads="1"/>
            </p:cNvSpPr>
            <p:nvPr/>
          </p:nvSpPr>
          <p:spPr bwMode="auto">
            <a:xfrm>
              <a:off x="5070840" y="3233199"/>
              <a:ext cx="585895" cy="83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?</a:t>
              </a:r>
            </a:p>
          </p:txBody>
        </p:sp>
      </p:grpSp>
      <p:sp>
        <p:nvSpPr>
          <p:cNvPr id="72" name="Oval 336"/>
          <p:cNvSpPr>
            <a:spLocks noChangeArrowheads="1"/>
          </p:cNvSpPr>
          <p:nvPr/>
        </p:nvSpPr>
        <p:spPr bwMode="auto">
          <a:xfrm>
            <a:off x="3271840" y="2582865"/>
            <a:ext cx="160337" cy="160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870407" name="Text Box 7"/>
          <p:cNvSpPr txBox="1">
            <a:spLocks noChangeArrowheads="1"/>
          </p:cNvSpPr>
          <p:nvPr/>
        </p:nvSpPr>
        <p:spPr bwMode="auto">
          <a:xfrm>
            <a:off x="179512" y="1859635"/>
            <a:ext cx="23144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representational distance matrix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Arial" charset="0"/>
              </a:rPr>
              <a:t>RDM</a:t>
            </a: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73" name="Oval 336"/>
          <p:cNvSpPr>
            <a:spLocks noChangeArrowheads="1"/>
          </p:cNvSpPr>
          <p:nvPr/>
        </p:nvSpPr>
        <p:spPr bwMode="auto">
          <a:xfrm>
            <a:off x="3987800" y="1800225"/>
            <a:ext cx="160338" cy="160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3635376" y="3208338"/>
            <a:ext cx="2747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dissimilarity</a:t>
            </a:r>
            <a:endParaRPr lang="en-US" altLang="en-US" sz="1400">
              <a:solidFill>
                <a:srgbClr val="000000"/>
              </a:solidFill>
              <a:latin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(e.g. 1-correlation across space)</a:t>
            </a:r>
          </a:p>
        </p:txBody>
      </p:sp>
      <p:sp>
        <p:nvSpPr>
          <p:cNvPr id="31768" name="Title 7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922337"/>
          </a:xfrm>
        </p:spPr>
        <p:txBody>
          <a:bodyPr>
            <a:normAutofit fontScale="90000"/>
          </a:bodyPr>
          <a:lstStyle/>
          <a:p>
            <a:r>
              <a:rPr lang="en-GB" altLang="en-US" dirty="0" smtClean="0">
                <a:latin typeface="Arial" charset="0"/>
                <a:cs typeface="Arial" charset="0"/>
              </a:rPr>
              <a:t>Comparing brain RDMs between people</a:t>
            </a:r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5" y="5940425"/>
            <a:ext cx="5476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5" y="5940425"/>
            <a:ext cx="7080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7" y="1430339"/>
            <a:ext cx="1649413" cy="1643062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44626"/>
            <a:ext cx="1644650" cy="1638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753225" y="2644775"/>
            <a:ext cx="971550" cy="1358900"/>
            <a:chOff x="1632" y="1152"/>
            <a:chExt cx="720" cy="1008"/>
          </a:xfrm>
        </p:grpSpPr>
        <p:sp>
          <p:nvSpPr>
            <p:cNvPr id="31782" name="Line 27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3" name="Oval 28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4" name="Line 29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5" name="Line 30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160713" y="2668588"/>
            <a:ext cx="969962" cy="1358900"/>
            <a:chOff x="1632" y="1152"/>
            <a:chExt cx="720" cy="1008"/>
          </a:xfrm>
        </p:grpSpPr>
        <p:sp>
          <p:nvSpPr>
            <p:cNvPr id="31778" name="Line 22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9" name="Oval 23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0" name="Line 24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1" name="Line 25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643440" y="1973264"/>
            <a:ext cx="1666875" cy="707886"/>
            <a:chOff x="4644008" y="1973412"/>
            <a:chExt cx="1665779" cy="707747"/>
          </a:xfrm>
        </p:grpSpPr>
        <p:sp>
          <p:nvSpPr>
            <p:cNvPr id="31776" name="Line 33"/>
            <p:cNvSpPr>
              <a:spLocks noChangeShapeType="1"/>
            </p:cNvSpPr>
            <p:nvPr/>
          </p:nvSpPr>
          <p:spPr bwMode="auto">
            <a:xfrm>
              <a:off x="4644008" y="2332299"/>
              <a:ext cx="16657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7" name="TextBox 108"/>
            <p:cNvSpPr txBox="1">
              <a:spLocks noChangeArrowheads="1"/>
            </p:cNvSpPr>
            <p:nvPr/>
          </p:nvSpPr>
          <p:spPr bwMode="auto">
            <a:xfrm>
              <a:off x="5298803" y="1973412"/>
              <a:ext cx="355954" cy="7077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91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7" y="2751138"/>
            <a:ext cx="70802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23" name="Rectangle 12"/>
          <p:cNvSpPr>
            <a:spLocks noChangeArrowheads="1"/>
          </p:cNvSpPr>
          <p:nvPr/>
        </p:nvSpPr>
        <p:spPr bwMode="auto">
          <a:xfrm>
            <a:off x="2314576" y="2097088"/>
            <a:ext cx="1652345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25211D"/>
                </a:solidFill>
                <a:latin typeface="Arial" charset="0"/>
              </a:rPr>
              <a:t>representational pattern</a:t>
            </a:r>
            <a:endParaRPr lang="en-US" alt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424" name="Rectangle 13"/>
          <p:cNvSpPr>
            <a:spLocks noChangeArrowheads="1"/>
          </p:cNvSpPr>
          <p:nvPr/>
        </p:nvSpPr>
        <p:spPr bwMode="auto">
          <a:xfrm>
            <a:off x="2284414" y="2257426"/>
            <a:ext cx="157735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srgbClr val="25211D"/>
                </a:solidFill>
                <a:latin typeface="Arial" charset="0"/>
              </a:rPr>
              <a:t>(e.g. voxels, neurons, model units)</a:t>
            </a:r>
            <a:endParaRPr lang="en-US" altLang="en-US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42914" y="2097091"/>
            <a:ext cx="1251946" cy="397749"/>
            <a:chOff x="442913" y="2097088"/>
            <a:chExt cx="1251947" cy="397749"/>
          </a:xfrm>
        </p:grpSpPr>
        <p:sp>
          <p:nvSpPr>
            <p:cNvPr id="30966" name="Rectangle 14"/>
            <p:cNvSpPr>
              <a:spLocks noChangeArrowheads="1"/>
            </p:cNvSpPr>
            <p:nvPr/>
          </p:nvSpPr>
          <p:spPr bwMode="auto">
            <a:xfrm>
              <a:off x="808038" y="2097088"/>
              <a:ext cx="593988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stimulus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67" name="Rectangle 15"/>
            <p:cNvSpPr>
              <a:spLocks noChangeArrowheads="1"/>
            </p:cNvSpPr>
            <p:nvPr/>
          </p:nvSpPr>
          <p:spPr bwMode="auto">
            <a:xfrm>
              <a:off x="442913" y="2257426"/>
              <a:ext cx="125194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25211D"/>
                  </a:solidFill>
                  <a:latin typeface="Arial" charset="0"/>
                </a:rPr>
                <a:t>(e.g. images, sounds, other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68" name="Rectangle 16"/>
            <p:cNvSpPr>
              <a:spLocks noChangeArrowheads="1"/>
            </p:cNvSpPr>
            <p:nvPr/>
          </p:nvSpPr>
          <p:spPr bwMode="auto">
            <a:xfrm>
              <a:off x="511176" y="2371726"/>
              <a:ext cx="111729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25211D"/>
                  </a:solidFill>
                  <a:latin typeface="Arial" charset="0"/>
                </a:rPr>
                <a:t>experimental conditions)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pic>
        <p:nvPicPr>
          <p:cNvPr id="14430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5041902"/>
            <a:ext cx="8763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980560" y="4818063"/>
            <a:ext cx="401071" cy="1174750"/>
            <a:chOff x="4979778" y="4818063"/>
            <a:chExt cx="401848" cy="1174750"/>
          </a:xfrm>
        </p:grpSpPr>
        <p:pic>
          <p:nvPicPr>
            <p:cNvPr id="30950" name="Picture 2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6838" y="4957763"/>
              <a:ext cx="204788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51" name="Rectangle 23"/>
            <p:cNvSpPr>
              <a:spLocks noChangeArrowheads="1"/>
            </p:cNvSpPr>
            <p:nvPr/>
          </p:nvSpPr>
          <p:spPr bwMode="auto">
            <a:xfrm>
              <a:off x="5164138" y="4943476"/>
              <a:ext cx="28575" cy="1047750"/>
            </a:xfrm>
            <a:prstGeom prst="rect">
              <a:avLst/>
            </a:prstGeom>
            <a:solidFill>
              <a:srgbClr val="25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52" name="Freeform 24"/>
            <p:cNvSpPr>
              <a:spLocks/>
            </p:cNvSpPr>
            <p:nvPr/>
          </p:nvSpPr>
          <p:spPr bwMode="auto">
            <a:xfrm>
              <a:off x="5102226" y="4818063"/>
              <a:ext cx="150813" cy="138113"/>
            </a:xfrm>
            <a:custGeom>
              <a:avLst/>
              <a:gdLst>
                <a:gd name="T0" fmla="*/ 0 w 95"/>
                <a:gd name="T1" fmla="*/ 219255181 h 87"/>
                <a:gd name="T2" fmla="*/ 120967901 w 95"/>
                <a:gd name="T3" fmla="*/ 0 h 87"/>
                <a:gd name="T4" fmla="*/ 239416431 w 95"/>
                <a:gd name="T5" fmla="*/ 219255181 h 87"/>
                <a:gd name="T6" fmla="*/ 0 w 95"/>
                <a:gd name="T7" fmla="*/ 219255181 h 8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5" h="87">
                  <a:moveTo>
                    <a:pt x="0" y="87"/>
                  </a:moveTo>
                  <a:lnTo>
                    <a:pt x="48" y="0"/>
                  </a:lnTo>
                  <a:lnTo>
                    <a:pt x="95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25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53" name="Rectangle 25"/>
            <p:cNvSpPr>
              <a:spLocks noChangeArrowheads="1"/>
            </p:cNvSpPr>
            <p:nvPr/>
          </p:nvSpPr>
          <p:spPr bwMode="auto">
            <a:xfrm rot="16200000">
              <a:off x="5023343" y="5713996"/>
              <a:ext cx="87915" cy="173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d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54" name="Rectangle 26"/>
            <p:cNvSpPr>
              <a:spLocks noChangeArrowheads="1"/>
            </p:cNvSpPr>
            <p:nvPr/>
          </p:nvSpPr>
          <p:spPr bwMode="auto">
            <a:xfrm rot="16200000">
              <a:off x="5047271" y="5647662"/>
              <a:ext cx="38472" cy="169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i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55" name="Rectangle 27"/>
            <p:cNvSpPr>
              <a:spLocks noChangeArrowheads="1"/>
            </p:cNvSpPr>
            <p:nvPr/>
          </p:nvSpPr>
          <p:spPr bwMode="auto">
            <a:xfrm rot="16200000">
              <a:off x="5026495" y="5588583"/>
              <a:ext cx="80025" cy="173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s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56" name="Rectangle 28"/>
            <p:cNvSpPr>
              <a:spLocks noChangeArrowheads="1"/>
            </p:cNvSpPr>
            <p:nvPr/>
          </p:nvSpPr>
          <p:spPr bwMode="auto">
            <a:xfrm rot="16200000">
              <a:off x="5026495" y="5512383"/>
              <a:ext cx="80025" cy="173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s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57" name="Rectangle 29"/>
            <p:cNvSpPr>
              <a:spLocks noChangeArrowheads="1"/>
            </p:cNvSpPr>
            <p:nvPr/>
          </p:nvSpPr>
          <p:spPr bwMode="auto">
            <a:xfrm rot="16200000">
              <a:off x="5047271" y="5457162"/>
              <a:ext cx="38472" cy="169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i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58" name="Rectangle 30"/>
            <p:cNvSpPr>
              <a:spLocks noChangeArrowheads="1"/>
            </p:cNvSpPr>
            <p:nvPr/>
          </p:nvSpPr>
          <p:spPr bwMode="auto">
            <a:xfrm rot="16200000">
              <a:off x="5003055" y="5375858"/>
              <a:ext cx="128490" cy="173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m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59" name="Rectangle 31"/>
            <p:cNvSpPr>
              <a:spLocks noChangeArrowheads="1"/>
            </p:cNvSpPr>
            <p:nvPr/>
          </p:nvSpPr>
          <p:spPr bwMode="auto">
            <a:xfrm rot="16200000">
              <a:off x="5047271" y="5296824"/>
              <a:ext cx="38472" cy="169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i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60" name="Rectangle 32"/>
            <p:cNvSpPr>
              <a:spLocks noChangeArrowheads="1"/>
            </p:cNvSpPr>
            <p:nvPr/>
          </p:nvSpPr>
          <p:spPr bwMode="auto">
            <a:xfrm rot="16200000">
              <a:off x="5047271" y="5258724"/>
              <a:ext cx="38472" cy="169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l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61" name="Rectangle 33"/>
            <p:cNvSpPr>
              <a:spLocks noChangeArrowheads="1"/>
            </p:cNvSpPr>
            <p:nvPr/>
          </p:nvSpPr>
          <p:spPr bwMode="auto">
            <a:xfrm rot="16200000">
              <a:off x="5026495" y="5199646"/>
              <a:ext cx="80025" cy="173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a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62" name="Rectangle 34"/>
            <p:cNvSpPr>
              <a:spLocks noChangeArrowheads="1"/>
            </p:cNvSpPr>
            <p:nvPr/>
          </p:nvSpPr>
          <p:spPr bwMode="auto">
            <a:xfrm rot="16200000">
              <a:off x="5038330" y="5128208"/>
              <a:ext cx="56355" cy="173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r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63" name="Rectangle 35"/>
            <p:cNvSpPr>
              <a:spLocks noChangeArrowheads="1"/>
            </p:cNvSpPr>
            <p:nvPr/>
          </p:nvSpPr>
          <p:spPr bwMode="auto">
            <a:xfrm rot="16200000">
              <a:off x="5047272" y="5084100"/>
              <a:ext cx="38472" cy="169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i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64" name="Rectangle 36"/>
            <p:cNvSpPr>
              <a:spLocks noChangeArrowheads="1"/>
            </p:cNvSpPr>
            <p:nvPr/>
          </p:nvSpPr>
          <p:spPr bwMode="auto">
            <a:xfrm rot="16200000">
              <a:off x="5044057" y="5042825"/>
              <a:ext cx="46488" cy="169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t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65" name="Rectangle 37"/>
            <p:cNvSpPr>
              <a:spLocks noChangeArrowheads="1"/>
            </p:cNvSpPr>
            <p:nvPr/>
          </p:nvSpPr>
          <p:spPr bwMode="auto">
            <a:xfrm rot="16200000">
              <a:off x="5026495" y="4978983"/>
              <a:ext cx="80025" cy="173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y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3823268" y="4819650"/>
            <a:ext cx="409005" cy="1173163"/>
            <a:chOff x="3822493" y="4819651"/>
            <a:chExt cx="409783" cy="1173162"/>
          </a:xfrm>
        </p:grpSpPr>
        <p:pic>
          <p:nvPicPr>
            <p:cNvPr id="30939" name="Picture 3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9551" y="4957763"/>
              <a:ext cx="212725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40" name="Rectangle 39"/>
            <p:cNvSpPr>
              <a:spLocks noChangeArrowheads="1"/>
            </p:cNvSpPr>
            <p:nvPr/>
          </p:nvSpPr>
          <p:spPr bwMode="auto">
            <a:xfrm>
              <a:off x="4010026" y="4945063"/>
              <a:ext cx="28575" cy="1046163"/>
            </a:xfrm>
            <a:prstGeom prst="rect">
              <a:avLst/>
            </a:prstGeom>
            <a:solidFill>
              <a:srgbClr val="25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41" name="Freeform 40"/>
            <p:cNvSpPr>
              <a:spLocks/>
            </p:cNvSpPr>
            <p:nvPr/>
          </p:nvSpPr>
          <p:spPr bwMode="auto">
            <a:xfrm>
              <a:off x="3949701" y="4819651"/>
              <a:ext cx="150813" cy="136525"/>
            </a:xfrm>
            <a:custGeom>
              <a:avLst/>
              <a:gdLst>
                <a:gd name="T0" fmla="*/ 0 w 95"/>
                <a:gd name="T1" fmla="*/ 216733438 h 86"/>
                <a:gd name="T2" fmla="*/ 118448530 w 95"/>
                <a:gd name="T3" fmla="*/ 0 h 86"/>
                <a:gd name="T4" fmla="*/ 239416431 w 95"/>
                <a:gd name="T5" fmla="*/ 216733438 h 86"/>
                <a:gd name="T6" fmla="*/ 0 w 95"/>
                <a:gd name="T7" fmla="*/ 216733438 h 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5" h="86">
                  <a:moveTo>
                    <a:pt x="0" y="86"/>
                  </a:moveTo>
                  <a:lnTo>
                    <a:pt x="47" y="0"/>
                  </a:lnTo>
                  <a:lnTo>
                    <a:pt x="95" y="86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25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42" name="Rectangle 41"/>
            <p:cNvSpPr>
              <a:spLocks noChangeArrowheads="1"/>
            </p:cNvSpPr>
            <p:nvPr/>
          </p:nvSpPr>
          <p:spPr bwMode="auto">
            <a:xfrm rot="16200000">
              <a:off x="3869207" y="5550486"/>
              <a:ext cx="80025" cy="173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a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43" name="Rectangle 42"/>
            <p:cNvSpPr>
              <a:spLocks noChangeArrowheads="1"/>
            </p:cNvSpPr>
            <p:nvPr/>
          </p:nvSpPr>
          <p:spPr bwMode="auto">
            <a:xfrm rot="16200000">
              <a:off x="3869207" y="5474287"/>
              <a:ext cx="80025" cy="173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c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44" name="Rectangle 43"/>
            <p:cNvSpPr>
              <a:spLocks noChangeArrowheads="1"/>
            </p:cNvSpPr>
            <p:nvPr/>
          </p:nvSpPr>
          <p:spPr bwMode="auto">
            <a:xfrm rot="16200000">
              <a:off x="3886768" y="5415887"/>
              <a:ext cx="46488" cy="169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t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45" name="Rectangle 44"/>
            <p:cNvSpPr>
              <a:spLocks noChangeArrowheads="1"/>
            </p:cNvSpPr>
            <p:nvPr/>
          </p:nvSpPr>
          <p:spPr bwMode="auto">
            <a:xfrm rot="16200000">
              <a:off x="3889984" y="5366674"/>
              <a:ext cx="38472" cy="169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i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46" name="Rectangle 45"/>
            <p:cNvSpPr>
              <a:spLocks noChangeArrowheads="1"/>
            </p:cNvSpPr>
            <p:nvPr/>
          </p:nvSpPr>
          <p:spPr bwMode="auto">
            <a:xfrm rot="16200000">
              <a:off x="3869207" y="5307599"/>
              <a:ext cx="80025" cy="173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v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47" name="Rectangle 46"/>
            <p:cNvSpPr>
              <a:spLocks noChangeArrowheads="1"/>
            </p:cNvSpPr>
            <p:nvPr/>
          </p:nvSpPr>
          <p:spPr bwMode="auto">
            <a:xfrm rot="16200000">
              <a:off x="3889984" y="5252376"/>
              <a:ext cx="38472" cy="169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i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48" name="Rectangle 47"/>
            <p:cNvSpPr>
              <a:spLocks noChangeArrowheads="1"/>
            </p:cNvSpPr>
            <p:nvPr/>
          </p:nvSpPr>
          <p:spPr bwMode="auto">
            <a:xfrm rot="16200000">
              <a:off x="3886768" y="5211101"/>
              <a:ext cx="46488" cy="169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t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949" name="Rectangle 48"/>
            <p:cNvSpPr>
              <a:spLocks noChangeArrowheads="1"/>
            </p:cNvSpPr>
            <p:nvPr/>
          </p:nvSpPr>
          <p:spPr bwMode="auto">
            <a:xfrm rot="16200000">
              <a:off x="3869207" y="5147261"/>
              <a:ext cx="80025" cy="173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y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7519988" y="2611438"/>
            <a:ext cx="1303242" cy="1368425"/>
            <a:chOff x="7519988" y="2612206"/>
            <a:chExt cx="1303242" cy="1367657"/>
          </a:xfrm>
        </p:grpSpPr>
        <p:sp>
          <p:nvSpPr>
            <p:cNvPr id="30896" name="Rectangle 17"/>
            <p:cNvSpPr>
              <a:spLocks noChangeArrowheads="1"/>
            </p:cNvSpPr>
            <p:nvPr/>
          </p:nvSpPr>
          <p:spPr bwMode="auto">
            <a:xfrm>
              <a:off x="7864682" y="2612206"/>
              <a:ext cx="688665" cy="17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 dirty="0" err="1">
                  <a:solidFill>
                    <a:srgbClr val="25211D"/>
                  </a:solidFill>
                  <a:latin typeface="Arial" charset="0"/>
                </a:rPr>
                <a:t>behaviour</a:t>
              </a:r>
              <a:endParaRPr lang="en-US" altLang="en-US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897" name="Rectangle 18"/>
            <p:cNvSpPr>
              <a:spLocks noChangeArrowheads="1"/>
            </p:cNvSpPr>
            <p:nvPr/>
          </p:nvSpPr>
          <p:spPr bwMode="auto">
            <a:xfrm>
              <a:off x="7519988" y="2772544"/>
              <a:ext cx="1303242" cy="123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25211D"/>
                  </a:solidFill>
                  <a:latin typeface="Arial" charset="0"/>
                </a:rPr>
                <a:t>(e.g. dissimilarity judgments)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898" name="Rectangle 92"/>
            <p:cNvSpPr>
              <a:spLocks noChangeArrowheads="1"/>
            </p:cNvSpPr>
            <p:nvPr/>
          </p:nvSpPr>
          <p:spPr bwMode="auto">
            <a:xfrm>
              <a:off x="7870826" y="3013076"/>
              <a:ext cx="161925" cy="161925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99" name="Rectangle 93"/>
            <p:cNvSpPr>
              <a:spLocks noChangeArrowheads="1"/>
            </p:cNvSpPr>
            <p:nvPr/>
          </p:nvSpPr>
          <p:spPr bwMode="auto">
            <a:xfrm>
              <a:off x="7710488" y="3175001"/>
              <a:ext cx="160338" cy="160338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00" name="Rectangle 94"/>
            <p:cNvSpPr>
              <a:spLocks noChangeArrowheads="1"/>
            </p:cNvSpPr>
            <p:nvPr/>
          </p:nvSpPr>
          <p:spPr bwMode="auto">
            <a:xfrm>
              <a:off x="8032751" y="3013076"/>
              <a:ext cx="160338" cy="161925"/>
            </a:xfrm>
            <a:prstGeom prst="rect">
              <a:avLst/>
            </a:prstGeom>
            <a:solidFill>
              <a:srgbClr val="6F7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01" name="Rectangle 95"/>
            <p:cNvSpPr>
              <a:spLocks noChangeArrowheads="1"/>
            </p:cNvSpPr>
            <p:nvPr/>
          </p:nvSpPr>
          <p:spPr bwMode="auto">
            <a:xfrm>
              <a:off x="7710488" y="3335338"/>
              <a:ext cx="160338" cy="160338"/>
            </a:xfrm>
            <a:prstGeom prst="rect">
              <a:avLst/>
            </a:prstGeom>
            <a:solidFill>
              <a:srgbClr val="6F7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02" name="Rectangle 96"/>
            <p:cNvSpPr>
              <a:spLocks noChangeArrowheads="1"/>
            </p:cNvSpPr>
            <p:nvPr/>
          </p:nvSpPr>
          <p:spPr bwMode="auto">
            <a:xfrm>
              <a:off x="8193088" y="3013076"/>
              <a:ext cx="160338" cy="161925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03" name="Rectangle 97"/>
            <p:cNvSpPr>
              <a:spLocks noChangeArrowheads="1"/>
            </p:cNvSpPr>
            <p:nvPr/>
          </p:nvSpPr>
          <p:spPr bwMode="auto">
            <a:xfrm>
              <a:off x="7710488" y="3495676"/>
              <a:ext cx="160338" cy="161925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04" name="Rectangle 98"/>
            <p:cNvSpPr>
              <a:spLocks noChangeArrowheads="1"/>
            </p:cNvSpPr>
            <p:nvPr/>
          </p:nvSpPr>
          <p:spPr bwMode="auto">
            <a:xfrm>
              <a:off x="8353426" y="3013076"/>
              <a:ext cx="161925" cy="161925"/>
            </a:xfrm>
            <a:prstGeom prst="rect">
              <a:avLst/>
            </a:prstGeom>
            <a:solidFill>
              <a:srgbClr val="C64F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05" name="Rectangle 99"/>
            <p:cNvSpPr>
              <a:spLocks noChangeArrowheads="1"/>
            </p:cNvSpPr>
            <p:nvPr/>
          </p:nvSpPr>
          <p:spPr bwMode="auto">
            <a:xfrm>
              <a:off x="7710488" y="3657601"/>
              <a:ext cx="160338" cy="160338"/>
            </a:xfrm>
            <a:prstGeom prst="rect">
              <a:avLst/>
            </a:prstGeom>
            <a:solidFill>
              <a:srgbClr val="C64F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06" name="Rectangle 100"/>
            <p:cNvSpPr>
              <a:spLocks noChangeArrowheads="1"/>
            </p:cNvSpPr>
            <p:nvPr/>
          </p:nvSpPr>
          <p:spPr bwMode="auto">
            <a:xfrm>
              <a:off x="8515351" y="3013076"/>
              <a:ext cx="160338" cy="161925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07" name="Rectangle 101"/>
            <p:cNvSpPr>
              <a:spLocks noChangeArrowheads="1"/>
            </p:cNvSpPr>
            <p:nvPr/>
          </p:nvSpPr>
          <p:spPr bwMode="auto">
            <a:xfrm>
              <a:off x="7710488" y="3817938"/>
              <a:ext cx="160338" cy="160338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08" name="Rectangle 102"/>
            <p:cNvSpPr>
              <a:spLocks noChangeArrowheads="1"/>
            </p:cNvSpPr>
            <p:nvPr/>
          </p:nvSpPr>
          <p:spPr bwMode="auto">
            <a:xfrm>
              <a:off x="8032751" y="3175001"/>
              <a:ext cx="160338" cy="160338"/>
            </a:xfrm>
            <a:prstGeom prst="rect">
              <a:avLst/>
            </a:prstGeom>
            <a:solidFill>
              <a:srgbClr val="8D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09" name="Rectangle 103"/>
            <p:cNvSpPr>
              <a:spLocks noChangeArrowheads="1"/>
            </p:cNvSpPr>
            <p:nvPr/>
          </p:nvSpPr>
          <p:spPr bwMode="auto">
            <a:xfrm>
              <a:off x="7870826" y="3335338"/>
              <a:ext cx="161925" cy="160338"/>
            </a:xfrm>
            <a:prstGeom prst="rect">
              <a:avLst/>
            </a:prstGeom>
            <a:solidFill>
              <a:srgbClr val="8D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10" name="Rectangle 104"/>
            <p:cNvSpPr>
              <a:spLocks noChangeArrowheads="1"/>
            </p:cNvSpPr>
            <p:nvPr/>
          </p:nvSpPr>
          <p:spPr bwMode="auto">
            <a:xfrm>
              <a:off x="8193088" y="3175001"/>
              <a:ext cx="160338" cy="160338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11" name="Rectangle 105"/>
            <p:cNvSpPr>
              <a:spLocks noChangeArrowheads="1"/>
            </p:cNvSpPr>
            <p:nvPr/>
          </p:nvSpPr>
          <p:spPr bwMode="auto">
            <a:xfrm>
              <a:off x="7870826" y="3495676"/>
              <a:ext cx="161925" cy="161925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12" name="Rectangle 106"/>
            <p:cNvSpPr>
              <a:spLocks noChangeArrowheads="1"/>
            </p:cNvSpPr>
            <p:nvPr/>
          </p:nvSpPr>
          <p:spPr bwMode="auto">
            <a:xfrm>
              <a:off x="8353426" y="3175001"/>
              <a:ext cx="161925" cy="160338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13" name="Rectangle 107"/>
            <p:cNvSpPr>
              <a:spLocks noChangeArrowheads="1"/>
            </p:cNvSpPr>
            <p:nvPr/>
          </p:nvSpPr>
          <p:spPr bwMode="auto">
            <a:xfrm>
              <a:off x="7870826" y="3657601"/>
              <a:ext cx="161925" cy="160338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14" name="Rectangle 108"/>
            <p:cNvSpPr>
              <a:spLocks noChangeArrowheads="1"/>
            </p:cNvSpPr>
            <p:nvPr/>
          </p:nvSpPr>
          <p:spPr bwMode="auto">
            <a:xfrm>
              <a:off x="8515351" y="3175001"/>
              <a:ext cx="160338" cy="160338"/>
            </a:xfrm>
            <a:prstGeom prst="rect">
              <a:avLst/>
            </a:prstGeom>
            <a:solidFill>
              <a:srgbClr val="C64F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15" name="Rectangle 109"/>
            <p:cNvSpPr>
              <a:spLocks noChangeArrowheads="1"/>
            </p:cNvSpPr>
            <p:nvPr/>
          </p:nvSpPr>
          <p:spPr bwMode="auto">
            <a:xfrm>
              <a:off x="7870826" y="3817938"/>
              <a:ext cx="161925" cy="160338"/>
            </a:xfrm>
            <a:prstGeom prst="rect">
              <a:avLst/>
            </a:prstGeom>
            <a:solidFill>
              <a:srgbClr val="C64F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16" name="Rectangle 110"/>
            <p:cNvSpPr>
              <a:spLocks noChangeArrowheads="1"/>
            </p:cNvSpPr>
            <p:nvPr/>
          </p:nvSpPr>
          <p:spPr bwMode="auto">
            <a:xfrm>
              <a:off x="8193088" y="3335338"/>
              <a:ext cx="160338" cy="160338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17" name="Rectangle 111"/>
            <p:cNvSpPr>
              <a:spLocks noChangeArrowheads="1"/>
            </p:cNvSpPr>
            <p:nvPr/>
          </p:nvSpPr>
          <p:spPr bwMode="auto">
            <a:xfrm>
              <a:off x="8032751" y="3495676"/>
              <a:ext cx="160338" cy="161925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18" name="Rectangle 112"/>
            <p:cNvSpPr>
              <a:spLocks noChangeArrowheads="1"/>
            </p:cNvSpPr>
            <p:nvPr/>
          </p:nvSpPr>
          <p:spPr bwMode="auto">
            <a:xfrm>
              <a:off x="8353426" y="3335338"/>
              <a:ext cx="161925" cy="160338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19" name="Rectangle 113"/>
            <p:cNvSpPr>
              <a:spLocks noChangeArrowheads="1"/>
            </p:cNvSpPr>
            <p:nvPr/>
          </p:nvSpPr>
          <p:spPr bwMode="auto">
            <a:xfrm>
              <a:off x="8032751" y="3657601"/>
              <a:ext cx="160338" cy="160338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20" name="Rectangle 114"/>
            <p:cNvSpPr>
              <a:spLocks noChangeArrowheads="1"/>
            </p:cNvSpPr>
            <p:nvPr/>
          </p:nvSpPr>
          <p:spPr bwMode="auto">
            <a:xfrm>
              <a:off x="8515351" y="3335338"/>
              <a:ext cx="160338" cy="160338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21" name="Rectangle 115"/>
            <p:cNvSpPr>
              <a:spLocks noChangeArrowheads="1"/>
            </p:cNvSpPr>
            <p:nvPr/>
          </p:nvSpPr>
          <p:spPr bwMode="auto">
            <a:xfrm>
              <a:off x="8032751" y="3817938"/>
              <a:ext cx="160338" cy="160338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22" name="Rectangle 116"/>
            <p:cNvSpPr>
              <a:spLocks noChangeArrowheads="1"/>
            </p:cNvSpPr>
            <p:nvPr/>
          </p:nvSpPr>
          <p:spPr bwMode="auto">
            <a:xfrm>
              <a:off x="8353426" y="3495676"/>
              <a:ext cx="161925" cy="161925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23" name="Rectangle 117"/>
            <p:cNvSpPr>
              <a:spLocks noChangeArrowheads="1"/>
            </p:cNvSpPr>
            <p:nvPr/>
          </p:nvSpPr>
          <p:spPr bwMode="auto">
            <a:xfrm>
              <a:off x="8193088" y="3657601"/>
              <a:ext cx="160338" cy="160338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24" name="Rectangle 118"/>
            <p:cNvSpPr>
              <a:spLocks noChangeArrowheads="1"/>
            </p:cNvSpPr>
            <p:nvPr/>
          </p:nvSpPr>
          <p:spPr bwMode="auto">
            <a:xfrm>
              <a:off x="8515351" y="3495676"/>
              <a:ext cx="160338" cy="161925"/>
            </a:xfrm>
            <a:prstGeom prst="rect">
              <a:avLst/>
            </a:prstGeom>
            <a:solidFill>
              <a:srgbClr val="996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25" name="Rectangle 119"/>
            <p:cNvSpPr>
              <a:spLocks noChangeArrowheads="1"/>
            </p:cNvSpPr>
            <p:nvPr/>
          </p:nvSpPr>
          <p:spPr bwMode="auto">
            <a:xfrm>
              <a:off x="8193088" y="3817938"/>
              <a:ext cx="160338" cy="160338"/>
            </a:xfrm>
            <a:prstGeom prst="rect">
              <a:avLst/>
            </a:prstGeom>
            <a:solidFill>
              <a:srgbClr val="996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26" name="Rectangle 120"/>
            <p:cNvSpPr>
              <a:spLocks noChangeArrowheads="1"/>
            </p:cNvSpPr>
            <p:nvPr/>
          </p:nvSpPr>
          <p:spPr bwMode="auto">
            <a:xfrm>
              <a:off x="8515351" y="3657601"/>
              <a:ext cx="160338" cy="160338"/>
            </a:xfrm>
            <a:prstGeom prst="rect">
              <a:avLst/>
            </a:prstGeom>
            <a:solidFill>
              <a:srgbClr val="82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27" name="Rectangle 121"/>
            <p:cNvSpPr>
              <a:spLocks noChangeArrowheads="1"/>
            </p:cNvSpPr>
            <p:nvPr/>
          </p:nvSpPr>
          <p:spPr bwMode="auto">
            <a:xfrm>
              <a:off x="8353426" y="3817938"/>
              <a:ext cx="161925" cy="160338"/>
            </a:xfrm>
            <a:prstGeom prst="rect">
              <a:avLst/>
            </a:prstGeom>
            <a:solidFill>
              <a:srgbClr val="82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928" name="Freeform 122"/>
            <p:cNvSpPr>
              <a:spLocks/>
            </p:cNvSpPr>
            <p:nvPr/>
          </p:nvSpPr>
          <p:spPr bwMode="auto">
            <a:xfrm>
              <a:off x="7870826" y="3011488"/>
              <a:ext cx="0" cy="968375"/>
            </a:xfrm>
            <a:custGeom>
              <a:avLst/>
              <a:gdLst>
                <a:gd name="T0" fmla="*/ 568058 h 4451"/>
                <a:gd name="T1" fmla="*/ 520629 h 4451"/>
                <a:gd name="T2" fmla="*/ 473418 h 4451"/>
                <a:gd name="T3" fmla="*/ 378778 h 4451"/>
                <a:gd name="T4" fmla="*/ 283920 h 4451"/>
                <a:gd name="T5" fmla="*/ 189280 h 4451"/>
                <a:gd name="T6" fmla="*/ 94640 h 4451"/>
                <a:gd name="T7" fmla="*/ 0 h 4451"/>
                <a:gd name="T8" fmla="*/ 0 h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1">
                  <a:moveTo>
                    <a:pt x="0" y="4451"/>
                  </a:moveTo>
                  <a:lnTo>
                    <a:pt x="0" y="4444"/>
                  </a:lnTo>
                  <a:lnTo>
                    <a:pt x="0" y="3705"/>
                  </a:lnTo>
                  <a:lnTo>
                    <a:pt x="0" y="2965"/>
                  </a:lnTo>
                  <a:lnTo>
                    <a:pt x="0" y="2225"/>
                  </a:lnTo>
                  <a:lnTo>
                    <a:pt x="0" y="1486"/>
                  </a:lnTo>
                  <a:lnTo>
                    <a:pt x="0" y="74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29" name="Freeform 123"/>
            <p:cNvSpPr>
              <a:spLocks/>
            </p:cNvSpPr>
            <p:nvPr/>
          </p:nvSpPr>
          <p:spPr bwMode="auto">
            <a:xfrm>
              <a:off x="8032751" y="3011488"/>
              <a:ext cx="0" cy="968375"/>
            </a:xfrm>
            <a:custGeom>
              <a:avLst/>
              <a:gdLst>
                <a:gd name="T0" fmla="*/ 568058 h 4451"/>
                <a:gd name="T1" fmla="*/ 520629 h 4451"/>
                <a:gd name="T2" fmla="*/ 473418 h 4451"/>
                <a:gd name="T3" fmla="*/ 378778 h 4451"/>
                <a:gd name="T4" fmla="*/ 283920 h 4451"/>
                <a:gd name="T5" fmla="*/ 189280 h 4451"/>
                <a:gd name="T6" fmla="*/ 94640 h 4451"/>
                <a:gd name="T7" fmla="*/ 0 h 4451"/>
                <a:gd name="T8" fmla="*/ 0 h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1">
                  <a:moveTo>
                    <a:pt x="0" y="4451"/>
                  </a:moveTo>
                  <a:lnTo>
                    <a:pt x="0" y="4444"/>
                  </a:lnTo>
                  <a:lnTo>
                    <a:pt x="0" y="3705"/>
                  </a:lnTo>
                  <a:lnTo>
                    <a:pt x="0" y="2965"/>
                  </a:lnTo>
                  <a:lnTo>
                    <a:pt x="0" y="2225"/>
                  </a:lnTo>
                  <a:lnTo>
                    <a:pt x="0" y="1486"/>
                  </a:lnTo>
                  <a:lnTo>
                    <a:pt x="0" y="74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30" name="Freeform 124"/>
            <p:cNvSpPr>
              <a:spLocks/>
            </p:cNvSpPr>
            <p:nvPr/>
          </p:nvSpPr>
          <p:spPr bwMode="auto">
            <a:xfrm>
              <a:off x="8193088" y="3011488"/>
              <a:ext cx="0" cy="968375"/>
            </a:xfrm>
            <a:custGeom>
              <a:avLst/>
              <a:gdLst>
                <a:gd name="T0" fmla="*/ 568058 h 4451"/>
                <a:gd name="T1" fmla="*/ 520629 h 4451"/>
                <a:gd name="T2" fmla="*/ 473418 h 4451"/>
                <a:gd name="T3" fmla="*/ 378778 h 4451"/>
                <a:gd name="T4" fmla="*/ 283920 h 4451"/>
                <a:gd name="T5" fmla="*/ 189280 h 4451"/>
                <a:gd name="T6" fmla="*/ 94640 h 4451"/>
                <a:gd name="T7" fmla="*/ 0 h 4451"/>
                <a:gd name="T8" fmla="*/ 0 h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1">
                  <a:moveTo>
                    <a:pt x="0" y="4451"/>
                  </a:moveTo>
                  <a:lnTo>
                    <a:pt x="0" y="4444"/>
                  </a:lnTo>
                  <a:lnTo>
                    <a:pt x="0" y="3705"/>
                  </a:lnTo>
                  <a:lnTo>
                    <a:pt x="0" y="2965"/>
                  </a:lnTo>
                  <a:lnTo>
                    <a:pt x="0" y="2225"/>
                  </a:lnTo>
                  <a:lnTo>
                    <a:pt x="0" y="1486"/>
                  </a:lnTo>
                  <a:lnTo>
                    <a:pt x="0" y="74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31" name="Freeform 125"/>
            <p:cNvSpPr>
              <a:spLocks/>
            </p:cNvSpPr>
            <p:nvPr/>
          </p:nvSpPr>
          <p:spPr bwMode="auto">
            <a:xfrm>
              <a:off x="8353426" y="3011488"/>
              <a:ext cx="0" cy="968375"/>
            </a:xfrm>
            <a:custGeom>
              <a:avLst/>
              <a:gdLst>
                <a:gd name="T0" fmla="*/ 568058 h 4451"/>
                <a:gd name="T1" fmla="*/ 520629 h 4451"/>
                <a:gd name="T2" fmla="*/ 473418 h 4451"/>
                <a:gd name="T3" fmla="*/ 378778 h 4451"/>
                <a:gd name="T4" fmla="*/ 283920 h 4451"/>
                <a:gd name="T5" fmla="*/ 189280 h 4451"/>
                <a:gd name="T6" fmla="*/ 94640 h 4451"/>
                <a:gd name="T7" fmla="*/ 0 h 4451"/>
                <a:gd name="T8" fmla="*/ 0 h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1">
                  <a:moveTo>
                    <a:pt x="0" y="4451"/>
                  </a:moveTo>
                  <a:lnTo>
                    <a:pt x="0" y="4444"/>
                  </a:lnTo>
                  <a:lnTo>
                    <a:pt x="0" y="3705"/>
                  </a:lnTo>
                  <a:lnTo>
                    <a:pt x="0" y="2965"/>
                  </a:lnTo>
                  <a:lnTo>
                    <a:pt x="0" y="2225"/>
                  </a:lnTo>
                  <a:lnTo>
                    <a:pt x="0" y="1486"/>
                  </a:lnTo>
                  <a:lnTo>
                    <a:pt x="0" y="74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32" name="Freeform 126"/>
            <p:cNvSpPr>
              <a:spLocks/>
            </p:cNvSpPr>
            <p:nvPr/>
          </p:nvSpPr>
          <p:spPr bwMode="auto">
            <a:xfrm>
              <a:off x="8515351" y="3011488"/>
              <a:ext cx="0" cy="968375"/>
            </a:xfrm>
            <a:custGeom>
              <a:avLst/>
              <a:gdLst>
                <a:gd name="T0" fmla="*/ 568058 h 4451"/>
                <a:gd name="T1" fmla="*/ 520629 h 4451"/>
                <a:gd name="T2" fmla="*/ 473418 h 4451"/>
                <a:gd name="T3" fmla="*/ 378778 h 4451"/>
                <a:gd name="T4" fmla="*/ 283920 h 4451"/>
                <a:gd name="T5" fmla="*/ 189280 h 4451"/>
                <a:gd name="T6" fmla="*/ 94640 h 4451"/>
                <a:gd name="T7" fmla="*/ 0 h 4451"/>
                <a:gd name="T8" fmla="*/ 0 h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1">
                  <a:moveTo>
                    <a:pt x="0" y="4451"/>
                  </a:moveTo>
                  <a:lnTo>
                    <a:pt x="0" y="4444"/>
                  </a:lnTo>
                  <a:lnTo>
                    <a:pt x="0" y="3705"/>
                  </a:lnTo>
                  <a:lnTo>
                    <a:pt x="0" y="2965"/>
                  </a:lnTo>
                  <a:lnTo>
                    <a:pt x="0" y="2225"/>
                  </a:lnTo>
                  <a:lnTo>
                    <a:pt x="0" y="1486"/>
                  </a:lnTo>
                  <a:lnTo>
                    <a:pt x="0" y="74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33" name="Freeform 127"/>
            <p:cNvSpPr>
              <a:spLocks/>
            </p:cNvSpPr>
            <p:nvPr/>
          </p:nvSpPr>
          <p:spPr bwMode="auto">
            <a:xfrm>
              <a:off x="7708901" y="3817938"/>
              <a:ext cx="968375" cy="0"/>
            </a:xfrm>
            <a:custGeom>
              <a:avLst/>
              <a:gdLst>
                <a:gd name="T0" fmla="*/ 0 w 4451"/>
                <a:gd name="T1" fmla="*/ 0 w 4451"/>
                <a:gd name="T2" fmla="*/ 94640 w 4451"/>
                <a:gd name="T3" fmla="*/ 189280 w 4451"/>
                <a:gd name="T4" fmla="*/ 283920 w 4451"/>
                <a:gd name="T5" fmla="*/ 378778 w 4451"/>
                <a:gd name="T6" fmla="*/ 473418 w 4451"/>
                <a:gd name="T7" fmla="*/ 520629 w 4451"/>
                <a:gd name="T8" fmla="*/ 568058 w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1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1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34" name="Freeform 128"/>
            <p:cNvSpPr>
              <a:spLocks/>
            </p:cNvSpPr>
            <p:nvPr/>
          </p:nvSpPr>
          <p:spPr bwMode="auto">
            <a:xfrm>
              <a:off x="7708901" y="3657601"/>
              <a:ext cx="968375" cy="0"/>
            </a:xfrm>
            <a:custGeom>
              <a:avLst/>
              <a:gdLst>
                <a:gd name="T0" fmla="*/ 0 w 4451"/>
                <a:gd name="T1" fmla="*/ 0 w 4451"/>
                <a:gd name="T2" fmla="*/ 94640 w 4451"/>
                <a:gd name="T3" fmla="*/ 189280 w 4451"/>
                <a:gd name="T4" fmla="*/ 283920 w 4451"/>
                <a:gd name="T5" fmla="*/ 378778 w 4451"/>
                <a:gd name="T6" fmla="*/ 473418 w 4451"/>
                <a:gd name="T7" fmla="*/ 520629 w 4451"/>
                <a:gd name="T8" fmla="*/ 568058 w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1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1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35" name="Freeform 129"/>
            <p:cNvSpPr>
              <a:spLocks/>
            </p:cNvSpPr>
            <p:nvPr/>
          </p:nvSpPr>
          <p:spPr bwMode="auto">
            <a:xfrm>
              <a:off x="7708901" y="3495676"/>
              <a:ext cx="968375" cy="0"/>
            </a:xfrm>
            <a:custGeom>
              <a:avLst/>
              <a:gdLst>
                <a:gd name="T0" fmla="*/ 0 w 4451"/>
                <a:gd name="T1" fmla="*/ 0 w 4451"/>
                <a:gd name="T2" fmla="*/ 94640 w 4451"/>
                <a:gd name="T3" fmla="*/ 189280 w 4451"/>
                <a:gd name="T4" fmla="*/ 283920 w 4451"/>
                <a:gd name="T5" fmla="*/ 378778 w 4451"/>
                <a:gd name="T6" fmla="*/ 473418 w 4451"/>
                <a:gd name="T7" fmla="*/ 520629 w 4451"/>
                <a:gd name="T8" fmla="*/ 568058 w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1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1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36" name="Freeform 130"/>
            <p:cNvSpPr>
              <a:spLocks/>
            </p:cNvSpPr>
            <p:nvPr/>
          </p:nvSpPr>
          <p:spPr bwMode="auto">
            <a:xfrm>
              <a:off x="7708901" y="3335338"/>
              <a:ext cx="968375" cy="0"/>
            </a:xfrm>
            <a:custGeom>
              <a:avLst/>
              <a:gdLst>
                <a:gd name="T0" fmla="*/ 0 w 4451"/>
                <a:gd name="T1" fmla="*/ 0 w 4451"/>
                <a:gd name="T2" fmla="*/ 94640 w 4451"/>
                <a:gd name="T3" fmla="*/ 189280 w 4451"/>
                <a:gd name="T4" fmla="*/ 283920 w 4451"/>
                <a:gd name="T5" fmla="*/ 378778 w 4451"/>
                <a:gd name="T6" fmla="*/ 473418 w 4451"/>
                <a:gd name="T7" fmla="*/ 520629 w 4451"/>
                <a:gd name="T8" fmla="*/ 568058 w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1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1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37" name="Freeform 131"/>
            <p:cNvSpPr>
              <a:spLocks/>
            </p:cNvSpPr>
            <p:nvPr/>
          </p:nvSpPr>
          <p:spPr bwMode="auto">
            <a:xfrm>
              <a:off x="7708901" y="3175001"/>
              <a:ext cx="968375" cy="0"/>
            </a:xfrm>
            <a:custGeom>
              <a:avLst/>
              <a:gdLst>
                <a:gd name="T0" fmla="*/ 0 w 4451"/>
                <a:gd name="T1" fmla="*/ 0 w 4451"/>
                <a:gd name="T2" fmla="*/ 94640 w 4451"/>
                <a:gd name="T3" fmla="*/ 189280 w 4451"/>
                <a:gd name="T4" fmla="*/ 283920 w 4451"/>
                <a:gd name="T5" fmla="*/ 378778 w 4451"/>
                <a:gd name="T6" fmla="*/ 473418 w 4451"/>
                <a:gd name="T7" fmla="*/ 520629 w 4451"/>
                <a:gd name="T8" fmla="*/ 568058 w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1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1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938" name="Freeform 132"/>
            <p:cNvSpPr>
              <a:spLocks/>
            </p:cNvSpPr>
            <p:nvPr/>
          </p:nvSpPr>
          <p:spPr bwMode="auto">
            <a:xfrm>
              <a:off x="7710488" y="3013076"/>
              <a:ext cx="965200" cy="965200"/>
            </a:xfrm>
            <a:custGeom>
              <a:avLst/>
              <a:gdLst>
                <a:gd name="T0" fmla="*/ 520225 w 4438"/>
                <a:gd name="T1" fmla="*/ 520225 h 4438"/>
                <a:gd name="T2" fmla="*/ 425619 w 4438"/>
                <a:gd name="T3" fmla="*/ 520225 h 4438"/>
                <a:gd name="T4" fmla="*/ 378425 w 4438"/>
                <a:gd name="T5" fmla="*/ 520225 h 4438"/>
                <a:gd name="T6" fmla="*/ 283818 w 4438"/>
                <a:gd name="T7" fmla="*/ 520225 h 4438"/>
                <a:gd name="T8" fmla="*/ 189212 w 4438"/>
                <a:gd name="T9" fmla="*/ 520225 h 4438"/>
                <a:gd name="T10" fmla="*/ 94606 w 4438"/>
                <a:gd name="T11" fmla="*/ 520225 h 4438"/>
                <a:gd name="T12" fmla="*/ 0 w 4438"/>
                <a:gd name="T13" fmla="*/ 520225 h 4438"/>
                <a:gd name="T14" fmla="*/ 0 w 4438"/>
                <a:gd name="T15" fmla="*/ 425619 h 4438"/>
                <a:gd name="T16" fmla="*/ 0 w 4438"/>
                <a:gd name="T17" fmla="*/ 378425 h 4438"/>
                <a:gd name="T18" fmla="*/ 0 w 4438"/>
                <a:gd name="T19" fmla="*/ 283818 h 4438"/>
                <a:gd name="T20" fmla="*/ 0 w 4438"/>
                <a:gd name="T21" fmla="*/ 189212 h 4438"/>
                <a:gd name="T22" fmla="*/ 0 w 4438"/>
                <a:gd name="T23" fmla="*/ 94606 h 4438"/>
                <a:gd name="T24" fmla="*/ 0 w 4438"/>
                <a:gd name="T25" fmla="*/ 0 h 4438"/>
                <a:gd name="T26" fmla="*/ 94606 w 4438"/>
                <a:gd name="T27" fmla="*/ 0 h 4438"/>
                <a:gd name="T28" fmla="*/ 189212 w 4438"/>
                <a:gd name="T29" fmla="*/ 0 h 4438"/>
                <a:gd name="T30" fmla="*/ 283818 w 4438"/>
                <a:gd name="T31" fmla="*/ 0 h 4438"/>
                <a:gd name="T32" fmla="*/ 378425 w 4438"/>
                <a:gd name="T33" fmla="*/ 0 h 4438"/>
                <a:gd name="T34" fmla="*/ 425619 w 4438"/>
                <a:gd name="T35" fmla="*/ 0 h 4438"/>
                <a:gd name="T36" fmla="*/ 520225 w 4438"/>
                <a:gd name="T37" fmla="*/ 0 h 4438"/>
                <a:gd name="T38" fmla="*/ 520225 w 4438"/>
                <a:gd name="T39" fmla="*/ 94606 h 4438"/>
                <a:gd name="T40" fmla="*/ 520225 w 4438"/>
                <a:gd name="T41" fmla="*/ 189212 h 4438"/>
                <a:gd name="T42" fmla="*/ 520225 w 4438"/>
                <a:gd name="T43" fmla="*/ 283818 h 4438"/>
                <a:gd name="T44" fmla="*/ 520225 w 4438"/>
                <a:gd name="T45" fmla="*/ 378425 h 4438"/>
                <a:gd name="T46" fmla="*/ 520225 w 4438"/>
                <a:gd name="T47" fmla="*/ 425619 h 4438"/>
                <a:gd name="T48" fmla="*/ 520225 w 4438"/>
                <a:gd name="T49" fmla="*/ 520225 h 44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38" h="4438">
                  <a:moveTo>
                    <a:pt x="4438" y="4438"/>
                  </a:moveTo>
                  <a:lnTo>
                    <a:pt x="3699" y="4438"/>
                  </a:lnTo>
                  <a:lnTo>
                    <a:pt x="2959" y="4438"/>
                  </a:lnTo>
                  <a:lnTo>
                    <a:pt x="2219" y="4438"/>
                  </a:lnTo>
                  <a:lnTo>
                    <a:pt x="1480" y="4438"/>
                  </a:lnTo>
                  <a:lnTo>
                    <a:pt x="740" y="4438"/>
                  </a:lnTo>
                  <a:lnTo>
                    <a:pt x="0" y="4438"/>
                  </a:lnTo>
                  <a:lnTo>
                    <a:pt x="0" y="3699"/>
                  </a:lnTo>
                  <a:lnTo>
                    <a:pt x="0" y="2959"/>
                  </a:lnTo>
                  <a:lnTo>
                    <a:pt x="0" y="2219"/>
                  </a:lnTo>
                  <a:lnTo>
                    <a:pt x="0" y="1480"/>
                  </a:lnTo>
                  <a:lnTo>
                    <a:pt x="0" y="740"/>
                  </a:lnTo>
                  <a:lnTo>
                    <a:pt x="0" y="0"/>
                  </a:lnTo>
                  <a:lnTo>
                    <a:pt x="740" y="0"/>
                  </a:lnTo>
                  <a:lnTo>
                    <a:pt x="1480" y="0"/>
                  </a:lnTo>
                  <a:lnTo>
                    <a:pt x="2219" y="0"/>
                  </a:lnTo>
                  <a:lnTo>
                    <a:pt x="2959" y="0"/>
                  </a:lnTo>
                  <a:lnTo>
                    <a:pt x="3699" y="0"/>
                  </a:lnTo>
                  <a:lnTo>
                    <a:pt x="4438" y="0"/>
                  </a:lnTo>
                  <a:lnTo>
                    <a:pt x="4438" y="740"/>
                  </a:lnTo>
                  <a:lnTo>
                    <a:pt x="4438" y="1480"/>
                  </a:lnTo>
                  <a:lnTo>
                    <a:pt x="4438" y="2219"/>
                  </a:lnTo>
                  <a:lnTo>
                    <a:pt x="4438" y="2959"/>
                  </a:lnTo>
                  <a:lnTo>
                    <a:pt x="4438" y="3699"/>
                  </a:lnTo>
                  <a:lnTo>
                    <a:pt x="4438" y="4438"/>
                  </a:lnTo>
                  <a:close/>
                </a:path>
              </a:pathLst>
            </a:custGeom>
            <a:noFill/>
            <a:ln w="19050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7505700" y="5006975"/>
            <a:ext cx="1451720" cy="1483599"/>
            <a:chOff x="7505701" y="5006976"/>
            <a:chExt cx="1451720" cy="1483598"/>
          </a:xfrm>
        </p:grpSpPr>
        <p:sp>
          <p:nvSpPr>
            <p:cNvPr id="30852" name="Rectangle 7"/>
            <p:cNvSpPr>
              <a:spLocks noChangeArrowheads="1"/>
            </p:cNvSpPr>
            <p:nvPr/>
          </p:nvSpPr>
          <p:spPr bwMode="auto">
            <a:xfrm>
              <a:off x="7505701" y="6054726"/>
              <a:ext cx="1451720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computational model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853" name="Rectangle 8"/>
            <p:cNvSpPr>
              <a:spLocks noChangeArrowheads="1"/>
            </p:cNvSpPr>
            <p:nvPr/>
          </p:nvSpPr>
          <p:spPr bwMode="auto">
            <a:xfrm>
              <a:off x="7726363" y="6207126"/>
              <a:ext cx="1002003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representation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854" name="Rectangle 9"/>
            <p:cNvSpPr>
              <a:spLocks noChangeArrowheads="1"/>
            </p:cNvSpPr>
            <p:nvPr/>
          </p:nvSpPr>
          <p:spPr bwMode="auto">
            <a:xfrm>
              <a:off x="7588251" y="6367463"/>
              <a:ext cx="118141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25211D"/>
                  </a:solidFill>
                  <a:latin typeface="Arial" charset="0"/>
                </a:rPr>
                <a:t>(e.g. face-detector model)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855" name="Rectangle 133"/>
            <p:cNvSpPr>
              <a:spLocks noChangeArrowheads="1"/>
            </p:cNvSpPr>
            <p:nvPr/>
          </p:nvSpPr>
          <p:spPr bwMode="auto">
            <a:xfrm>
              <a:off x="7870826" y="5006976"/>
              <a:ext cx="161925" cy="161925"/>
            </a:xfrm>
            <a:prstGeom prst="rect">
              <a:avLst/>
            </a:prstGeom>
            <a:solidFill>
              <a:srgbClr val="EA3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56" name="Rectangle 134"/>
            <p:cNvSpPr>
              <a:spLocks noChangeArrowheads="1"/>
            </p:cNvSpPr>
            <p:nvPr/>
          </p:nvSpPr>
          <p:spPr bwMode="auto">
            <a:xfrm>
              <a:off x="8032751" y="5006976"/>
              <a:ext cx="160338" cy="161925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57" name="Rectangle 135"/>
            <p:cNvSpPr>
              <a:spLocks noChangeArrowheads="1"/>
            </p:cNvSpPr>
            <p:nvPr/>
          </p:nvSpPr>
          <p:spPr bwMode="auto">
            <a:xfrm>
              <a:off x="8032751" y="5168901"/>
              <a:ext cx="160338" cy="160338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58" name="Rectangle 136"/>
            <p:cNvSpPr>
              <a:spLocks noChangeArrowheads="1"/>
            </p:cNvSpPr>
            <p:nvPr/>
          </p:nvSpPr>
          <p:spPr bwMode="auto">
            <a:xfrm>
              <a:off x="8353426" y="5489576"/>
              <a:ext cx="161925" cy="161925"/>
            </a:xfrm>
            <a:prstGeom prst="rect">
              <a:avLst/>
            </a:prstGeom>
            <a:solidFill>
              <a:srgbClr val="2D6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59" name="Rectangle 137"/>
            <p:cNvSpPr>
              <a:spLocks noChangeArrowheads="1"/>
            </p:cNvSpPr>
            <p:nvPr/>
          </p:nvSpPr>
          <p:spPr bwMode="auto">
            <a:xfrm>
              <a:off x="8515351" y="5489576"/>
              <a:ext cx="160338" cy="161925"/>
            </a:xfrm>
            <a:prstGeom prst="rect">
              <a:avLst/>
            </a:prstGeom>
            <a:solidFill>
              <a:srgbClr val="375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60" name="Rectangle 138"/>
            <p:cNvSpPr>
              <a:spLocks noChangeArrowheads="1"/>
            </p:cNvSpPr>
            <p:nvPr/>
          </p:nvSpPr>
          <p:spPr bwMode="auto">
            <a:xfrm>
              <a:off x="8193088" y="5006976"/>
              <a:ext cx="160338" cy="161925"/>
            </a:xfrm>
            <a:prstGeom prst="rect">
              <a:avLst/>
            </a:prstGeom>
            <a:solidFill>
              <a:srgbClr val="FF3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61" name="Rectangle 139"/>
            <p:cNvSpPr>
              <a:spLocks noChangeArrowheads="1"/>
            </p:cNvSpPr>
            <p:nvPr/>
          </p:nvSpPr>
          <p:spPr bwMode="auto">
            <a:xfrm>
              <a:off x="8193088" y="5168901"/>
              <a:ext cx="160338" cy="160338"/>
            </a:xfrm>
            <a:prstGeom prst="rect">
              <a:avLst/>
            </a:prstGeom>
            <a:solidFill>
              <a:srgbClr val="487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62" name="Rectangle 140"/>
            <p:cNvSpPr>
              <a:spLocks noChangeArrowheads="1"/>
            </p:cNvSpPr>
            <p:nvPr/>
          </p:nvSpPr>
          <p:spPr bwMode="auto">
            <a:xfrm>
              <a:off x="8353426" y="5168901"/>
              <a:ext cx="161925" cy="160338"/>
            </a:xfrm>
            <a:prstGeom prst="rect">
              <a:avLst/>
            </a:prstGeom>
            <a:solidFill>
              <a:srgbClr val="2D6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63" name="Rectangle 141"/>
            <p:cNvSpPr>
              <a:spLocks noChangeArrowheads="1"/>
            </p:cNvSpPr>
            <p:nvPr/>
          </p:nvSpPr>
          <p:spPr bwMode="auto">
            <a:xfrm>
              <a:off x="8515351" y="5168901"/>
              <a:ext cx="160338" cy="160338"/>
            </a:xfrm>
            <a:prstGeom prst="rect">
              <a:avLst/>
            </a:prstGeom>
            <a:solidFill>
              <a:srgbClr val="0072FF"/>
            </a:solidFill>
            <a:ln w="1">
              <a:solidFill>
                <a:srgbClr val="79468D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64" name="Rectangle 142"/>
            <p:cNvSpPr>
              <a:spLocks noChangeArrowheads="1"/>
            </p:cNvSpPr>
            <p:nvPr/>
          </p:nvSpPr>
          <p:spPr bwMode="auto">
            <a:xfrm>
              <a:off x="8193088" y="5329238"/>
              <a:ext cx="160338" cy="160338"/>
            </a:xfrm>
            <a:prstGeom prst="rect">
              <a:avLst/>
            </a:prstGeom>
            <a:solidFill>
              <a:srgbClr val="2D6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65" name="Rectangle 143"/>
            <p:cNvSpPr>
              <a:spLocks noChangeArrowheads="1"/>
            </p:cNvSpPr>
            <p:nvPr/>
          </p:nvSpPr>
          <p:spPr bwMode="auto">
            <a:xfrm>
              <a:off x="8353426" y="5329238"/>
              <a:ext cx="161925" cy="160338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66" name="Rectangle 144"/>
            <p:cNvSpPr>
              <a:spLocks noChangeArrowheads="1"/>
            </p:cNvSpPr>
            <p:nvPr/>
          </p:nvSpPr>
          <p:spPr bwMode="auto">
            <a:xfrm>
              <a:off x="8515351" y="5329238"/>
              <a:ext cx="160338" cy="160338"/>
            </a:xfrm>
            <a:prstGeom prst="rect">
              <a:avLst/>
            </a:prstGeom>
            <a:solidFill>
              <a:srgbClr val="487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67" name="Rectangle 145"/>
            <p:cNvSpPr>
              <a:spLocks noChangeArrowheads="1"/>
            </p:cNvSpPr>
            <p:nvPr/>
          </p:nvSpPr>
          <p:spPr bwMode="auto">
            <a:xfrm>
              <a:off x="8353426" y="5006976"/>
              <a:ext cx="161925" cy="161925"/>
            </a:xfrm>
            <a:prstGeom prst="rect">
              <a:avLst/>
            </a:prstGeom>
            <a:solidFill>
              <a:srgbClr val="EA3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68" name="Rectangle 146"/>
            <p:cNvSpPr>
              <a:spLocks noChangeArrowheads="1"/>
            </p:cNvSpPr>
            <p:nvPr/>
          </p:nvSpPr>
          <p:spPr bwMode="auto">
            <a:xfrm>
              <a:off x="8515351" y="5006976"/>
              <a:ext cx="160338" cy="161925"/>
            </a:xfrm>
            <a:prstGeom prst="rect">
              <a:avLst/>
            </a:prstGeom>
            <a:solidFill>
              <a:srgbClr val="FF3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69" name="Rectangle 147"/>
            <p:cNvSpPr>
              <a:spLocks noChangeArrowheads="1"/>
            </p:cNvSpPr>
            <p:nvPr/>
          </p:nvSpPr>
          <p:spPr bwMode="auto">
            <a:xfrm>
              <a:off x="8515351" y="5651501"/>
              <a:ext cx="160338" cy="160338"/>
            </a:xfrm>
            <a:prstGeom prst="rect">
              <a:avLst/>
            </a:prstGeom>
            <a:solidFill>
              <a:srgbClr val="008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70" name="Rectangle 148"/>
            <p:cNvSpPr>
              <a:spLocks noChangeArrowheads="1"/>
            </p:cNvSpPr>
            <p:nvPr/>
          </p:nvSpPr>
          <p:spPr bwMode="auto">
            <a:xfrm>
              <a:off x="7710488" y="5168901"/>
              <a:ext cx="160338" cy="160338"/>
            </a:xfrm>
            <a:prstGeom prst="rect">
              <a:avLst/>
            </a:prstGeom>
            <a:solidFill>
              <a:srgbClr val="EA3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71" name="Rectangle 149"/>
            <p:cNvSpPr>
              <a:spLocks noChangeArrowheads="1"/>
            </p:cNvSpPr>
            <p:nvPr/>
          </p:nvSpPr>
          <p:spPr bwMode="auto">
            <a:xfrm>
              <a:off x="7710488" y="5329238"/>
              <a:ext cx="160338" cy="160338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72" name="Rectangle 150"/>
            <p:cNvSpPr>
              <a:spLocks noChangeArrowheads="1"/>
            </p:cNvSpPr>
            <p:nvPr/>
          </p:nvSpPr>
          <p:spPr bwMode="auto">
            <a:xfrm>
              <a:off x="7870826" y="5329238"/>
              <a:ext cx="161925" cy="160338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73" name="Rectangle 151"/>
            <p:cNvSpPr>
              <a:spLocks noChangeArrowheads="1"/>
            </p:cNvSpPr>
            <p:nvPr/>
          </p:nvSpPr>
          <p:spPr bwMode="auto">
            <a:xfrm>
              <a:off x="8193088" y="5651501"/>
              <a:ext cx="160338" cy="160338"/>
            </a:xfrm>
            <a:prstGeom prst="rect">
              <a:avLst/>
            </a:prstGeom>
            <a:solidFill>
              <a:srgbClr val="2D6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74" name="Rectangle 152"/>
            <p:cNvSpPr>
              <a:spLocks noChangeArrowheads="1"/>
            </p:cNvSpPr>
            <p:nvPr/>
          </p:nvSpPr>
          <p:spPr bwMode="auto">
            <a:xfrm>
              <a:off x="8193088" y="5811838"/>
              <a:ext cx="160338" cy="160338"/>
            </a:xfrm>
            <a:prstGeom prst="rect">
              <a:avLst/>
            </a:prstGeom>
            <a:solidFill>
              <a:srgbClr val="375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75" name="Rectangle 153"/>
            <p:cNvSpPr>
              <a:spLocks noChangeArrowheads="1"/>
            </p:cNvSpPr>
            <p:nvPr/>
          </p:nvSpPr>
          <p:spPr bwMode="auto">
            <a:xfrm>
              <a:off x="7710488" y="5489576"/>
              <a:ext cx="160338" cy="161925"/>
            </a:xfrm>
            <a:prstGeom prst="rect">
              <a:avLst/>
            </a:prstGeom>
            <a:solidFill>
              <a:srgbClr val="FF3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76" name="Rectangle 154"/>
            <p:cNvSpPr>
              <a:spLocks noChangeArrowheads="1"/>
            </p:cNvSpPr>
            <p:nvPr/>
          </p:nvSpPr>
          <p:spPr bwMode="auto">
            <a:xfrm>
              <a:off x="7870826" y="5489576"/>
              <a:ext cx="161925" cy="161925"/>
            </a:xfrm>
            <a:prstGeom prst="rect">
              <a:avLst/>
            </a:prstGeom>
            <a:solidFill>
              <a:srgbClr val="487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77" name="Rectangle 155"/>
            <p:cNvSpPr>
              <a:spLocks noChangeArrowheads="1"/>
            </p:cNvSpPr>
            <p:nvPr/>
          </p:nvSpPr>
          <p:spPr bwMode="auto">
            <a:xfrm>
              <a:off x="7870826" y="5651501"/>
              <a:ext cx="161925" cy="160338"/>
            </a:xfrm>
            <a:prstGeom prst="rect">
              <a:avLst/>
            </a:prstGeom>
            <a:solidFill>
              <a:srgbClr val="2D6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78" name="Rectangle 156"/>
            <p:cNvSpPr>
              <a:spLocks noChangeArrowheads="1"/>
            </p:cNvSpPr>
            <p:nvPr/>
          </p:nvSpPr>
          <p:spPr bwMode="auto">
            <a:xfrm>
              <a:off x="7870826" y="5811838"/>
              <a:ext cx="161925" cy="160338"/>
            </a:xfrm>
            <a:prstGeom prst="rect">
              <a:avLst/>
            </a:prstGeom>
            <a:solidFill>
              <a:srgbClr val="0072FF"/>
            </a:solidFill>
            <a:ln w="1">
              <a:solidFill>
                <a:srgbClr val="79468D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79" name="Rectangle 157"/>
            <p:cNvSpPr>
              <a:spLocks noChangeArrowheads="1"/>
            </p:cNvSpPr>
            <p:nvPr/>
          </p:nvSpPr>
          <p:spPr bwMode="auto">
            <a:xfrm>
              <a:off x="8032751" y="5489576"/>
              <a:ext cx="160338" cy="161925"/>
            </a:xfrm>
            <a:prstGeom prst="rect">
              <a:avLst/>
            </a:prstGeom>
            <a:solidFill>
              <a:srgbClr val="2D6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80" name="Rectangle 158"/>
            <p:cNvSpPr>
              <a:spLocks noChangeArrowheads="1"/>
            </p:cNvSpPr>
            <p:nvPr/>
          </p:nvSpPr>
          <p:spPr bwMode="auto">
            <a:xfrm>
              <a:off x="8032751" y="5651501"/>
              <a:ext cx="160338" cy="160338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81" name="Rectangle 159"/>
            <p:cNvSpPr>
              <a:spLocks noChangeArrowheads="1"/>
            </p:cNvSpPr>
            <p:nvPr/>
          </p:nvSpPr>
          <p:spPr bwMode="auto">
            <a:xfrm>
              <a:off x="8032751" y="5811838"/>
              <a:ext cx="160338" cy="160338"/>
            </a:xfrm>
            <a:prstGeom prst="rect">
              <a:avLst/>
            </a:prstGeom>
            <a:solidFill>
              <a:srgbClr val="487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82" name="Rectangle 160"/>
            <p:cNvSpPr>
              <a:spLocks noChangeArrowheads="1"/>
            </p:cNvSpPr>
            <p:nvPr/>
          </p:nvSpPr>
          <p:spPr bwMode="auto">
            <a:xfrm>
              <a:off x="7710488" y="5651501"/>
              <a:ext cx="160338" cy="160338"/>
            </a:xfrm>
            <a:prstGeom prst="rect">
              <a:avLst/>
            </a:prstGeom>
            <a:solidFill>
              <a:srgbClr val="EA3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83" name="Rectangle 161"/>
            <p:cNvSpPr>
              <a:spLocks noChangeArrowheads="1"/>
            </p:cNvSpPr>
            <p:nvPr/>
          </p:nvSpPr>
          <p:spPr bwMode="auto">
            <a:xfrm>
              <a:off x="7710488" y="5811838"/>
              <a:ext cx="160338" cy="160338"/>
            </a:xfrm>
            <a:prstGeom prst="rect">
              <a:avLst/>
            </a:prstGeom>
            <a:solidFill>
              <a:srgbClr val="FF3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84" name="Rectangle 162"/>
            <p:cNvSpPr>
              <a:spLocks noChangeArrowheads="1"/>
            </p:cNvSpPr>
            <p:nvPr/>
          </p:nvSpPr>
          <p:spPr bwMode="auto">
            <a:xfrm>
              <a:off x="8353426" y="5811838"/>
              <a:ext cx="161925" cy="160338"/>
            </a:xfrm>
            <a:prstGeom prst="rect">
              <a:avLst/>
            </a:prstGeom>
            <a:solidFill>
              <a:srgbClr val="008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85" name="Freeform 163"/>
            <p:cNvSpPr>
              <a:spLocks/>
            </p:cNvSpPr>
            <p:nvPr/>
          </p:nvSpPr>
          <p:spPr bwMode="auto">
            <a:xfrm>
              <a:off x="7710488" y="5006976"/>
              <a:ext cx="965200" cy="965200"/>
            </a:xfrm>
            <a:custGeom>
              <a:avLst/>
              <a:gdLst>
                <a:gd name="T0" fmla="*/ 0 w 4438"/>
                <a:gd name="T1" fmla="*/ 520225 h 4438"/>
                <a:gd name="T2" fmla="*/ 0 w 4438"/>
                <a:gd name="T3" fmla="*/ 425619 h 4438"/>
                <a:gd name="T4" fmla="*/ 0 w 4438"/>
                <a:gd name="T5" fmla="*/ 378425 h 4438"/>
                <a:gd name="T6" fmla="*/ 0 w 4438"/>
                <a:gd name="T7" fmla="*/ 283818 h 4438"/>
                <a:gd name="T8" fmla="*/ 0 w 4438"/>
                <a:gd name="T9" fmla="*/ 189212 h 4438"/>
                <a:gd name="T10" fmla="*/ 0 w 4438"/>
                <a:gd name="T11" fmla="*/ 94606 h 4438"/>
                <a:gd name="T12" fmla="*/ 0 w 4438"/>
                <a:gd name="T13" fmla="*/ 0 h 4438"/>
                <a:gd name="T14" fmla="*/ 94606 w 4438"/>
                <a:gd name="T15" fmla="*/ 0 h 4438"/>
                <a:gd name="T16" fmla="*/ 189212 w 4438"/>
                <a:gd name="T17" fmla="*/ 0 h 4438"/>
                <a:gd name="T18" fmla="*/ 283818 w 4438"/>
                <a:gd name="T19" fmla="*/ 0 h 4438"/>
                <a:gd name="T20" fmla="*/ 378425 w 4438"/>
                <a:gd name="T21" fmla="*/ 0 h 4438"/>
                <a:gd name="T22" fmla="*/ 425619 w 4438"/>
                <a:gd name="T23" fmla="*/ 0 h 4438"/>
                <a:gd name="T24" fmla="*/ 520225 w 4438"/>
                <a:gd name="T25" fmla="*/ 0 h 4438"/>
                <a:gd name="T26" fmla="*/ 520225 w 4438"/>
                <a:gd name="T27" fmla="*/ 94606 h 4438"/>
                <a:gd name="T28" fmla="*/ 520225 w 4438"/>
                <a:gd name="T29" fmla="*/ 189212 h 4438"/>
                <a:gd name="T30" fmla="*/ 520225 w 4438"/>
                <a:gd name="T31" fmla="*/ 283818 h 4438"/>
                <a:gd name="T32" fmla="*/ 520225 w 4438"/>
                <a:gd name="T33" fmla="*/ 378425 h 4438"/>
                <a:gd name="T34" fmla="*/ 520225 w 4438"/>
                <a:gd name="T35" fmla="*/ 425619 h 4438"/>
                <a:gd name="T36" fmla="*/ 520225 w 4438"/>
                <a:gd name="T37" fmla="*/ 520225 h 4438"/>
                <a:gd name="T38" fmla="*/ 425619 w 4438"/>
                <a:gd name="T39" fmla="*/ 520225 h 4438"/>
                <a:gd name="T40" fmla="*/ 378425 w 4438"/>
                <a:gd name="T41" fmla="*/ 520225 h 4438"/>
                <a:gd name="T42" fmla="*/ 283818 w 4438"/>
                <a:gd name="T43" fmla="*/ 520225 h 4438"/>
                <a:gd name="T44" fmla="*/ 189212 w 4438"/>
                <a:gd name="T45" fmla="*/ 520225 h 4438"/>
                <a:gd name="T46" fmla="*/ 94606 w 4438"/>
                <a:gd name="T47" fmla="*/ 520225 h 4438"/>
                <a:gd name="T48" fmla="*/ 0 w 4438"/>
                <a:gd name="T49" fmla="*/ 520225 h 44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38" h="4438">
                  <a:moveTo>
                    <a:pt x="0" y="4438"/>
                  </a:moveTo>
                  <a:lnTo>
                    <a:pt x="0" y="3698"/>
                  </a:lnTo>
                  <a:lnTo>
                    <a:pt x="0" y="2958"/>
                  </a:lnTo>
                  <a:lnTo>
                    <a:pt x="0" y="2219"/>
                  </a:lnTo>
                  <a:lnTo>
                    <a:pt x="0" y="1479"/>
                  </a:lnTo>
                  <a:lnTo>
                    <a:pt x="0" y="739"/>
                  </a:lnTo>
                  <a:lnTo>
                    <a:pt x="0" y="0"/>
                  </a:lnTo>
                  <a:lnTo>
                    <a:pt x="740" y="0"/>
                  </a:lnTo>
                  <a:lnTo>
                    <a:pt x="1480" y="0"/>
                  </a:lnTo>
                  <a:lnTo>
                    <a:pt x="2219" y="0"/>
                  </a:lnTo>
                  <a:lnTo>
                    <a:pt x="2959" y="0"/>
                  </a:lnTo>
                  <a:lnTo>
                    <a:pt x="3699" y="0"/>
                  </a:lnTo>
                  <a:lnTo>
                    <a:pt x="4438" y="0"/>
                  </a:lnTo>
                  <a:lnTo>
                    <a:pt x="4438" y="739"/>
                  </a:lnTo>
                  <a:lnTo>
                    <a:pt x="4438" y="1479"/>
                  </a:lnTo>
                  <a:lnTo>
                    <a:pt x="4438" y="2219"/>
                  </a:lnTo>
                  <a:lnTo>
                    <a:pt x="4438" y="2958"/>
                  </a:lnTo>
                  <a:lnTo>
                    <a:pt x="4438" y="3698"/>
                  </a:lnTo>
                  <a:lnTo>
                    <a:pt x="4438" y="4438"/>
                  </a:lnTo>
                  <a:lnTo>
                    <a:pt x="3699" y="4438"/>
                  </a:lnTo>
                  <a:lnTo>
                    <a:pt x="2959" y="4438"/>
                  </a:lnTo>
                  <a:lnTo>
                    <a:pt x="2219" y="4438"/>
                  </a:lnTo>
                  <a:lnTo>
                    <a:pt x="1480" y="4438"/>
                  </a:lnTo>
                  <a:lnTo>
                    <a:pt x="740" y="4438"/>
                  </a:lnTo>
                  <a:lnTo>
                    <a:pt x="0" y="4438"/>
                  </a:lnTo>
                  <a:close/>
                </a:path>
              </a:pathLst>
            </a:custGeom>
            <a:noFill/>
            <a:ln w="19050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86" name="Freeform 164"/>
            <p:cNvSpPr>
              <a:spLocks/>
            </p:cNvSpPr>
            <p:nvPr/>
          </p:nvSpPr>
          <p:spPr bwMode="auto">
            <a:xfrm>
              <a:off x="7870826" y="5006976"/>
              <a:ext cx="0" cy="966788"/>
            </a:xfrm>
            <a:custGeom>
              <a:avLst/>
              <a:gdLst>
                <a:gd name="T0" fmla="*/ 519241 h 4450"/>
                <a:gd name="T1" fmla="*/ 519241 h 4450"/>
                <a:gd name="T2" fmla="*/ 424735 h 4450"/>
                <a:gd name="T3" fmla="*/ 377590 h 4450"/>
                <a:gd name="T4" fmla="*/ 283301 h 4450"/>
                <a:gd name="T5" fmla="*/ 188795 h 4450"/>
                <a:gd name="T6" fmla="*/ 94506 h 4450"/>
                <a:gd name="T7" fmla="*/ 0 h 4450"/>
                <a:gd name="T8" fmla="*/ 0 h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0">
                  <a:moveTo>
                    <a:pt x="0" y="4450"/>
                  </a:moveTo>
                  <a:lnTo>
                    <a:pt x="0" y="4444"/>
                  </a:lnTo>
                  <a:lnTo>
                    <a:pt x="0" y="3704"/>
                  </a:lnTo>
                  <a:lnTo>
                    <a:pt x="0" y="2964"/>
                  </a:lnTo>
                  <a:lnTo>
                    <a:pt x="0" y="2225"/>
                  </a:lnTo>
                  <a:lnTo>
                    <a:pt x="0" y="1485"/>
                  </a:lnTo>
                  <a:lnTo>
                    <a:pt x="0" y="745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87" name="Freeform 165"/>
            <p:cNvSpPr>
              <a:spLocks/>
            </p:cNvSpPr>
            <p:nvPr/>
          </p:nvSpPr>
          <p:spPr bwMode="auto">
            <a:xfrm>
              <a:off x="8032751" y="5006976"/>
              <a:ext cx="0" cy="966788"/>
            </a:xfrm>
            <a:custGeom>
              <a:avLst/>
              <a:gdLst>
                <a:gd name="T0" fmla="*/ 519241 h 4450"/>
                <a:gd name="T1" fmla="*/ 519241 h 4450"/>
                <a:gd name="T2" fmla="*/ 424735 h 4450"/>
                <a:gd name="T3" fmla="*/ 377590 h 4450"/>
                <a:gd name="T4" fmla="*/ 283301 h 4450"/>
                <a:gd name="T5" fmla="*/ 188795 h 4450"/>
                <a:gd name="T6" fmla="*/ 94506 h 4450"/>
                <a:gd name="T7" fmla="*/ 0 h 4450"/>
                <a:gd name="T8" fmla="*/ 0 h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0">
                  <a:moveTo>
                    <a:pt x="0" y="4450"/>
                  </a:moveTo>
                  <a:lnTo>
                    <a:pt x="0" y="4444"/>
                  </a:lnTo>
                  <a:lnTo>
                    <a:pt x="0" y="3704"/>
                  </a:lnTo>
                  <a:lnTo>
                    <a:pt x="0" y="2964"/>
                  </a:lnTo>
                  <a:lnTo>
                    <a:pt x="0" y="2225"/>
                  </a:lnTo>
                  <a:lnTo>
                    <a:pt x="0" y="1485"/>
                  </a:lnTo>
                  <a:lnTo>
                    <a:pt x="0" y="745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88" name="Freeform 166"/>
            <p:cNvSpPr>
              <a:spLocks/>
            </p:cNvSpPr>
            <p:nvPr/>
          </p:nvSpPr>
          <p:spPr bwMode="auto">
            <a:xfrm>
              <a:off x="8193088" y="5006976"/>
              <a:ext cx="0" cy="966788"/>
            </a:xfrm>
            <a:custGeom>
              <a:avLst/>
              <a:gdLst>
                <a:gd name="T0" fmla="*/ 519241 h 4450"/>
                <a:gd name="T1" fmla="*/ 519241 h 4450"/>
                <a:gd name="T2" fmla="*/ 424735 h 4450"/>
                <a:gd name="T3" fmla="*/ 377590 h 4450"/>
                <a:gd name="T4" fmla="*/ 283301 h 4450"/>
                <a:gd name="T5" fmla="*/ 188795 h 4450"/>
                <a:gd name="T6" fmla="*/ 94506 h 4450"/>
                <a:gd name="T7" fmla="*/ 0 h 4450"/>
                <a:gd name="T8" fmla="*/ 0 h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0">
                  <a:moveTo>
                    <a:pt x="0" y="4450"/>
                  </a:moveTo>
                  <a:lnTo>
                    <a:pt x="0" y="4444"/>
                  </a:lnTo>
                  <a:lnTo>
                    <a:pt x="0" y="3704"/>
                  </a:lnTo>
                  <a:lnTo>
                    <a:pt x="0" y="2964"/>
                  </a:lnTo>
                  <a:lnTo>
                    <a:pt x="0" y="2225"/>
                  </a:lnTo>
                  <a:lnTo>
                    <a:pt x="0" y="1485"/>
                  </a:lnTo>
                  <a:lnTo>
                    <a:pt x="0" y="745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89" name="Freeform 167"/>
            <p:cNvSpPr>
              <a:spLocks/>
            </p:cNvSpPr>
            <p:nvPr/>
          </p:nvSpPr>
          <p:spPr bwMode="auto">
            <a:xfrm>
              <a:off x="8353426" y="5006976"/>
              <a:ext cx="0" cy="966788"/>
            </a:xfrm>
            <a:custGeom>
              <a:avLst/>
              <a:gdLst>
                <a:gd name="T0" fmla="*/ 519241 h 4450"/>
                <a:gd name="T1" fmla="*/ 519241 h 4450"/>
                <a:gd name="T2" fmla="*/ 424735 h 4450"/>
                <a:gd name="T3" fmla="*/ 377590 h 4450"/>
                <a:gd name="T4" fmla="*/ 283301 h 4450"/>
                <a:gd name="T5" fmla="*/ 188795 h 4450"/>
                <a:gd name="T6" fmla="*/ 94506 h 4450"/>
                <a:gd name="T7" fmla="*/ 0 h 4450"/>
                <a:gd name="T8" fmla="*/ 0 h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0">
                  <a:moveTo>
                    <a:pt x="0" y="4450"/>
                  </a:moveTo>
                  <a:lnTo>
                    <a:pt x="0" y="4444"/>
                  </a:lnTo>
                  <a:lnTo>
                    <a:pt x="0" y="3704"/>
                  </a:lnTo>
                  <a:lnTo>
                    <a:pt x="0" y="2964"/>
                  </a:lnTo>
                  <a:lnTo>
                    <a:pt x="0" y="2225"/>
                  </a:lnTo>
                  <a:lnTo>
                    <a:pt x="0" y="1485"/>
                  </a:lnTo>
                  <a:lnTo>
                    <a:pt x="0" y="745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90" name="Freeform 168"/>
            <p:cNvSpPr>
              <a:spLocks/>
            </p:cNvSpPr>
            <p:nvPr/>
          </p:nvSpPr>
          <p:spPr bwMode="auto">
            <a:xfrm>
              <a:off x="8515351" y="5006976"/>
              <a:ext cx="0" cy="966788"/>
            </a:xfrm>
            <a:custGeom>
              <a:avLst/>
              <a:gdLst>
                <a:gd name="T0" fmla="*/ 519241 h 4450"/>
                <a:gd name="T1" fmla="*/ 519241 h 4450"/>
                <a:gd name="T2" fmla="*/ 424735 h 4450"/>
                <a:gd name="T3" fmla="*/ 377590 h 4450"/>
                <a:gd name="T4" fmla="*/ 283301 h 4450"/>
                <a:gd name="T5" fmla="*/ 188795 h 4450"/>
                <a:gd name="T6" fmla="*/ 94506 h 4450"/>
                <a:gd name="T7" fmla="*/ 0 h 4450"/>
                <a:gd name="T8" fmla="*/ 0 h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0">
                  <a:moveTo>
                    <a:pt x="0" y="4450"/>
                  </a:moveTo>
                  <a:lnTo>
                    <a:pt x="0" y="4444"/>
                  </a:lnTo>
                  <a:lnTo>
                    <a:pt x="0" y="3704"/>
                  </a:lnTo>
                  <a:lnTo>
                    <a:pt x="0" y="2964"/>
                  </a:lnTo>
                  <a:lnTo>
                    <a:pt x="0" y="2225"/>
                  </a:lnTo>
                  <a:lnTo>
                    <a:pt x="0" y="1485"/>
                  </a:lnTo>
                  <a:lnTo>
                    <a:pt x="0" y="745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91" name="Freeform 169"/>
            <p:cNvSpPr>
              <a:spLocks/>
            </p:cNvSpPr>
            <p:nvPr/>
          </p:nvSpPr>
          <p:spPr bwMode="auto">
            <a:xfrm>
              <a:off x="7708901" y="5811838"/>
              <a:ext cx="968375" cy="0"/>
            </a:xfrm>
            <a:custGeom>
              <a:avLst/>
              <a:gdLst>
                <a:gd name="T0" fmla="*/ 0 w 4451"/>
                <a:gd name="T1" fmla="*/ 0 w 4451"/>
                <a:gd name="T2" fmla="*/ 94640 w 4451"/>
                <a:gd name="T3" fmla="*/ 189280 w 4451"/>
                <a:gd name="T4" fmla="*/ 283920 w 4451"/>
                <a:gd name="T5" fmla="*/ 378778 w 4451"/>
                <a:gd name="T6" fmla="*/ 473418 w 4451"/>
                <a:gd name="T7" fmla="*/ 520629 w 4451"/>
                <a:gd name="T8" fmla="*/ 568058 w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1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1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92" name="Freeform 170"/>
            <p:cNvSpPr>
              <a:spLocks/>
            </p:cNvSpPr>
            <p:nvPr/>
          </p:nvSpPr>
          <p:spPr bwMode="auto">
            <a:xfrm>
              <a:off x="7708901" y="5651501"/>
              <a:ext cx="968375" cy="0"/>
            </a:xfrm>
            <a:custGeom>
              <a:avLst/>
              <a:gdLst>
                <a:gd name="T0" fmla="*/ 0 w 4451"/>
                <a:gd name="T1" fmla="*/ 0 w 4451"/>
                <a:gd name="T2" fmla="*/ 94640 w 4451"/>
                <a:gd name="T3" fmla="*/ 189280 w 4451"/>
                <a:gd name="T4" fmla="*/ 283920 w 4451"/>
                <a:gd name="T5" fmla="*/ 378778 w 4451"/>
                <a:gd name="T6" fmla="*/ 473418 w 4451"/>
                <a:gd name="T7" fmla="*/ 520629 w 4451"/>
                <a:gd name="T8" fmla="*/ 568058 w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1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1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93" name="Freeform 171"/>
            <p:cNvSpPr>
              <a:spLocks/>
            </p:cNvSpPr>
            <p:nvPr/>
          </p:nvSpPr>
          <p:spPr bwMode="auto">
            <a:xfrm>
              <a:off x="7708901" y="5489576"/>
              <a:ext cx="968375" cy="0"/>
            </a:xfrm>
            <a:custGeom>
              <a:avLst/>
              <a:gdLst>
                <a:gd name="T0" fmla="*/ 0 w 4451"/>
                <a:gd name="T1" fmla="*/ 0 w 4451"/>
                <a:gd name="T2" fmla="*/ 94640 w 4451"/>
                <a:gd name="T3" fmla="*/ 189280 w 4451"/>
                <a:gd name="T4" fmla="*/ 283920 w 4451"/>
                <a:gd name="T5" fmla="*/ 378778 w 4451"/>
                <a:gd name="T6" fmla="*/ 473418 w 4451"/>
                <a:gd name="T7" fmla="*/ 520629 w 4451"/>
                <a:gd name="T8" fmla="*/ 568058 w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1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1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94" name="Freeform 172"/>
            <p:cNvSpPr>
              <a:spLocks/>
            </p:cNvSpPr>
            <p:nvPr/>
          </p:nvSpPr>
          <p:spPr bwMode="auto">
            <a:xfrm>
              <a:off x="7708901" y="5329238"/>
              <a:ext cx="968375" cy="0"/>
            </a:xfrm>
            <a:custGeom>
              <a:avLst/>
              <a:gdLst>
                <a:gd name="T0" fmla="*/ 0 w 4451"/>
                <a:gd name="T1" fmla="*/ 0 w 4451"/>
                <a:gd name="T2" fmla="*/ 94640 w 4451"/>
                <a:gd name="T3" fmla="*/ 189280 w 4451"/>
                <a:gd name="T4" fmla="*/ 283920 w 4451"/>
                <a:gd name="T5" fmla="*/ 378778 w 4451"/>
                <a:gd name="T6" fmla="*/ 473418 w 4451"/>
                <a:gd name="T7" fmla="*/ 520629 w 4451"/>
                <a:gd name="T8" fmla="*/ 568058 w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1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1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95" name="Freeform 173"/>
            <p:cNvSpPr>
              <a:spLocks/>
            </p:cNvSpPr>
            <p:nvPr/>
          </p:nvSpPr>
          <p:spPr bwMode="auto">
            <a:xfrm>
              <a:off x="7708901" y="5168901"/>
              <a:ext cx="968375" cy="0"/>
            </a:xfrm>
            <a:custGeom>
              <a:avLst/>
              <a:gdLst>
                <a:gd name="T0" fmla="*/ 0 w 4451"/>
                <a:gd name="T1" fmla="*/ 0 w 4451"/>
                <a:gd name="T2" fmla="*/ 94640 w 4451"/>
                <a:gd name="T3" fmla="*/ 189280 w 4451"/>
                <a:gd name="T4" fmla="*/ 283920 w 4451"/>
                <a:gd name="T5" fmla="*/ 378778 w 4451"/>
                <a:gd name="T6" fmla="*/ 473418 w 4451"/>
                <a:gd name="T7" fmla="*/ 520629 w 4451"/>
                <a:gd name="T8" fmla="*/ 568058 w 4451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1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1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534025" y="5006976"/>
            <a:ext cx="1412271" cy="1323262"/>
            <a:chOff x="5534026" y="5006975"/>
            <a:chExt cx="1412823" cy="1323262"/>
          </a:xfrm>
        </p:grpSpPr>
        <p:sp>
          <p:nvSpPr>
            <p:cNvPr id="30809" name="Rectangle 20"/>
            <p:cNvSpPr>
              <a:spLocks noChangeArrowheads="1"/>
            </p:cNvSpPr>
            <p:nvPr/>
          </p:nvSpPr>
          <p:spPr bwMode="auto">
            <a:xfrm>
              <a:off x="5534026" y="6054726"/>
              <a:ext cx="1412823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25211D"/>
                  </a:solidFill>
                  <a:latin typeface="Arial" charset="0"/>
                </a:rPr>
                <a:t>stimulus description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810" name="Rectangle 21"/>
            <p:cNvSpPr>
              <a:spLocks noChangeArrowheads="1"/>
            </p:cNvSpPr>
            <p:nvPr/>
          </p:nvSpPr>
          <p:spPr bwMode="auto">
            <a:xfrm>
              <a:off x="5558455" y="6207126"/>
              <a:ext cx="135506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25211D"/>
                  </a:solidFill>
                  <a:latin typeface="Arial" charset="0"/>
                </a:rPr>
                <a:t>(e.g. pixel-based dissimilarity)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811" name="Rectangle 174"/>
            <p:cNvSpPr>
              <a:spLocks noChangeArrowheads="1"/>
            </p:cNvSpPr>
            <p:nvPr/>
          </p:nvSpPr>
          <p:spPr bwMode="auto">
            <a:xfrm>
              <a:off x="5878513" y="5006976"/>
              <a:ext cx="161925" cy="161925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12" name="Rectangle 175"/>
            <p:cNvSpPr>
              <a:spLocks noChangeArrowheads="1"/>
            </p:cNvSpPr>
            <p:nvPr/>
          </p:nvSpPr>
          <p:spPr bwMode="auto">
            <a:xfrm>
              <a:off x="6040438" y="5006976"/>
              <a:ext cx="160338" cy="161925"/>
            </a:xfrm>
            <a:prstGeom prst="rect">
              <a:avLst/>
            </a:prstGeom>
            <a:solidFill>
              <a:srgbClr val="CD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13" name="Rectangle 176"/>
            <p:cNvSpPr>
              <a:spLocks noChangeArrowheads="1"/>
            </p:cNvSpPr>
            <p:nvPr/>
          </p:nvSpPr>
          <p:spPr bwMode="auto">
            <a:xfrm>
              <a:off x="6200776" y="5006976"/>
              <a:ext cx="160338" cy="161925"/>
            </a:xfrm>
            <a:prstGeom prst="rect">
              <a:avLst/>
            </a:prstGeom>
            <a:solidFill>
              <a:srgbClr val="467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14" name="Rectangle 177"/>
            <p:cNvSpPr>
              <a:spLocks noChangeArrowheads="1"/>
            </p:cNvSpPr>
            <p:nvPr/>
          </p:nvSpPr>
          <p:spPr bwMode="auto">
            <a:xfrm>
              <a:off x="6361113" y="5006976"/>
              <a:ext cx="161925" cy="161925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15" name="Rectangle 178"/>
            <p:cNvSpPr>
              <a:spLocks noChangeArrowheads="1"/>
            </p:cNvSpPr>
            <p:nvPr/>
          </p:nvSpPr>
          <p:spPr bwMode="auto">
            <a:xfrm>
              <a:off x="6523038" y="5006976"/>
              <a:ext cx="160338" cy="161925"/>
            </a:xfrm>
            <a:prstGeom prst="rect">
              <a:avLst/>
            </a:prstGeom>
            <a:solidFill>
              <a:srgbClr val="467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16" name="Rectangle 179"/>
            <p:cNvSpPr>
              <a:spLocks noChangeArrowheads="1"/>
            </p:cNvSpPr>
            <p:nvPr/>
          </p:nvSpPr>
          <p:spPr bwMode="auto">
            <a:xfrm>
              <a:off x="6040438" y="5168901"/>
              <a:ext cx="160338" cy="160338"/>
            </a:xfrm>
            <a:prstGeom prst="rect">
              <a:avLst/>
            </a:prstGeom>
            <a:solidFill>
              <a:srgbClr val="787E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17" name="Rectangle 180"/>
            <p:cNvSpPr>
              <a:spLocks noChangeArrowheads="1"/>
            </p:cNvSpPr>
            <p:nvPr/>
          </p:nvSpPr>
          <p:spPr bwMode="auto">
            <a:xfrm>
              <a:off x="6200776" y="5168901"/>
              <a:ext cx="160338" cy="160338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18" name="Rectangle 181"/>
            <p:cNvSpPr>
              <a:spLocks noChangeArrowheads="1"/>
            </p:cNvSpPr>
            <p:nvPr/>
          </p:nvSpPr>
          <p:spPr bwMode="auto">
            <a:xfrm>
              <a:off x="6361113" y="5168901"/>
              <a:ext cx="161925" cy="160338"/>
            </a:xfrm>
            <a:prstGeom prst="rect">
              <a:avLst/>
            </a:prstGeom>
            <a:solidFill>
              <a:srgbClr val="787E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19" name="Rectangle 182"/>
            <p:cNvSpPr>
              <a:spLocks noChangeArrowheads="1"/>
            </p:cNvSpPr>
            <p:nvPr/>
          </p:nvSpPr>
          <p:spPr bwMode="auto">
            <a:xfrm>
              <a:off x="6523038" y="5168901"/>
              <a:ext cx="160338" cy="160338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20" name="Rectangle 183"/>
            <p:cNvSpPr>
              <a:spLocks noChangeArrowheads="1"/>
            </p:cNvSpPr>
            <p:nvPr/>
          </p:nvSpPr>
          <p:spPr bwMode="auto">
            <a:xfrm>
              <a:off x="6200776" y="5329238"/>
              <a:ext cx="160338" cy="160338"/>
            </a:xfrm>
            <a:prstGeom prst="rect">
              <a:avLst/>
            </a:prstGeom>
            <a:solidFill>
              <a:srgbClr val="CD4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21" name="Rectangle 184"/>
            <p:cNvSpPr>
              <a:spLocks noChangeArrowheads="1"/>
            </p:cNvSpPr>
            <p:nvPr/>
          </p:nvSpPr>
          <p:spPr bwMode="auto">
            <a:xfrm>
              <a:off x="6361113" y="5329238"/>
              <a:ext cx="161925" cy="160338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22" name="Rectangle 185"/>
            <p:cNvSpPr>
              <a:spLocks noChangeArrowheads="1"/>
            </p:cNvSpPr>
            <p:nvPr/>
          </p:nvSpPr>
          <p:spPr bwMode="auto">
            <a:xfrm>
              <a:off x="6523038" y="5329238"/>
              <a:ext cx="160338" cy="160338"/>
            </a:xfrm>
            <a:prstGeom prst="rect">
              <a:avLst/>
            </a:prstGeom>
            <a:solidFill>
              <a:srgbClr val="467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23" name="Rectangle 186"/>
            <p:cNvSpPr>
              <a:spLocks noChangeArrowheads="1"/>
            </p:cNvSpPr>
            <p:nvPr/>
          </p:nvSpPr>
          <p:spPr bwMode="auto">
            <a:xfrm>
              <a:off x="6361113" y="5489576"/>
              <a:ext cx="161925" cy="161925"/>
            </a:xfrm>
            <a:prstGeom prst="rect">
              <a:avLst/>
            </a:prstGeom>
            <a:solidFill>
              <a:srgbClr val="EA3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24" name="Rectangle 187"/>
            <p:cNvSpPr>
              <a:spLocks noChangeArrowheads="1"/>
            </p:cNvSpPr>
            <p:nvPr/>
          </p:nvSpPr>
          <p:spPr bwMode="auto">
            <a:xfrm>
              <a:off x="6523038" y="5489576"/>
              <a:ext cx="160338" cy="161925"/>
            </a:xfrm>
            <a:prstGeom prst="rect">
              <a:avLst/>
            </a:prstGeom>
            <a:solidFill>
              <a:srgbClr val="787E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25" name="Rectangle 188"/>
            <p:cNvSpPr>
              <a:spLocks noChangeArrowheads="1"/>
            </p:cNvSpPr>
            <p:nvPr/>
          </p:nvSpPr>
          <p:spPr bwMode="auto">
            <a:xfrm>
              <a:off x="6523038" y="5651501"/>
              <a:ext cx="160338" cy="160338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26" name="Rectangle 189"/>
            <p:cNvSpPr>
              <a:spLocks noChangeArrowheads="1"/>
            </p:cNvSpPr>
            <p:nvPr/>
          </p:nvSpPr>
          <p:spPr bwMode="auto">
            <a:xfrm>
              <a:off x="5718176" y="5168901"/>
              <a:ext cx="160338" cy="160338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27" name="Rectangle 190"/>
            <p:cNvSpPr>
              <a:spLocks noChangeArrowheads="1"/>
            </p:cNvSpPr>
            <p:nvPr/>
          </p:nvSpPr>
          <p:spPr bwMode="auto">
            <a:xfrm>
              <a:off x="5718176" y="5329238"/>
              <a:ext cx="160338" cy="160338"/>
            </a:xfrm>
            <a:prstGeom prst="rect">
              <a:avLst/>
            </a:prstGeom>
            <a:solidFill>
              <a:srgbClr val="CD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28" name="Rectangle 191"/>
            <p:cNvSpPr>
              <a:spLocks noChangeArrowheads="1"/>
            </p:cNvSpPr>
            <p:nvPr/>
          </p:nvSpPr>
          <p:spPr bwMode="auto">
            <a:xfrm>
              <a:off x="5718176" y="5489576"/>
              <a:ext cx="160338" cy="161925"/>
            </a:xfrm>
            <a:prstGeom prst="rect">
              <a:avLst/>
            </a:prstGeom>
            <a:solidFill>
              <a:srgbClr val="467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29" name="Rectangle 192"/>
            <p:cNvSpPr>
              <a:spLocks noChangeArrowheads="1"/>
            </p:cNvSpPr>
            <p:nvPr/>
          </p:nvSpPr>
          <p:spPr bwMode="auto">
            <a:xfrm>
              <a:off x="5718176" y="5651501"/>
              <a:ext cx="160338" cy="160338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30" name="Rectangle 193"/>
            <p:cNvSpPr>
              <a:spLocks noChangeArrowheads="1"/>
            </p:cNvSpPr>
            <p:nvPr/>
          </p:nvSpPr>
          <p:spPr bwMode="auto">
            <a:xfrm>
              <a:off x="5718176" y="5811838"/>
              <a:ext cx="160338" cy="160338"/>
            </a:xfrm>
            <a:prstGeom prst="rect">
              <a:avLst/>
            </a:prstGeom>
            <a:solidFill>
              <a:srgbClr val="467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31" name="Rectangle 194"/>
            <p:cNvSpPr>
              <a:spLocks noChangeArrowheads="1"/>
            </p:cNvSpPr>
            <p:nvPr/>
          </p:nvSpPr>
          <p:spPr bwMode="auto">
            <a:xfrm>
              <a:off x="5878513" y="5329238"/>
              <a:ext cx="161925" cy="160338"/>
            </a:xfrm>
            <a:prstGeom prst="rect">
              <a:avLst/>
            </a:prstGeom>
            <a:solidFill>
              <a:srgbClr val="787E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32" name="Rectangle 195"/>
            <p:cNvSpPr>
              <a:spLocks noChangeArrowheads="1"/>
            </p:cNvSpPr>
            <p:nvPr/>
          </p:nvSpPr>
          <p:spPr bwMode="auto">
            <a:xfrm>
              <a:off x="5878513" y="5489576"/>
              <a:ext cx="161925" cy="161925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33" name="Rectangle 196"/>
            <p:cNvSpPr>
              <a:spLocks noChangeArrowheads="1"/>
            </p:cNvSpPr>
            <p:nvPr/>
          </p:nvSpPr>
          <p:spPr bwMode="auto">
            <a:xfrm>
              <a:off x="5878513" y="5651501"/>
              <a:ext cx="161925" cy="160338"/>
            </a:xfrm>
            <a:prstGeom prst="rect">
              <a:avLst/>
            </a:prstGeom>
            <a:solidFill>
              <a:srgbClr val="787E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34" name="Rectangle 197"/>
            <p:cNvSpPr>
              <a:spLocks noChangeArrowheads="1"/>
            </p:cNvSpPr>
            <p:nvPr/>
          </p:nvSpPr>
          <p:spPr bwMode="auto">
            <a:xfrm>
              <a:off x="5878513" y="5811838"/>
              <a:ext cx="161925" cy="160338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35" name="Rectangle 198"/>
            <p:cNvSpPr>
              <a:spLocks noChangeArrowheads="1"/>
            </p:cNvSpPr>
            <p:nvPr/>
          </p:nvSpPr>
          <p:spPr bwMode="auto">
            <a:xfrm>
              <a:off x="6040438" y="5489576"/>
              <a:ext cx="160338" cy="161925"/>
            </a:xfrm>
            <a:prstGeom prst="rect">
              <a:avLst/>
            </a:prstGeom>
            <a:solidFill>
              <a:srgbClr val="CD4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36" name="Rectangle 199"/>
            <p:cNvSpPr>
              <a:spLocks noChangeArrowheads="1"/>
            </p:cNvSpPr>
            <p:nvPr/>
          </p:nvSpPr>
          <p:spPr bwMode="auto">
            <a:xfrm>
              <a:off x="6040438" y="5651501"/>
              <a:ext cx="160338" cy="160338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37" name="Rectangle 200"/>
            <p:cNvSpPr>
              <a:spLocks noChangeArrowheads="1"/>
            </p:cNvSpPr>
            <p:nvPr/>
          </p:nvSpPr>
          <p:spPr bwMode="auto">
            <a:xfrm>
              <a:off x="6040438" y="5811838"/>
              <a:ext cx="160338" cy="160338"/>
            </a:xfrm>
            <a:prstGeom prst="rect">
              <a:avLst/>
            </a:prstGeom>
            <a:solidFill>
              <a:srgbClr val="467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38" name="Rectangle 201"/>
            <p:cNvSpPr>
              <a:spLocks noChangeArrowheads="1"/>
            </p:cNvSpPr>
            <p:nvPr/>
          </p:nvSpPr>
          <p:spPr bwMode="auto">
            <a:xfrm>
              <a:off x="6200776" y="5651501"/>
              <a:ext cx="160338" cy="160338"/>
            </a:xfrm>
            <a:prstGeom prst="rect">
              <a:avLst/>
            </a:prstGeom>
            <a:solidFill>
              <a:srgbClr val="EA3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39" name="Rectangle 202"/>
            <p:cNvSpPr>
              <a:spLocks noChangeArrowheads="1"/>
            </p:cNvSpPr>
            <p:nvPr/>
          </p:nvSpPr>
          <p:spPr bwMode="auto">
            <a:xfrm>
              <a:off x="6200776" y="5811838"/>
              <a:ext cx="160338" cy="160338"/>
            </a:xfrm>
            <a:prstGeom prst="rect">
              <a:avLst/>
            </a:prstGeom>
            <a:solidFill>
              <a:srgbClr val="787E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40" name="Rectangle 203"/>
            <p:cNvSpPr>
              <a:spLocks noChangeArrowheads="1"/>
            </p:cNvSpPr>
            <p:nvPr/>
          </p:nvSpPr>
          <p:spPr bwMode="auto">
            <a:xfrm>
              <a:off x="6361113" y="5811838"/>
              <a:ext cx="161925" cy="160338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841" name="Freeform 204"/>
            <p:cNvSpPr>
              <a:spLocks/>
            </p:cNvSpPr>
            <p:nvPr/>
          </p:nvSpPr>
          <p:spPr bwMode="auto">
            <a:xfrm>
              <a:off x="5718176" y="5006976"/>
              <a:ext cx="965200" cy="965200"/>
            </a:xfrm>
            <a:custGeom>
              <a:avLst/>
              <a:gdLst>
                <a:gd name="T0" fmla="*/ 520225 w 4438"/>
                <a:gd name="T1" fmla="*/ 520225 h 4438"/>
                <a:gd name="T2" fmla="*/ 425619 w 4438"/>
                <a:gd name="T3" fmla="*/ 520225 h 4438"/>
                <a:gd name="T4" fmla="*/ 378425 w 4438"/>
                <a:gd name="T5" fmla="*/ 520225 h 4438"/>
                <a:gd name="T6" fmla="*/ 283818 w 4438"/>
                <a:gd name="T7" fmla="*/ 520225 h 4438"/>
                <a:gd name="T8" fmla="*/ 189212 w 4438"/>
                <a:gd name="T9" fmla="*/ 520225 h 4438"/>
                <a:gd name="T10" fmla="*/ 94606 w 4438"/>
                <a:gd name="T11" fmla="*/ 520225 h 4438"/>
                <a:gd name="T12" fmla="*/ 0 w 4438"/>
                <a:gd name="T13" fmla="*/ 520225 h 4438"/>
                <a:gd name="T14" fmla="*/ 0 w 4438"/>
                <a:gd name="T15" fmla="*/ 425619 h 4438"/>
                <a:gd name="T16" fmla="*/ 0 w 4438"/>
                <a:gd name="T17" fmla="*/ 378425 h 4438"/>
                <a:gd name="T18" fmla="*/ 0 w 4438"/>
                <a:gd name="T19" fmla="*/ 283818 h 4438"/>
                <a:gd name="T20" fmla="*/ 0 w 4438"/>
                <a:gd name="T21" fmla="*/ 189212 h 4438"/>
                <a:gd name="T22" fmla="*/ 0 w 4438"/>
                <a:gd name="T23" fmla="*/ 94606 h 4438"/>
                <a:gd name="T24" fmla="*/ 0 w 4438"/>
                <a:gd name="T25" fmla="*/ 0 h 4438"/>
                <a:gd name="T26" fmla="*/ 94606 w 4438"/>
                <a:gd name="T27" fmla="*/ 0 h 4438"/>
                <a:gd name="T28" fmla="*/ 189212 w 4438"/>
                <a:gd name="T29" fmla="*/ 0 h 4438"/>
                <a:gd name="T30" fmla="*/ 283818 w 4438"/>
                <a:gd name="T31" fmla="*/ 0 h 4438"/>
                <a:gd name="T32" fmla="*/ 378425 w 4438"/>
                <a:gd name="T33" fmla="*/ 0 h 4438"/>
                <a:gd name="T34" fmla="*/ 425619 w 4438"/>
                <a:gd name="T35" fmla="*/ 0 h 4438"/>
                <a:gd name="T36" fmla="*/ 520225 w 4438"/>
                <a:gd name="T37" fmla="*/ 0 h 4438"/>
                <a:gd name="T38" fmla="*/ 520225 w 4438"/>
                <a:gd name="T39" fmla="*/ 94606 h 4438"/>
                <a:gd name="T40" fmla="*/ 520225 w 4438"/>
                <a:gd name="T41" fmla="*/ 189212 h 4438"/>
                <a:gd name="T42" fmla="*/ 520225 w 4438"/>
                <a:gd name="T43" fmla="*/ 283818 h 4438"/>
                <a:gd name="T44" fmla="*/ 520225 w 4438"/>
                <a:gd name="T45" fmla="*/ 378425 h 4438"/>
                <a:gd name="T46" fmla="*/ 520225 w 4438"/>
                <a:gd name="T47" fmla="*/ 425619 h 4438"/>
                <a:gd name="T48" fmla="*/ 520225 w 4438"/>
                <a:gd name="T49" fmla="*/ 520225 h 44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38" h="4438">
                  <a:moveTo>
                    <a:pt x="4438" y="4438"/>
                  </a:moveTo>
                  <a:lnTo>
                    <a:pt x="3699" y="4438"/>
                  </a:lnTo>
                  <a:lnTo>
                    <a:pt x="2959" y="4438"/>
                  </a:lnTo>
                  <a:lnTo>
                    <a:pt x="2219" y="4438"/>
                  </a:lnTo>
                  <a:lnTo>
                    <a:pt x="1480" y="4438"/>
                  </a:lnTo>
                  <a:lnTo>
                    <a:pt x="740" y="4438"/>
                  </a:lnTo>
                  <a:lnTo>
                    <a:pt x="0" y="4438"/>
                  </a:lnTo>
                  <a:lnTo>
                    <a:pt x="0" y="3698"/>
                  </a:lnTo>
                  <a:lnTo>
                    <a:pt x="0" y="2958"/>
                  </a:lnTo>
                  <a:lnTo>
                    <a:pt x="0" y="2219"/>
                  </a:lnTo>
                  <a:lnTo>
                    <a:pt x="0" y="1479"/>
                  </a:lnTo>
                  <a:lnTo>
                    <a:pt x="0" y="739"/>
                  </a:lnTo>
                  <a:lnTo>
                    <a:pt x="0" y="0"/>
                  </a:lnTo>
                  <a:lnTo>
                    <a:pt x="740" y="0"/>
                  </a:lnTo>
                  <a:lnTo>
                    <a:pt x="1480" y="0"/>
                  </a:lnTo>
                  <a:lnTo>
                    <a:pt x="2219" y="0"/>
                  </a:lnTo>
                  <a:lnTo>
                    <a:pt x="2959" y="0"/>
                  </a:lnTo>
                  <a:lnTo>
                    <a:pt x="3699" y="0"/>
                  </a:lnTo>
                  <a:lnTo>
                    <a:pt x="4438" y="0"/>
                  </a:lnTo>
                  <a:lnTo>
                    <a:pt x="4438" y="739"/>
                  </a:lnTo>
                  <a:lnTo>
                    <a:pt x="4438" y="1479"/>
                  </a:lnTo>
                  <a:lnTo>
                    <a:pt x="4438" y="2219"/>
                  </a:lnTo>
                  <a:lnTo>
                    <a:pt x="4438" y="2958"/>
                  </a:lnTo>
                  <a:lnTo>
                    <a:pt x="4438" y="3698"/>
                  </a:lnTo>
                  <a:lnTo>
                    <a:pt x="4438" y="4438"/>
                  </a:lnTo>
                  <a:close/>
                </a:path>
              </a:pathLst>
            </a:custGeom>
            <a:noFill/>
            <a:ln w="19050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42" name="Freeform 205"/>
            <p:cNvSpPr>
              <a:spLocks/>
            </p:cNvSpPr>
            <p:nvPr/>
          </p:nvSpPr>
          <p:spPr bwMode="auto">
            <a:xfrm>
              <a:off x="5878513" y="5006976"/>
              <a:ext cx="0" cy="966788"/>
            </a:xfrm>
            <a:custGeom>
              <a:avLst/>
              <a:gdLst>
                <a:gd name="T0" fmla="*/ 519241 h 4450"/>
                <a:gd name="T1" fmla="*/ 519241 h 4450"/>
                <a:gd name="T2" fmla="*/ 424735 h 4450"/>
                <a:gd name="T3" fmla="*/ 377590 h 4450"/>
                <a:gd name="T4" fmla="*/ 283301 h 4450"/>
                <a:gd name="T5" fmla="*/ 188795 h 4450"/>
                <a:gd name="T6" fmla="*/ 94506 h 4450"/>
                <a:gd name="T7" fmla="*/ 0 h 4450"/>
                <a:gd name="T8" fmla="*/ 0 h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0">
                  <a:moveTo>
                    <a:pt x="0" y="4450"/>
                  </a:moveTo>
                  <a:lnTo>
                    <a:pt x="0" y="4444"/>
                  </a:lnTo>
                  <a:lnTo>
                    <a:pt x="0" y="3704"/>
                  </a:lnTo>
                  <a:lnTo>
                    <a:pt x="0" y="2964"/>
                  </a:lnTo>
                  <a:lnTo>
                    <a:pt x="0" y="2225"/>
                  </a:lnTo>
                  <a:lnTo>
                    <a:pt x="0" y="1485"/>
                  </a:lnTo>
                  <a:lnTo>
                    <a:pt x="0" y="745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43" name="Freeform 207"/>
            <p:cNvSpPr>
              <a:spLocks/>
            </p:cNvSpPr>
            <p:nvPr/>
          </p:nvSpPr>
          <p:spPr bwMode="auto">
            <a:xfrm>
              <a:off x="6040438" y="5006975"/>
              <a:ext cx="0" cy="966788"/>
            </a:xfrm>
            <a:custGeom>
              <a:avLst/>
              <a:gdLst>
                <a:gd name="T0" fmla="*/ 2147483647 h 4450"/>
                <a:gd name="T1" fmla="*/ 2147483647 h 4450"/>
                <a:gd name="T2" fmla="*/ 2147483647 h 4450"/>
                <a:gd name="T3" fmla="*/ 2147483647 h 4450"/>
                <a:gd name="T4" fmla="*/ 2147483647 h 4450"/>
                <a:gd name="T5" fmla="*/ 2147483647 h 4450"/>
                <a:gd name="T6" fmla="*/ 2147483647 h 4450"/>
                <a:gd name="T7" fmla="*/ 2147483647 h 4450"/>
                <a:gd name="T8" fmla="*/ 0 h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0">
                  <a:moveTo>
                    <a:pt x="0" y="4450"/>
                  </a:moveTo>
                  <a:lnTo>
                    <a:pt x="0" y="4444"/>
                  </a:lnTo>
                  <a:lnTo>
                    <a:pt x="0" y="3704"/>
                  </a:lnTo>
                  <a:lnTo>
                    <a:pt x="0" y="2964"/>
                  </a:lnTo>
                  <a:lnTo>
                    <a:pt x="0" y="2225"/>
                  </a:lnTo>
                  <a:lnTo>
                    <a:pt x="0" y="1485"/>
                  </a:lnTo>
                  <a:lnTo>
                    <a:pt x="0" y="745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44" name="Freeform 208"/>
            <p:cNvSpPr>
              <a:spLocks/>
            </p:cNvSpPr>
            <p:nvPr/>
          </p:nvSpPr>
          <p:spPr bwMode="auto">
            <a:xfrm>
              <a:off x="6200775" y="5006975"/>
              <a:ext cx="0" cy="966788"/>
            </a:xfrm>
            <a:custGeom>
              <a:avLst/>
              <a:gdLst>
                <a:gd name="T0" fmla="*/ 2147483647 h 4450"/>
                <a:gd name="T1" fmla="*/ 2147483647 h 4450"/>
                <a:gd name="T2" fmla="*/ 2147483647 h 4450"/>
                <a:gd name="T3" fmla="*/ 2147483647 h 4450"/>
                <a:gd name="T4" fmla="*/ 2147483647 h 4450"/>
                <a:gd name="T5" fmla="*/ 2147483647 h 4450"/>
                <a:gd name="T6" fmla="*/ 2147483647 h 4450"/>
                <a:gd name="T7" fmla="*/ 2147483647 h 4450"/>
                <a:gd name="T8" fmla="*/ 0 h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0">
                  <a:moveTo>
                    <a:pt x="0" y="4450"/>
                  </a:moveTo>
                  <a:lnTo>
                    <a:pt x="0" y="4444"/>
                  </a:lnTo>
                  <a:lnTo>
                    <a:pt x="0" y="3704"/>
                  </a:lnTo>
                  <a:lnTo>
                    <a:pt x="0" y="2964"/>
                  </a:lnTo>
                  <a:lnTo>
                    <a:pt x="0" y="2225"/>
                  </a:lnTo>
                  <a:lnTo>
                    <a:pt x="0" y="1485"/>
                  </a:lnTo>
                  <a:lnTo>
                    <a:pt x="0" y="745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45" name="Freeform 209"/>
            <p:cNvSpPr>
              <a:spLocks/>
            </p:cNvSpPr>
            <p:nvPr/>
          </p:nvSpPr>
          <p:spPr bwMode="auto">
            <a:xfrm>
              <a:off x="6361113" y="5006975"/>
              <a:ext cx="0" cy="966788"/>
            </a:xfrm>
            <a:custGeom>
              <a:avLst/>
              <a:gdLst>
                <a:gd name="T0" fmla="*/ 2147483647 h 4450"/>
                <a:gd name="T1" fmla="*/ 2147483647 h 4450"/>
                <a:gd name="T2" fmla="*/ 2147483647 h 4450"/>
                <a:gd name="T3" fmla="*/ 2147483647 h 4450"/>
                <a:gd name="T4" fmla="*/ 2147483647 h 4450"/>
                <a:gd name="T5" fmla="*/ 2147483647 h 4450"/>
                <a:gd name="T6" fmla="*/ 2147483647 h 4450"/>
                <a:gd name="T7" fmla="*/ 2147483647 h 4450"/>
                <a:gd name="T8" fmla="*/ 0 h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0">
                  <a:moveTo>
                    <a:pt x="0" y="4450"/>
                  </a:moveTo>
                  <a:lnTo>
                    <a:pt x="0" y="4444"/>
                  </a:lnTo>
                  <a:lnTo>
                    <a:pt x="0" y="3704"/>
                  </a:lnTo>
                  <a:lnTo>
                    <a:pt x="0" y="2964"/>
                  </a:lnTo>
                  <a:lnTo>
                    <a:pt x="0" y="2225"/>
                  </a:lnTo>
                  <a:lnTo>
                    <a:pt x="0" y="1485"/>
                  </a:lnTo>
                  <a:lnTo>
                    <a:pt x="0" y="745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46" name="Freeform 210"/>
            <p:cNvSpPr>
              <a:spLocks/>
            </p:cNvSpPr>
            <p:nvPr/>
          </p:nvSpPr>
          <p:spPr bwMode="auto">
            <a:xfrm>
              <a:off x="6523038" y="5006975"/>
              <a:ext cx="0" cy="966788"/>
            </a:xfrm>
            <a:custGeom>
              <a:avLst/>
              <a:gdLst>
                <a:gd name="T0" fmla="*/ 2147483647 h 4450"/>
                <a:gd name="T1" fmla="*/ 2147483647 h 4450"/>
                <a:gd name="T2" fmla="*/ 2147483647 h 4450"/>
                <a:gd name="T3" fmla="*/ 2147483647 h 4450"/>
                <a:gd name="T4" fmla="*/ 2147483647 h 4450"/>
                <a:gd name="T5" fmla="*/ 2147483647 h 4450"/>
                <a:gd name="T6" fmla="*/ 2147483647 h 4450"/>
                <a:gd name="T7" fmla="*/ 2147483647 h 4450"/>
                <a:gd name="T8" fmla="*/ 0 h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4450">
                  <a:moveTo>
                    <a:pt x="0" y="4450"/>
                  </a:moveTo>
                  <a:lnTo>
                    <a:pt x="0" y="4444"/>
                  </a:lnTo>
                  <a:lnTo>
                    <a:pt x="0" y="3704"/>
                  </a:lnTo>
                  <a:lnTo>
                    <a:pt x="0" y="2964"/>
                  </a:lnTo>
                  <a:lnTo>
                    <a:pt x="0" y="2225"/>
                  </a:lnTo>
                  <a:lnTo>
                    <a:pt x="0" y="1485"/>
                  </a:lnTo>
                  <a:lnTo>
                    <a:pt x="0" y="745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47" name="Freeform 211"/>
            <p:cNvSpPr>
              <a:spLocks/>
            </p:cNvSpPr>
            <p:nvPr/>
          </p:nvSpPr>
          <p:spPr bwMode="auto">
            <a:xfrm>
              <a:off x="5716588" y="5811838"/>
              <a:ext cx="968375" cy="0"/>
            </a:xfrm>
            <a:custGeom>
              <a:avLst/>
              <a:gdLst>
                <a:gd name="T0" fmla="*/ 0 w 4450"/>
                <a:gd name="T1" fmla="*/ 2147483647 w 4450"/>
                <a:gd name="T2" fmla="*/ 2147483647 w 4450"/>
                <a:gd name="T3" fmla="*/ 2147483647 w 4450"/>
                <a:gd name="T4" fmla="*/ 2147483647 w 4450"/>
                <a:gd name="T5" fmla="*/ 2147483647 w 4450"/>
                <a:gd name="T6" fmla="*/ 2147483647 w 4450"/>
                <a:gd name="T7" fmla="*/ 2147483647 w 4450"/>
                <a:gd name="T8" fmla="*/ 2147483647 w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0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48" name="Freeform 212"/>
            <p:cNvSpPr>
              <a:spLocks/>
            </p:cNvSpPr>
            <p:nvPr/>
          </p:nvSpPr>
          <p:spPr bwMode="auto">
            <a:xfrm>
              <a:off x="5716588" y="5651500"/>
              <a:ext cx="968375" cy="0"/>
            </a:xfrm>
            <a:custGeom>
              <a:avLst/>
              <a:gdLst>
                <a:gd name="T0" fmla="*/ 0 w 4450"/>
                <a:gd name="T1" fmla="*/ 2147483647 w 4450"/>
                <a:gd name="T2" fmla="*/ 2147483647 w 4450"/>
                <a:gd name="T3" fmla="*/ 2147483647 w 4450"/>
                <a:gd name="T4" fmla="*/ 2147483647 w 4450"/>
                <a:gd name="T5" fmla="*/ 2147483647 w 4450"/>
                <a:gd name="T6" fmla="*/ 2147483647 w 4450"/>
                <a:gd name="T7" fmla="*/ 2147483647 w 4450"/>
                <a:gd name="T8" fmla="*/ 2147483647 w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0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49" name="Freeform 213"/>
            <p:cNvSpPr>
              <a:spLocks/>
            </p:cNvSpPr>
            <p:nvPr/>
          </p:nvSpPr>
          <p:spPr bwMode="auto">
            <a:xfrm>
              <a:off x="5716588" y="5489575"/>
              <a:ext cx="968375" cy="0"/>
            </a:xfrm>
            <a:custGeom>
              <a:avLst/>
              <a:gdLst>
                <a:gd name="T0" fmla="*/ 0 w 4450"/>
                <a:gd name="T1" fmla="*/ 2147483647 w 4450"/>
                <a:gd name="T2" fmla="*/ 2147483647 w 4450"/>
                <a:gd name="T3" fmla="*/ 2147483647 w 4450"/>
                <a:gd name="T4" fmla="*/ 2147483647 w 4450"/>
                <a:gd name="T5" fmla="*/ 2147483647 w 4450"/>
                <a:gd name="T6" fmla="*/ 2147483647 w 4450"/>
                <a:gd name="T7" fmla="*/ 2147483647 w 4450"/>
                <a:gd name="T8" fmla="*/ 2147483647 w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0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50" name="Freeform 214"/>
            <p:cNvSpPr>
              <a:spLocks/>
            </p:cNvSpPr>
            <p:nvPr/>
          </p:nvSpPr>
          <p:spPr bwMode="auto">
            <a:xfrm>
              <a:off x="5716588" y="5329238"/>
              <a:ext cx="968375" cy="0"/>
            </a:xfrm>
            <a:custGeom>
              <a:avLst/>
              <a:gdLst>
                <a:gd name="T0" fmla="*/ 0 w 4450"/>
                <a:gd name="T1" fmla="*/ 2147483647 w 4450"/>
                <a:gd name="T2" fmla="*/ 2147483647 w 4450"/>
                <a:gd name="T3" fmla="*/ 2147483647 w 4450"/>
                <a:gd name="T4" fmla="*/ 2147483647 w 4450"/>
                <a:gd name="T5" fmla="*/ 2147483647 w 4450"/>
                <a:gd name="T6" fmla="*/ 2147483647 w 4450"/>
                <a:gd name="T7" fmla="*/ 2147483647 w 4450"/>
                <a:gd name="T8" fmla="*/ 2147483647 w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0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851" name="Freeform 215"/>
            <p:cNvSpPr>
              <a:spLocks/>
            </p:cNvSpPr>
            <p:nvPr/>
          </p:nvSpPr>
          <p:spPr bwMode="auto">
            <a:xfrm>
              <a:off x="5716588" y="5168900"/>
              <a:ext cx="968375" cy="0"/>
            </a:xfrm>
            <a:custGeom>
              <a:avLst/>
              <a:gdLst>
                <a:gd name="T0" fmla="*/ 0 w 4450"/>
                <a:gd name="T1" fmla="*/ 2147483647 w 4450"/>
                <a:gd name="T2" fmla="*/ 2147483647 w 4450"/>
                <a:gd name="T3" fmla="*/ 2147483647 w 4450"/>
                <a:gd name="T4" fmla="*/ 2147483647 w 4450"/>
                <a:gd name="T5" fmla="*/ 2147483647 w 4450"/>
                <a:gd name="T6" fmla="*/ 2147483647 w 4450"/>
                <a:gd name="T7" fmla="*/ 2147483647 w 4450"/>
                <a:gd name="T8" fmla="*/ 2147483647 w 4450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T0" y="0"/>
                </a:cxn>
                <a:cxn ang="T10">
                  <a:pos x="T1" y="0"/>
                </a:cxn>
                <a:cxn ang="T11">
                  <a:pos x="T2" y="0"/>
                </a:cxn>
                <a:cxn ang="T12">
                  <a:pos x="T3" y="0"/>
                </a:cxn>
                <a:cxn ang="T13">
                  <a:pos x="T4" y="0"/>
                </a:cxn>
                <a:cxn ang="T14">
                  <a:pos x="T5" y="0"/>
                </a:cxn>
                <a:cxn ang="T15">
                  <a:pos x="T6" y="0"/>
                </a:cxn>
                <a:cxn ang="T16">
                  <a:pos x="T7" y="0"/>
                </a:cxn>
                <a:cxn ang="T17">
                  <a:pos x="T8" y="0"/>
                </a:cxn>
              </a:cxnLst>
              <a:rect l="0" t="0" r="r" b="b"/>
              <a:pathLst>
                <a:path w="4450">
                  <a:moveTo>
                    <a:pt x="0" y="0"/>
                  </a:moveTo>
                  <a:lnTo>
                    <a:pt x="6" y="0"/>
                  </a:lnTo>
                  <a:lnTo>
                    <a:pt x="746" y="0"/>
                  </a:lnTo>
                  <a:lnTo>
                    <a:pt x="1486" y="0"/>
                  </a:lnTo>
                  <a:lnTo>
                    <a:pt x="2225" y="0"/>
                  </a:lnTo>
                  <a:lnTo>
                    <a:pt x="2965" y="0"/>
                  </a:lnTo>
                  <a:lnTo>
                    <a:pt x="3705" y="0"/>
                  </a:lnTo>
                  <a:lnTo>
                    <a:pt x="4444" y="0"/>
                  </a:lnTo>
                  <a:lnTo>
                    <a:pt x="4450" y="0"/>
                  </a:lnTo>
                </a:path>
              </a:pathLst>
            </a:custGeom>
            <a:noFill/>
            <a:ln w="15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8544" y="3330577"/>
            <a:ext cx="889000" cy="320675"/>
            <a:chOff x="6696075" y="3330575"/>
            <a:chExt cx="889000" cy="320675"/>
          </a:xfrm>
          <a:solidFill>
            <a:schemeClr val="tx1"/>
          </a:solidFill>
        </p:grpSpPr>
        <p:sp>
          <p:nvSpPr>
            <p:cNvPr id="14348" name="Rectangle 216"/>
            <p:cNvSpPr>
              <a:spLocks noChangeArrowheads="1"/>
            </p:cNvSpPr>
            <p:nvPr/>
          </p:nvSpPr>
          <p:spPr bwMode="auto">
            <a:xfrm>
              <a:off x="6916738" y="3397250"/>
              <a:ext cx="415925" cy="187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349" name="Freeform 217"/>
            <p:cNvSpPr>
              <a:spLocks/>
            </p:cNvSpPr>
            <p:nvPr/>
          </p:nvSpPr>
          <p:spPr bwMode="auto">
            <a:xfrm>
              <a:off x="7318375" y="3330575"/>
              <a:ext cx="266700" cy="320675"/>
            </a:xfrm>
            <a:custGeom>
              <a:avLst/>
              <a:gdLst>
                <a:gd name="T0" fmla="*/ 0 w 1224"/>
                <a:gd name="T1" fmla="*/ 0 h 1479"/>
                <a:gd name="T2" fmla="*/ 2147483647 w 1224"/>
                <a:gd name="T3" fmla="*/ 2147483647 h 1479"/>
                <a:gd name="T4" fmla="*/ 0 w 1224"/>
                <a:gd name="T5" fmla="*/ 2147483647 h 1479"/>
                <a:gd name="T6" fmla="*/ 0 w 1224"/>
                <a:gd name="T7" fmla="*/ 0 h 14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4" h="1479">
                  <a:moveTo>
                    <a:pt x="0" y="0"/>
                  </a:moveTo>
                  <a:lnTo>
                    <a:pt x="1224" y="739"/>
                  </a:lnTo>
                  <a:lnTo>
                    <a:pt x="0" y="147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350" name="Freeform 218"/>
            <p:cNvSpPr>
              <a:spLocks/>
            </p:cNvSpPr>
            <p:nvPr/>
          </p:nvSpPr>
          <p:spPr bwMode="auto">
            <a:xfrm>
              <a:off x="6696075" y="3330575"/>
              <a:ext cx="266700" cy="320675"/>
            </a:xfrm>
            <a:custGeom>
              <a:avLst/>
              <a:gdLst>
                <a:gd name="T0" fmla="*/ 2147483647 w 1224"/>
                <a:gd name="T1" fmla="*/ 2147483647 h 1479"/>
                <a:gd name="T2" fmla="*/ 0 w 1224"/>
                <a:gd name="T3" fmla="*/ 2147483647 h 1479"/>
                <a:gd name="T4" fmla="*/ 2147483647 w 1224"/>
                <a:gd name="T5" fmla="*/ 0 h 1479"/>
                <a:gd name="T6" fmla="*/ 2147483647 w 1224"/>
                <a:gd name="T7" fmla="*/ 2147483647 h 14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4" h="1479">
                  <a:moveTo>
                    <a:pt x="1224" y="1479"/>
                  </a:moveTo>
                  <a:lnTo>
                    <a:pt x="0" y="739"/>
                  </a:lnTo>
                  <a:lnTo>
                    <a:pt x="1224" y="0"/>
                  </a:lnTo>
                  <a:lnTo>
                    <a:pt x="1224" y="14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132514" y="4043364"/>
            <a:ext cx="141287" cy="877887"/>
            <a:chOff x="6132513" y="3992563"/>
            <a:chExt cx="141287" cy="877887"/>
          </a:xfrm>
          <a:solidFill>
            <a:schemeClr val="tx1"/>
          </a:solidFill>
        </p:grpSpPr>
        <p:sp>
          <p:nvSpPr>
            <p:cNvPr id="14354" name="Rectangle 222"/>
            <p:cNvSpPr>
              <a:spLocks noChangeArrowheads="1"/>
            </p:cNvSpPr>
            <p:nvPr/>
          </p:nvSpPr>
          <p:spPr bwMode="auto">
            <a:xfrm>
              <a:off x="6161088" y="4092575"/>
              <a:ext cx="84137" cy="663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355" name="Freeform 223"/>
            <p:cNvSpPr>
              <a:spLocks/>
            </p:cNvSpPr>
            <p:nvPr/>
          </p:nvSpPr>
          <p:spPr bwMode="auto">
            <a:xfrm>
              <a:off x="6132513" y="3992563"/>
              <a:ext cx="141287" cy="117475"/>
            </a:xfrm>
            <a:custGeom>
              <a:avLst/>
              <a:gdLst>
                <a:gd name="T0" fmla="*/ 0 w 653"/>
                <a:gd name="T1" fmla="*/ 2147483647 h 540"/>
                <a:gd name="T2" fmla="*/ 2147483647 w 653"/>
                <a:gd name="T3" fmla="*/ 0 h 540"/>
                <a:gd name="T4" fmla="*/ 2147483647 w 653"/>
                <a:gd name="T5" fmla="*/ 2147483647 h 540"/>
                <a:gd name="T6" fmla="*/ 0 w 653"/>
                <a:gd name="T7" fmla="*/ 2147483647 h 5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3" h="540">
                  <a:moveTo>
                    <a:pt x="0" y="540"/>
                  </a:moveTo>
                  <a:lnTo>
                    <a:pt x="327" y="0"/>
                  </a:lnTo>
                  <a:lnTo>
                    <a:pt x="653" y="540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356" name="Freeform 224"/>
            <p:cNvSpPr>
              <a:spLocks/>
            </p:cNvSpPr>
            <p:nvPr/>
          </p:nvSpPr>
          <p:spPr bwMode="auto">
            <a:xfrm>
              <a:off x="6132513" y="4752975"/>
              <a:ext cx="141287" cy="117475"/>
            </a:xfrm>
            <a:custGeom>
              <a:avLst/>
              <a:gdLst>
                <a:gd name="T0" fmla="*/ 2147483647 w 653"/>
                <a:gd name="T1" fmla="*/ 0 h 541"/>
                <a:gd name="T2" fmla="*/ 2147483647 w 653"/>
                <a:gd name="T3" fmla="*/ 2147483647 h 541"/>
                <a:gd name="T4" fmla="*/ 0 w 653"/>
                <a:gd name="T5" fmla="*/ 0 h 541"/>
                <a:gd name="T6" fmla="*/ 2147483647 w 653"/>
                <a:gd name="T7" fmla="*/ 0 h 5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3" h="541">
                  <a:moveTo>
                    <a:pt x="653" y="0"/>
                  </a:moveTo>
                  <a:lnTo>
                    <a:pt x="327" y="541"/>
                  </a:lnTo>
                  <a:lnTo>
                    <a:pt x="0" y="0"/>
                  </a:lnTo>
                  <a:lnTo>
                    <a:pt x="6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121650" y="4041775"/>
            <a:ext cx="141288" cy="876300"/>
            <a:chOff x="8121650" y="3990975"/>
            <a:chExt cx="141288" cy="876300"/>
          </a:xfrm>
          <a:solidFill>
            <a:schemeClr val="tx1"/>
          </a:solidFill>
        </p:grpSpPr>
        <p:sp>
          <p:nvSpPr>
            <p:cNvPr id="14357" name="Rectangle 225"/>
            <p:cNvSpPr>
              <a:spLocks noChangeArrowheads="1"/>
            </p:cNvSpPr>
            <p:nvPr/>
          </p:nvSpPr>
          <p:spPr bwMode="auto">
            <a:xfrm>
              <a:off x="8150225" y="4090988"/>
              <a:ext cx="84138" cy="661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358" name="Freeform 226"/>
            <p:cNvSpPr>
              <a:spLocks/>
            </p:cNvSpPr>
            <p:nvPr/>
          </p:nvSpPr>
          <p:spPr bwMode="auto">
            <a:xfrm>
              <a:off x="8121650" y="3990975"/>
              <a:ext cx="141288" cy="117475"/>
            </a:xfrm>
            <a:custGeom>
              <a:avLst/>
              <a:gdLst>
                <a:gd name="T0" fmla="*/ 0 w 653"/>
                <a:gd name="T1" fmla="*/ 2147483647 h 541"/>
                <a:gd name="T2" fmla="*/ 2147483647 w 653"/>
                <a:gd name="T3" fmla="*/ 0 h 541"/>
                <a:gd name="T4" fmla="*/ 2147483647 w 653"/>
                <a:gd name="T5" fmla="*/ 2147483647 h 541"/>
                <a:gd name="T6" fmla="*/ 0 w 653"/>
                <a:gd name="T7" fmla="*/ 2147483647 h 5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3" h="541">
                  <a:moveTo>
                    <a:pt x="0" y="541"/>
                  </a:moveTo>
                  <a:lnTo>
                    <a:pt x="326" y="0"/>
                  </a:lnTo>
                  <a:lnTo>
                    <a:pt x="653" y="541"/>
                  </a:lnTo>
                  <a:lnTo>
                    <a:pt x="0" y="5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359" name="Freeform 227"/>
            <p:cNvSpPr>
              <a:spLocks/>
            </p:cNvSpPr>
            <p:nvPr/>
          </p:nvSpPr>
          <p:spPr bwMode="auto">
            <a:xfrm>
              <a:off x="8121650" y="4749800"/>
              <a:ext cx="141288" cy="117475"/>
            </a:xfrm>
            <a:custGeom>
              <a:avLst/>
              <a:gdLst>
                <a:gd name="T0" fmla="*/ 2147483647 w 653"/>
                <a:gd name="T1" fmla="*/ 0 h 541"/>
                <a:gd name="T2" fmla="*/ 2147483647 w 653"/>
                <a:gd name="T3" fmla="*/ 2147483647 h 541"/>
                <a:gd name="T4" fmla="*/ 0 w 653"/>
                <a:gd name="T5" fmla="*/ 0 h 541"/>
                <a:gd name="T6" fmla="*/ 2147483647 w 653"/>
                <a:gd name="T7" fmla="*/ 0 h 5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3" h="541">
                  <a:moveTo>
                    <a:pt x="653" y="0"/>
                  </a:moveTo>
                  <a:lnTo>
                    <a:pt x="326" y="541"/>
                  </a:lnTo>
                  <a:lnTo>
                    <a:pt x="0" y="0"/>
                  </a:lnTo>
                  <a:lnTo>
                    <a:pt x="6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76963" y="5422900"/>
            <a:ext cx="792162" cy="134938"/>
            <a:chOff x="6738938" y="5422900"/>
            <a:chExt cx="792162" cy="134938"/>
          </a:xfrm>
          <a:solidFill>
            <a:schemeClr val="tx1"/>
          </a:solidFill>
        </p:grpSpPr>
        <p:sp>
          <p:nvSpPr>
            <p:cNvPr id="14360" name="Freeform 228"/>
            <p:cNvSpPr>
              <a:spLocks/>
            </p:cNvSpPr>
            <p:nvPr/>
          </p:nvSpPr>
          <p:spPr bwMode="auto">
            <a:xfrm>
              <a:off x="6840538" y="5449888"/>
              <a:ext cx="600075" cy="80962"/>
            </a:xfrm>
            <a:custGeom>
              <a:avLst/>
              <a:gdLst>
                <a:gd name="T0" fmla="*/ 2147483647 w 2759"/>
                <a:gd name="T1" fmla="*/ 301907514 h 375"/>
                <a:gd name="T2" fmla="*/ 2147483647 w 2759"/>
                <a:gd name="T3" fmla="*/ 2147483647 h 375"/>
                <a:gd name="T4" fmla="*/ 0 w 2759"/>
                <a:gd name="T5" fmla="*/ 2147483647 h 375"/>
                <a:gd name="T6" fmla="*/ 41155488 w 2759"/>
                <a:gd name="T7" fmla="*/ 0 h 375"/>
                <a:gd name="T8" fmla="*/ 2147483647 w 2759"/>
                <a:gd name="T9" fmla="*/ 301907514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9" h="375">
                  <a:moveTo>
                    <a:pt x="2759" y="30"/>
                  </a:moveTo>
                  <a:lnTo>
                    <a:pt x="2755" y="375"/>
                  </a:lnTo>
                  <a:lnTo>
                    <a:pt x="0" y="346"/>
                  </a:lnTo>
                  <a:lnTo>
                    <a:pt x="4" y="0"/>
                  </a:lnTo>
                  <a:lnTo>
                    <a:pt x="275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361" name="Freeform 229"/>
            <p:cNvSpPr>
              <a:spLocks/>
            </p:cNvSpPr>
            <p:nvPr/>
          </p:nvSpPr>
          <p:spPr bwMode="auto">
            <a:xfrm>
              <a:off x="7424738" y="5429250"/>
              <a:ext cx="106362" cy="128588"/>
            </a:xfrm>
            <a:custGeom>
              <a:avLst/>
              <a:gdLst>
                <a:gd name="T0" fmla="*/ 70710193 w 492"/>
                <a:gd name="T1" fmla="*/ 0 h 590"/>
                <a:gd name="T2" fmla="*/ 2147483647 w 492"/>
                <a:gd name="T3" fmla="*/ 2147483647 h 590"/>
                <a:gd name="T4" fmla="*/ 0 w 492"/>
                <a:gd name="T5" fmla="*/ 2147483647 h 590"/>
                <a:gd name="T6" fmla="*/ 70710193 w 492"/>
                <a:gd name="T7" fmla="*/ 0 h 5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2" h="590">
                  <a:moveTo>
                    <a:pt x="7" y="0"/>
                  </a:moveTo>
                  <a:lnTo>
                    <a:pt x="492" y="300"/>
                  </a:lnTo>
                  <a:lnTo>
                    <a:pt x="0" y="59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362" name="Freeform 230"/>
            <p:cNvSpPr>
              <a:spLocks/>
            </p:cNvSpPr>
            <p:nvPr/>
          </p:nvSpPr>
          <p:spPr bwMode="auto">
            <a:xfrm>
              <a:off x="6738938" y="5422900"/>
              <a:ext cx="106362" cy="128588"/>
            </a:xfrm>
            <a:custGeom>
              <a:avLst/>
              <a:gdLst>
                <a:gd name="T0" fmla="*/ 2147483647 w 491"/>
                <a:gd name="T1" fmla="*/ 2147483647 h 590"/>
                <a:gd name="T2" fmla="*/ 0 w 491"/>
                <a:gd name="T3" fmla="*/ 2147483647 h 590"/>
                <a:gd name="T4" fmla="*/ 2147483647 w 491"/>
                <a:gd name="T5" fmla="*/ 0 h 590"/>
                <a:gd name="T6" fmla="*/ 2147483647 w 491"/>
                <a:gd name="T7" fmla="*/ 2147483647 h 5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1" h="590">
                  <a:moveTo>
                    <a:pt x="485" y="590"/>
                  </a:moveTo>
                  <a:lnTo>
                    <a:pt x="0" y="290"/>
                  </a:lnTo>
                  <a:lnTo>
                    <a:pt x="491" y="0"/>
                  </a:lnTo>
                  <a:lnTo>
                    <a:pt x="485" y="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pic>
        <p:nvPicPr>
          <p:cNvPr id="14363" name="Picture 2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6" y="2674939"/>
            <a:ext cx="97472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4" name="Picture 2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951413"/>
            <a:ext cx="9588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5" name="Freeform 233"/>
          <p:cNvSpPr>
            <a:spLocks/>
          </p:cNvSpPr>
          <p:nvPr/>
        </p:nvSpPr>
        <p:spPr bwMode="auto">
          <a:xfrm>
            <a:off x="2244727" y="5338763"/>
            <a:ext cx="233363" cy="257175"/>
          </a:xfrm>
          <a:custGeom>
            <a:avLst/>
            <a:gdLst>
              <a:gd name="T0" fmla="*/ 0 w 147"/>
              <a:gd name="T1" fmla="*/ 2147483647 h 162"/>
              <a:gd name="T2" fmla="*/ 2147483647 w 147"/>
              <a:gd name="T3" fmla="*/ 2147483647 h 162"/>
              <a:gd name="T4" fmla="*/ 0 w 147"/>
              <a:gd name="T5" fmla="*/ 0 h 162"/>
              <a:gd name="T6" fmla="*/ 0 w 14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7" h="162">
                <a:moveTo>
                  <a:pt x="0" y="162"/>
                </a:moveTo>
                <a:lnTo>
                  <a:pt x="147" y="81"/>
                </a:lnTo>
                <a:lnTo>
                  <a:pt x="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8281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4366" name="Rectangle 234"/>
          <p:cNvSpPr>
            <a:spLocks noChangeArrowheads="1"/>
          </p:cNvSpPr>
          <p:nvPr/>
        </p:nvSpPr>
        <p:spPr bwMode="auto">
          <a:xfrm>
            <a:off x="1562101" y="5441951"/>
            <a:ext cx="701675" cy="49213"/>
          </a:xfrm>
          <a:prstGeom prst="rect">
            <a:avLst/>
          </a:prstGeom>
          <a:solidFill>
            <a:srgbClr val="8281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4367" name="Freeform 235"/>
          <p:cNvSpPr>
            <a:spLocks/>
          </p:cNvSpPr>
          <p:nvPr/>
        </p:nvSpPr>
        <p:spPr bwMode="auto">
          <a:xfrm>
            <a:off x="2244727" y="3121025"/>
            <a:ext cx="233363" cy="258763"/>
          </a:xfrm>
          <a:custGeom>
            <a:avLst/>
            <a:gdLst>
              <a:gd name="T0" fmla="*/ 0 w 147"/>
              <a:gd name="T1" fmla="*/ 2147483647 h 163"/>
              <a:gd name="T2" fmla="*/ 2147483647 w 147"/>
              <a:gd name="T3" fmla="*/ 2147483647 h 163"/>
              <a:gd name="T4" fmla="*/ 0 w 147"/>
              <a:gd name="T5" fmla="*/ 0 h 163"/>
              <a:gd name="T6" fmla="*/ 0 w 147"/>
              <a:gd name="T7" fmla="*/ 2147483647 h 16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7" h="163">
                <a:moveTo>
                  <a:pt x="0" y="163"/>
                </a:moveTo>
                <a:lnTo>
                  <a:pt x="147" y="81"/>
                </a:lnTo>
                <a:lnTo>
                  <a:pt x="0" y="0"/>
                </a:lnTo>
                <a:lnTo>
                  <a:pt x="0" y="163"/>
                </a:lnTo>
                <a:close/>
              </a:path>
            </a:pathLst>
          </a:custGeom>
          <a:solidFill>
            <a:srgbClr val="8281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4368" name="Rectangle 236"/>
          <p:cNvSpPr>
            <a:spLocks noChangeArrowheads="1"/>
          </p:cNvSpPr>
          <p:nvPr/>
        </p:nvSpPr>
        <p:spPr bwMode="auto">
          <a:xfrm>
            <a:off x="1562101" y="3225800"/>
            <a:ext cx="701675" cy="49213"/>
          </a:xfrm>
          <a:prstGeom prst="rect">
            <a:avLst/>
          </a:prstGeom>
          <a:solidFill>
            <a:srgbClr val="8281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819651" y="1747840"/>
            <a:ext cx="1870987" cy="2244725"/>
            <a:chOff x="4819645" y="1748111"/>
            <a:chExt cx="1871668" cy="2244451"/>
          </a:xfrm>
        </p:grpSpPr>
        <p:sp>
          <p:nvSpPr>
            <p:cNvPr id="30762" name="Rectangle 10"/>
            <p:cNvSpPr>
              <a:spLocks noChangeArrowheads="1"/>
            </p:cNvSpPr>
            <p:nvPr/>
          </p:nvSpPr>
          <p:spPr bwMode="auto">
            <a:xfrm>
              <a:off x="5201385" y="1748111"/>
              <a:ext cx="1395872" cy="173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 dirty="0">
                  <a:solidFill>
                    <a:srgbClr val="25211D"/>
                  </a:solidFill>
                  <a:latin typeface="Arial" charset="0"/>
                </a:rPr>
                <a:t>brain representation</a:t>
              </a:r>
              <a:endParaRPr lang="en-US" altLang="en-US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763" name="Rectangle 11"/>
            <p:cNvSpPr>
              <a:spLocks noChangeArrowheads="1"/>
            </p:cNvSpPr>
            <p:nvPr/>
          </p:nvSpPr>
          <p:spPr bwMode="auto">
            <a:xfrm>
              <a:off x="5153759" y="1908447"/>
              <a:ext cx="1475300" cy="12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25211D"/>
                  </a:solidFill>
                  <a:latin typeface="Arial" charset="0"/>
                </a:rPr>
                <a:t>(e.g. fMRI pattern dissimilarities)</a:t>
              </a:r>
              <a:endParaRPr lang="en-US" alt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0764" name="Rectangle 49"/>
            <p:cNvSpPr>
              <a:spLocks noChangeArrowheads="1"/>
            </p:cNvSpPr>
            <p:nvPr/>
          </p:nvSpPr>
          <p:spPr bwMode="auto">
            <a:xfrm>
              <a:off x="5381617" y="3705224"/>
              <a:ext cx="258763" cy="258762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65" name="Rectangle 50"/>
            <p:cNvSpPr>
              <a:spLocks noChangeArrowheads="1"/>
            </p:cNvSpPr>
            <p:nvPr/>
          </p:nvSpPr>
          <p:spPr bwMode="auto">
            <a:xfrm>
              <a:off x="5383205" y="2414586"/>
              <a:ext cx="258763" cy="258762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66" name="Rectangle 51"/>
            <p:cNvSpPr>
              <a:spLocks noChangeArrowheads="1"/>
            </p:cNvSpPr>
            <p:nvPr/>
          </p:nvSpPr>
          <p:spPr bwMode="auto">
            <a:xfrm>
              <a:off x="5641968" y="2414586"/>
              <a:ext cx="260350" cy="258762"/>
            </a:xfrm>
            <a:prstGeom prst="rect">
              <a:avLst/>
            </a:prstGeom>
            <a:solidFill>
              <a:srgbClr val="AA61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67" name="Rectangle 52"/>
            <p:cNvSpPr>
              <a:spLocks noChangeArrowheads="1"/>
            </p:cNvSpPr>
            <p:nvPr/>
          </p:nvSpPr>
          <p:spPr bwMode="auto">
            <a:xfrm>
              <a:off x="5902318" y="2414586"/>
              <a:ext cx="258763" cy="258762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68" name="Rectangle 53"/>
            <p:cNvSpPr>
              <a:spLocks noChangeArrowheads="1"/>
            </p:cNvSpPr>
            <p:nvPr/>
          </p:nvSpPr>
          <p:spPr bwMode="auto">
            <a:xfrm>
              <a:off x="6161079" y="2414586"/>
              <a:ext cx="258763" cy="258762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69" name="Rectangle 54"/>
            <p:cNvSpPr>
              <a:spLocks noChangeArrowheads="1"/>
            </p:cNvSpPr>
            <p:nvPr/>
          </p:nvSpPr>
          <p:spPr bwMode="auto">
            <a:xfrm>
              <a:off x="6419841" y="2414586"/>
              <a:ext cx="258763" cy="258762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70" name="Rectangle 55"/>
            <p:cNvSpPr>
              <a:spLocks noChangeArrowheads="1"/>
            </p:cNvSpPr>
            <p:nvPr/>
          </p:nvSpPr>
          <p:spPr bwMode="auto">
            <a:xfrm>
              <a:off x="5641968" y="2673350"/>
              <a:ext cx="260350" cy="260350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71" name="Rectangle 56"/>
            <p:cNvSpPr>
              <a:spLocks noChangeArrowheads="1"/>
            </p:cNvSpPr>
            <p:nvPr/>
          </p:nvSpPr>
          <p:spPr bwMode="auto">
            <a:xfrm>
              <a:off x="5902318" y="2673350"/>
              <a:ext cx="258763" cy="260350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72" name="Rectangle 57"/>
            <p:cNvSpPr>
              <a:spLocks noChangeArrowheads="1"/>
            </p:cNvSpPr>
            <p:nvPr/>
          </p:nvSpPr>
          <p:spPr bwMode="auto">
            <a:xfrm>
              <a:off x="6161079" y="2673350"/>
              <a:ext cx="258763" cy="260350"/>
            </a:xfrm>
            <a:prstGeom prst="rect">
              <a:avLst/>
            </a:prstGeom>
            <a:solidFill>
              <a:srgbClr val="C64F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73" name="Rectangle 58"/>
            <p:cNvSpPr>
              <a:spLocks noChangeArrowheads="1"/>
            </p:cNvSpPr>
            <p:nvPr/>
          </p:nvSpPr>
          <p:spPr bwMode="auto">
            <a:xfrm>
              <a:off x="6419841" y="2673350"/>
              <a:ext cx="258763" cy="260350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74" name="Rectangle 59"/>
            <p:cNvSpPr>
              <a:spLocks noChangeArrowheads="1"/>
            </p:cNvSpPr>
            <p:nvPr/>
          </p:nvSpPr>
          <p:spPr bwMode="auto">
            <a:xfrm>
              <a:off x="5902318" y="2933700"/>
              <a:ext cx="258763" cy="258762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75" name="Rectangle 60"/>
            <p:cNvSpPr>
              <a:spLocks noChangeArrowheads="1"/>
            </p:cNvSpPr>
            <p:nvPr/>
          </p:nvSpPr>
          <p:spPr bwMode="auto">
            <a:xfrm>
              <a:off x="6161079" y="2933700"/>
              <a:ext cx="258763" cy="258762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76" name="Rectangle 61"/>
            <p:cNvSpPr>
              <a:spLocks noChangeArrowheads="1"/>
            </p:cNvSpPr>
            <p:nvPr/>
          </p:nvSpPr>
          <p:spPr bwMode="auto">
            <a:xfrm>
              <a:off x="6419841" y="2933700"/>
              <a:ext cx="258763" cy="258762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77" name="Rectangle 62"/>
            <p:cNvSpPr>
              <a:spLocks noChangeArrowheads="1"/>
            </p:cNvSpPr>
            <p:nvPr/>
          </p:nvSpPr>
          <p:spPr bwMode="auto">
            <a:xfrm>
              <a:off x="6161079" y="3192460"/>
              <a:ext cx="258763" cy="258762"/>
            </a:xfrm>
            <a:prstGeom prst="rect">
              <a:avLst/>
            </a:prstGeom>
            <a:solidFill>
              <a:srgbClr val="487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78" name="Rectangle 63"/>
            <p:cNvSpPr>
              <a:spLocks noChangeArrowheads="1"/>
            </p:cNvSpPr>
            <p:nvPr/>
          </p:nvSpPr>
          <p:spPr bwMode="auto">
            <a:xfrm>
              <a:off x="6419841" y="3192460"/>
              <a:ext cx="258763" cy="258762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79" name="Rectangle 64"/>
            <p:cNvSpPr>
              <a:spLocks noChangeArrowheads="1"/>
            </p:cNvSpPr>
            <p:nvPr/>
          </p:nvSpPr>
          <p:spPr bwMode="auto">
            <a:xfrm>
              <a:off x="6419841" y="3451224"/>
              <a:ext cx="258763" cy="258762"/>
            </a:xfrm>
            <a:prstGeom prst="rect">
              <a:avLst/>
            </a:prstGeom>
            <a:solidFill>
              <a:srgbClr val="6F7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80" name="Rectangle 65"/>
            <p:cNvSpPr>
              <a:spLocks noChangeArrowheads="1"/>
            </p:cNvSpPr>
            <p:nvPr/>
          </p:nvSpPr>
          <p:spPr bwMode="auto">
            <a:xfrm>
              <a:off x="5122855" y="2668586"/>
              <a:ext cx="258763" cy="258762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81" name="Rectangle 66"/>
            <p:cNvSpPr>
              <a:spLocks noChangeArrowheads="1"/>
            </p:cNvSpPr>
            <p:nvPr/>
          </p:nvSpPr>
          <p:spPr bwMode="auto">
            <a:xfrm>
              <a:off x="5122855" y="2927350"/>
              <a:ext cx="258763" cy="258762"/>
            </a:xfrm>
            <a:prstGeom prst="rect">
              <a:avLst/>
            </a:prstGeom>
            <a:solidFill>
              <a:srgbClr val="AA61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82" name="Rectangle 67"/>
            <p:cNvSpPr>
              <a:spLocks noChangeArrowheads="1"/>
            </p:cNvSpPr>
            <p:nvPr/>
          </p:nvSpPr>
          <p:spPr bwMode="auto">
            <a:xfrm>
              <a:off x="5122855" y="3186111"/>
              <a:ext cx="258763" cy="258762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83" name="Rectangle 68"/>
            <p:cNvSpPr>
              <a:spLocks noChangeArrowheads="1"/>
            </p:cNvSpPr>
            <p:nvPr/>
          </p:nvSpPr>
          <p:spPr bwMode="auto">
            <a:xfrm>
              <a:off x="5122855" y="3444875"/>
              <a:ext cx="258763" cy="260350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84" name="Rectangle 69"/>
            <p:cNvSpPr>
              <a:spLocks noChangeArrowheads="1"/>
            </p:cNvSpPr>
            <p:nvPr/>
          </p:nvSpPr>
          <p:spPr bwMode="auto">
            <a:xfrm>
              <a:off x="5122855" y="3705224"/>
              <a:ext cx="258763" cy="258762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85" name="Rectangle 70"/>
            <p:cNvSpPr>
              <a:spLocks noChangeArrowheads="1"/>
            </p:cNvSpPr>
            <p:nvPr/>
          </p:nvSpPr>
          <p:spPr bwMode="auto">
            <a:xfrm>
              <a:off x="5381617" y="2927350"/>
              <a:ext cx="258763" cy="258762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86" name="Rectangle 71"/>
            <p:cNvSpPr>
              <a:spLocks noChangeArrowheads="1"/>
            </p:cNvSpPr>
            <p:nvPr/>
          </p:nvSpPr>
          <p:spPr bwMode="auto">
            <a:xfrm>
              <a:off x="5381617" y="3186111"/>
              <a:ext cx="258763" cy="258762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87" name="Rectangle 72"/>
            <p:cNvSpPr>
              <a:spLocks noChangeArrowheads="1"/>
            </p:cNvSpPr>
            <p:nvPr/>
          </p:nvSpPr>
          <p:spPr bwMode="auto">
            <a:xfrm>
              <a:off x="5381617" y="3444875"/>
              <a:ext cx="258763" cy="260350"/>
            </a:xfrm>
            <a:prstGeom prst="rect">
              <a:avLst/>
            </a:prstGeom>
            <a:solidFill>
              <a:srgbClr val="C64F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88" name="Rectangle 73"/>
            <p:cNvSpPr>
              <a:spLocks noChangeArrowheads="1"/>
            </p:cNvSpPr>
            <p:nvPr/>
          </p:nvSpPr>
          <p:spPr bwMode="auto">
            <a:xfrm>
              <a:off x="5640380" y="3186111"/>
              <a:ext cx="258763" cy="258762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89" name="Rectangle 74"/>
            <p:cNvSpPr>
              <a:spLocks noChangeArrowheads="1"/>
            </p:cNvSpPr>
            <p:nvPr/>
          </p:nvSpPr>
          <p:spPr bwMode="auto">
            <a:xfrm>
              <a:off x="5640380" y="3444875"/>
              <a:ext cx="258763" cy="260350"/>
            </a:xfrm>
            <a:prstGeom prst="rect">
              <a:avLst/>
            </a:prstGeom>
            <a:solidFill>
              <a:srgbClr val="D54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90" name="Rectangle 75"/>
            <p:cNvSpPr>
              <a:spLocks noChangeArrowheads="1"/>
            </p:cNvSpPr>
            <p:nvPr/>
          </p:nvSpPr>
          <p:spPr bwMode="auto">
            <a:xfrm>
              <a:off x="5640380" y="3705224"/>
              <a:ext cx="258763" cy="258762"/>
            </a:xfrm>
            <a:prstGeom prst="rect">
              <a:avLst/>
            </a:prstGeom>
            <a:solidFill>
              <a:srgbClr val="FF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91" name="Rectangle 76"/>
            <p:cNvSpPr>
              <a:spLocks noChangeArrowheads="1"/>
            </p:cNvSpPr>
            <p:nvPr/>
          </p:nvSpPr>
          <p:spPr bwMode="auto">
            <a:xfrm>
              <a:off x="5899143" y="3444875"/>
              <a:ext cx="260350" cy="260350"/>
            </a:xfrm>
            <a:prstGeom prst="rect">
              <a:avLst/>
            </a:prstGeom>
            <a:solidFill>
              <a:srgbClr val="487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92" name="Rectangle 77"/>
            <p:cNvSpPr>
              <a:spLocks noChangeArrowheads="1"/>
            </p:cNvSpPr>
            <p:nvPr/>
          </p:nvSpPr>
          <p:spPr bwMode="auto">
            <a:xfrm>
              <a:off x="5899143" y="3705224"/>
              <a:ext cx="260350" cy="258762"/>
            </a:xfrm>
            <a:prstGeom prst="rect">
              <a:avLst/>
            </a:prstGeom>
            <a:solidFill>
              <a:srgbClr val="007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93" name="Rectangle 78"/>
            <p:cNvSpPr>
              <a:spLocks noChangeArrowheads="1"/>
            </p:cNvSpPr>
            <p:nvPr/>
          </p:nvSpPr>
          <p:spPr bwMode="auto">
            <a:xfrm>
              <a:off x="6159491" y="3705224"/>
              <a:ext cx="258763" cy="258762"/>
            </a:xfrm>
            <a:prstGeom prst="rect">
              <a:avLst/>
            </a:prstGeom>
            <a:solidFill>
              <a:srgbClr val="6F7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94" name="Freeform 79"/>
            <p:cNvSpPr>
              <a:spLocks noEditPoints="1"/>
            </p:cNvSpPr>
            <p:nvPr/>
          </p:nvSpPr>
          <p:spPr bwMode="auto">
            <a:xfrm>
              <a:off x="5122855" y="2412999"/>
              <a:ext cx="1558923" cy="1558924"/>
            </a:xfrm>
            <a:custGeom>
              <a:avLst/>
              <a:gdLst>
                <a:gd name="T0" fmla="*/ 0 w 7172"/>
                <a:gd name="T1" fmla="*/ 708602 h 7172"/>
                <a:gd name="T2" fmla="*/ 0 w 7172"/>
                <a:gd name="T3" fmla="*/ 283441 h 7172"/>
                <a:gd name="T4" fmla="*/ 0 w 7172"/>
                <a:gd name="T5" fmla="*/ 0 h 7172"/>
                <a:gd name="T6" fmla="*/ 425161 w 7172"/>
                <a:gd name="T7" fmla="*/ 0 h 7172"/>
                <a:gd name="T8" fmla="*/ 850540 w 7172"/>
                <a:gd name="T9" fmla="*/ 0 h 7172"/>
                <a:gd name="T10" fmla="*/ 850540 w 7172"/>
                <a:gd name="T11" fmla="*/ 425161 h 7172"/>
                <a:gd name="T12" fmla="*/ 850540 w 7172"/>
                <a:gd name="T13" fmla="*/ 850540 h 7172"/>
                <a:gd name="T14" fmla="*/ 283441 w 7172"/>
                <a:gd name="T15" fmla="*/ 850540 h 7172"/>
                <a:gd name="T16" fmla="*/ 708602 w 7172"/>
                <a:gd name="T17" fmla="*/ 850540 h 7172"/>
                <a:gd name="T18" fmla="*/ 141720 w 7172"/>
                <a:gd name="T19" fmla="*/ 0 h 7172"/>
                <a:gd name="T20" fmla="*/ 141720 w 7172"/>
                <a:gd name="T21" fmla="*/ 708602 h 7172"/>
                <a:gd name="T22" fmla="*/ 141720 w 7172"/>
                <a:gd name="T23" fmla="*/ 283441 h 7172"/>
                <a:gd name="T24" fmla="*/ 141720 w 7172"/>
                <a:gd name="T25" fmla="*/ 0 h 7172"/>
                <a:gd name="T26" fmla="*/ 283441 w 7172"/>
                <a:gd name="T27" fmla="*/ 850540 h 7172"/>
                <a:gd name="T28" fmla="*/ 283441 w 7172"/>
                <a:gd name="T29" fmla="*/ 425161 h 7172"/>
                <a:gd name="T30" fmla="*/ 283441 w 7172"/>
                <a:gd name="T31" fmla="*/ 0 h 7172"/>
                <a:gd name="T32" fmla="*/ 425161 w 7172"/>
                <a:gd name="T33" fmla="*/ 850540 h 7172"/>
                <a:gd name="T34" fmla="*/ 425161 w 7172"/>
                <a:gd name="T35" fmla="*/ 566882 h 7172"/>
                <a:gd name="T36" fmla="*/ 425161 w 7172"/>
                <a:gd name="T37" fmla="*/ 141720 h 7172"/>
                <a:gd name="T38" fmla="*/ 566882 w 7172"/>
                <a:gd name="T39" fmla="*/ 0 h 7172"/>
                <a:gd name="T40" fmla="*/ 566882 w 7172"/>
                <a:gd name="T41" fmla="*/ 708602 h 7172"/>
                <a:gd name="T42" fmla="*/ 566882 w 7172"/>
                <a:gd name="T43" fmla="*/ 283441 h 7172"/>
                <a:gd name="T44" fmla="*/ 566882 w 7172"/>
                <a:gd name="T45" fmla="*/ 0 h 7172"/>
                <a:gd name="T46" fmla="*/ 708602 w 7172"/>
                <a:gd name="T47" fmla="*/ 850540 h 7172"/>
                <a:gd name="T48" fmla="*/ 708602 w 7172"/>
                <a:gd name="T49" fmla="*/ 425161 h 7172"/>
                <a:gd name="T50" fmla="*/ 708602 w 7172"/>
                <a:gd name="T51" fmla="*/ 0 h 7172"/>
                <a:gd name="T52" fmla="*/ 0 w 7172"/>
                <a:gd name="T53" fmla="*/ 708602 h 7172"/>
                <a:gd name="T54" fmla="*/ 283441 w 7172"/>
                <a:gd name="T55" fmla="*/ 708602 h 7172"/>
                <a:gd name="T56" fmla="*/ 708602 w 7172"/>
                <a:gd name="T57" fmla="*/ 708602 h 7172"/>
                <a:gd name="T58" fmla="*/ 850540 w 7172"/>
                <a:gd name="T59" fmla="*/ 566882 h 7172"/>
                <a:gd name="T60" fmla="*/ 141720 w 7172"/>
                <a:gd name="T61" fmla="*/ 566882 h 7172"/>
                <a:gd name="T62" fmla="*/ 566882 w 7172"/>
                <a:gd name="T63" fmla="*/ 566882 h 7172"/>
                <a:gd name="T64" fmla="*/ 850540 w 7172"/>
                <a:gd name="T65" fmla="*/ 566882 h 7172"/>
                <a:gd name="T66" fmla="*/ 0 w 7172"/>
                <a:gd name="T67" fmla="*/ 425161 h 7172"/>
                <a:gd name="T68" fmla="*/ 425161 w 7172"/>
                <a:gd name="T69" fmla="*/ 425161 h 7172"/>
                <a:gd name="T70" fmla="*/ 850540 w 7172"/>
                <a:gd name="T71" fmla="*/ 425161 h 7172"/>
                <a:gd name="T72" fmla="*/ 0 w 7172"/>
                <a:gd name="T73" fmla="*/ 283441 h 7172"/>
                <a:gd name="T74" fmla="*/ 283441 w 7172"/>
                <a:gd name="T75" fmla="*/ 283441 h 7172"/>
                <a:gd name="T76" fmla="*/ 708602 w 7172"/>
                <a:gd name="T77" fmla="*/ 283441 h 7172"/>
                <a:gd name="T78" fmla="*/ 850540 w 7172"/>
                <a:gd name="T79" fmla="*/ 141720 h 7172"/>
                <a:gd name="T80" fmla="*/ 141720 w 7172"/>
                <a:gd name="T81" fmla="*/ 141720 h 7172"/>
                <a:gd name="T82" fmla="*/ 566882 w 7172"/>
                <a:gd name="T83" fmla="*/ 141720 h 7172"/>
                <a:gd name="T84" fmla="*/ 850540 w 7172"/>
                <a:gd name="T85" fmla="*/ 141720 h 717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172" h="7172">
                  <a:moveTo>
                    <a:pt x="7162" y="7162"/>
                  </a:moveTo>
                  <a:lnTo>
                    <a:pt x="10" y="7162"/>
                  </a:lnTo>
                  <a:lnTo>
                    <a:pt x="10" y="5970"/>
                  </a:lnTo>
                  <a:lnTo>
                    <a:pt x="10" y="4778"/>
                  </a:lnTo>
                  <a:lnTo>
                    <a:pt x="10" y="3586"/>
                  </a:lnTo>
                  <a:lnTo>
                    <a:pt x="10" y="2394"/>
                  </a:lnTo>
                  <a:lnTo>
                    <a:pt x="10" y="1202"/>
                  </a:lnTo>
                  <a:lnTo>
                    <a:pt x="10" y="10"/>
                  </a:lnTo>
                  <a:lnTo>
                    <a:pt x="1202" y="10"/>
                  </a:lnTo>
                  <a:lnTo>
                    <a:pt x="2394" y="10"/>
                  </a:lnTo>
                  <a:lnTo>
                    <a:pt x="3586" y="10"/>
                  </a:lnTo>
                  <a:lnTo>
                    <a:pt x="4778" y="10"/>
                  </a:lnTo>
                  <a:lnTo>
                    <a:pt x="5970" y="10"/>
                  </a:lnTo>
                  <a:lnTo>
                    <a:pt x="7162" y="11"/>
                  </a:lnTo>
                  <a:lnTo>
                    <a:pt x="7162" y="1202"/>
                  </a:lnTo>
                  <a:lnTo>
                    <a:pt x="7162" y="2394"/>
                  </a:lnTo>
                  <a:lnTo>
                    <a:pt x="7162" y="3586"/>
                  </a:lnTo>
                  <a:lnTo>
                    <a:pt x="7162" y="4778"/>
                  </a:lnTo>
                  <a:lnTo>
                    <a:pt x="7162" y="5970"/>
                  </a:lnTo>
                  <a:lnTo>
                    <a:pt x="7162" y="7162"/>
                  </a:lnTo>
                  <a:close/>
                  <a:moveTo>
                    <a:pt x="10" y="7162"/>
                  </a:moveTo>
                  <a:lnTo>
                    <a:pt x="1202" y="7162"/>
                  </a:lnTo>
                  <a:lnTo>
                    <a:pt x="2394" y="7162"/>
                  </a:lnTo>
                  <a:lnTo>
                    <a:pt x="3586" y="7162"/>
                  </a:lnTo>
                  <a:lnTo>
                    <a:pt x="4778" y="7162"/>
                  </a:lnTo>
                  <a:lnTo>
                    <a:pt x="5970" y="7162"/>
                  </a:lnTo>
                  <a:lnTo>
                    <a:pt x="7162" y="7162"/>
                  </a:lnTo>
                  <a:lnTo>
                    <a:pt x="10" y="7162"/>
                  </a:lnTo>
                  <a:close/>
                  <a:moveTo>
                    <a:pt x="1202" y="0"/>
                  </a:moveTo>
                  <a:lnTo>
                    <a:pt x="1202" y="7172"/>
                  </a:lnTo>
                  <a:lnTo>
                    <a:pt x="1202" y="7162"/>
                  </a:lnTo>
                  <a:lnTo>
                    <a:pt x="1202" y="5970"/>
                  </a:lnTo>
                  <a:lnTo>
                    <a:pt x="1202" y="4778"/>
                  </a:lnTo>
                  <a:lnTo>
                    <a:pt x="1202" y="3586"/>
                  </a:lnTo>
                  <a:lnTo>
                    <a:pt x="1202" y="2394"/>
                  </a:lnTo>
                  <a:lnTo>
                    <a:pt x="1202" y="1202"/>
                  </a:lnTo>
                  <a:lnTo>
                    <a:pt x="1202" y="10"/>
                  </a:lnTo>
                  <a:lnTo>
                    <a:pt x="1202" y="0"/>
                  </a:lnTo>
                  <a:close/>
                  <a:moveTo>
                    <a:pt x="2394" y="0"/>
                  </a:moveTo>
                  <a:lnTo>
                    <a:pt x="2394" y="7172"/>
                  </a:lnTo>
                  <a:lnTo>
                    <a:pt x="2394" y="7162"/>
                  </a:lnTo>
                  <a:lnTo>
                    <a:pt x="2394" y="5970"/>
                  </a:lnTo>
                  <a:lnTo>
                    <a:pt x="2394" y="4778"/>
                  </a:lnTo>
                  <a:lnTo>
                    <a:pt x="2394" y="3586"/>
                  </a:lnTo>
                  <a:lnTo>
                    <a:pt x="2394" y="2394"/>
                  </a:lnTo>
                  <a:lnTo>
                    <a:pt x="2394" y="1202"/>
                  </a:lnTo>
                  <a:lnTo>
                    <a:pt x="2394" y="10"/>
                  </a:lnTo>
                  <a:lnTo>
                    <a:pt x="2394" y="0"/>
                  </a:lnTo>
                  <a:close/>
                  <a:moveTo>
                    <a:pt x="3586" y="0"/>
                  </a:moveTo>
                  <a:lnTo>
                    <a:pt x="3586" y="7172"/>
                  </a:lnTo>
                  <a:lnTo>
                    <a:pt x="3586" y="7162"/>
                  </a:lnTo>
                  <a:lnTo>
                    <a:pt x="3586" y="5970"/>
                  </a:lnTo>
                  <a:lnTo>
                    <a:pt x="3586" y="4778"/>
                  </a:lnTo>
                  <a:lnTo>
                    <a:pt x="3586" y="3586"/>
                  </a:lnTo>
                  <a:lnTo>
                    <a:pt x="3586" y="2394"/>
                  </a:lnTo>
                  <a:lnTo>
                    <a:pt x="3586" y="1202"/>
                  </a:lnTo>
                  <a:lnTo>
                    <a:pt x="3586" y="10"/>
                  </a:lnTo>
                  <a:lnTo>
                    <a:pt x="3586" y="0"/>
                  </a:lnTo>
                  <a:close/>
                  <a:moveTo>
                    <a:pt x="4778" y="0"/>
                  </a:moveTo>
                  <a:lnTo>
                    <a:pt x="4778" y="7172"/>
                  </a:lnTo>
                  <a:lnTo>
                    <a:pt x="4778" y="7162"/>
                  </a:lnTo>
                  <a:lnTo>
                    <a:pt x="4778" y="5970"/>
                  </a:lnTo>
                  <a:lnTo>
                    <a:pt x="4778" y="4778"/>
                  </a:lnTo>
                  <a:lnTo>
                    <a:pt x="4778" y="3586"/>
                  </a:lnTo>
                  <a:lnTo>
                    <a:pt x="4778" y="2394"/>
                  </a:lnTo>
                  <a:lnTo>
                    <a:pt x="4778" y="1202"/>
                  </a:lnTo>
                  <a:lnTo>
                    <a:pt x="4778" y="10"/>
                  </a:lnTo>
                  <a:lnTo>
                    <a:pt x="4778" y="0"/>
                  </a:lnTo>
                  <a:close/>
                  <a:moveTo>
                    <a:pt x="5970" y="0"/>
                  </a:moveTo>
                  <a:lnTo>
                    <a:pt x="5970" y="7172"/>
                  </a:lnTo>
                  <a:lnTo>
                    <a:pt x="5970" y="7162"/>
                  </a:lnTo>
                  <a:lnTo>
                    <a:pt x="5970" y="5970"/>
                  </a:lnTo>
                  <a:lnTo>
                    <a:pt x="5970" y="4778"/>
                  </a:lnTo>
                  <a:lnTo>
                    <a:pt x="5970" y="3586"/>
                  </a:lnTo>
                  <a:lnTo>
                    <a:pt x="5970" y="2394"/>
                  </a:lnTo>
                  <a:lnTo>
                    <a:pt x="5970" y="1202"/>
                  </a:lnTo>
                  <a:lnTo>
                    <a:pt x="5970" y="10"/>
                  </a:lnTo>
                  <a:lnTo>
                    <a:pt x="5970" y="0"/>
                  </a:lnTo>
                  <a:close/>
                  <a:moveTo>
                    <a:pt x="7172" y="5970"/>
                  </a:moveTo>
                  <a:lnTo>
                    <a:pt x="0" y="5970"/>
                  </a:lnTo>
                  <a:lnTo>
                    <a:pt x="10" y="5970"/>
                  </a:lnTo>
                  <a:lnTo>
                    <a:pt x="1202" y="5970"/>
                  </a:lnTo>
                  <a:lnTo>
                    <a:pt x="2394" y="5970"/>
                  </a:lnTo>
                  <a:lnTo>
                    <a:pt x="3586" y="5970"/>
                  </a:lnTo>
                  <a:lnTo>
                    <a:pt x="4778" y="5970"/>
                  </a:lnTo>
                  <a:lnTo>
                    <a:pt x="5970" y="5970"/>
                  </a:lnTo>
                  <a:lnTo>
                    <a:pt x="7162" y="5970"/>
                  </a:lnTo>
                  <a:lnTo>
                    <a:pt x="7172" y="5970"/>
                  </a:lnTo>
                  <a:close/>
                  <a:moveTo>
                    <a:pt x="7172" y="4778"/>
                  </a:moveTo>
                  <a:lnTo>
                    <a:pt x="0" y="4778"/>
                  </a:lnTo>
                  <a:lnTo>
                    <a:pt x="10" y="4778"/>
                  </a:lnTo>
                  <a:lnTo>
                    <a:pt x="1202" y="4778"/>
                  </a:lnTo>
                  <a:lnTo>
                    <a:pt x="2394" y="4778"/>
                  </a:lnTo>
                  <a:lnTo>
                    <a:pt x="3586" y="4778"/>
                  </a:lnTo>
                  <a:lnTo>
                    <a:pt x="4778" y="4778"/>
                  </a:lnTo>
                  <a:lnTo>
                    <a:pt x="5970" y="4778"/>
                  </a:lnTo>
                  <a:lnTo>
                    <a:pt x="7162" y="4778"/>
                  </a:lnTo>
                  <a:lnTo>
                    <a:pt x="7172" y="4778"/>
                  </a:lnTo>
                  <a:close/>
                  <a:moveTo>
                    <a:pt x="7172" y="3586"/>
                  </a:moveTo>
                  <a:lnTo>
                    <a:pt x="0" y="3586"/>
                  </a:lnTo>
                  <a:lnTo>
                    <a:pt x="10" y="3586"/>
                  </a:lnTo>
                  <a:lnTo>
                    <a:pt x="1202" y="3586"/>
                  </a:lnTo>
                  <a:lnTo>
                    <a:pt x="2394" y="3586"/>
                  </a:lnTo>
                  <a:lnTo>
                    <a:pt x="3586" y="3586"/>
                  </a:lnTo>
                  <a:lnTo>
                    <a:pt x="4778" y="3586"/>
                  </a:lnTo>
                  <a:lnTo>
                    <a:pt x="5970" y="3586"/>
                  </a:lnTo>
                  <a:lnTo>
                    <a:pt x="7162" y="3586"/>
                  </a:lnTo>
                  <a:lnTo>
                    <a:pt x="7172" y="3586"/>
                  </a:lnTo>
                  <a:close/>
                  <a:moveTo>
                    <a:pt x="7172" y="2394"/>
                  </a:moveTo>
                  <a:lnTo>
                    <a:pt x="0" y="2394"/>
                  </a:lnTo>
                  <a:lnTo>
                    <a:pt x="10" y="2394"/>
                  </a:lnTo>
                  <a:lnTo>
                    <a:pt x="1202" y="2394"/>
                  </a:lnTo>
                  <a:lnTo>
                    <a:pt x="2394" y="2394"/>
                  </a:lnTo>
                  <a:lnTo>
                    <a:pt x="3586" y="2394"/>
                  </a:lnTo>
                  <a:lnTo>
                    <a:pt x="4778" y="2394"/>
                  </a:lnTo>
                  <a:lnTo>
                    <a:pt x="5970" y="2394"/>
                  </a:lnTo>
                  <a:lnTo>
                    <a:pt x="7162" y="2394"/>
                  </a:lnTo>
                  <a:lnTo>
                    <a:pt x="7172" y="2394"/>
                  </a:lnTo>
                  <a:close/>
                  <a:moveTo>
                    <a:pt x="7172" y="1202"/>
                  </a:moveTo>
                  <a:lnTo>
                    <a:pt x="0" y="1202"/>
                  </a:lnTo>
                  <a:lnTo>
                    <a:pt x="10" y="1202"/>
                  </a:lnTo>
                  <a:lnTo>
                    <a:pt x="1202" y="1202"/>
                  </a:lnTo>
                  <a:lnTo>
                    <a:pt x="2394" y="1202"/>
                  </a:lnTo>
                  <a:lnTo>
                    <a:pt x="3586" y="1202"/>
                  </a:lnTo>
                  <a:lnTo>
                    <a:pt x="4778" y="1202"/>
                  </a:lnTo>
                  <a:lnTo>
                    <a:pt x="5970" y="1202"/>
                  </a:lnTo>
                  <a:lnTo>
                    <a:pt x="7162" y="1202"/>
                  </a:lnTo>
                  <a:lnTo>
                    <a:pt x="7172" y="1202"/>
                  </a:lnTo>
                  <a:close/>
                </a:path>
              </a:pathLst>
            </a:custGeom>
            <a:noFill/>
            <a:ln w="12700" cap="flat">
              <a:solidFill>
                <a:srgbClr val="A9A8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pic>
          <p:nvPicPr>
            <p:cNvPr id="30795" name="Picture 8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729" y="2127249"/>
              <a:ext cx="282575" cy="26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6" name="Picture 8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443" y="2147886"/>
              <a:ext cx="282575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7" name="Picture 8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5180" y="2125660"/>
              <a:ext cx="182562" cy="2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8" name="Picture 8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43" y="2125660"/>
              <a:ext cx="174625" cy="2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9" name="Picture 8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779" y="2125660"/>
              <a:ext cx="206375" cy="2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0" name="Picture 85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018" y="2125660"/>
              <a:ext cx="198438" cy="2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1" name="Picture 8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994" y="3717923"/>
              <a:ext cx="282575" cy="274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2" name="Picture 8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931" y="2941637"/>
              <a:ext cx="280987" cy="242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3" name="Picture 8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256" y="3192460"/>
              <a:ext cx="18256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4" name="Picture 8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256" y="3459161"/>
              <a:ext cx="176213" cy="2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5" name="Picture 91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906" y="2393950"/>
              <a:ext cx="196850" cy="2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6" name="Picture 9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906" y="2660649"/>
              <a:ext cx="204788" cy="2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7" name="Picture 287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9645" y="3703636"/>
              <a:ext cx="285750" cy="287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08" name="Picture 287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563" y="2105024"/>
              <a:ext cx="285750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1" name="TextBox 280"/>
          <p:cNvSpPr txBox="1"/>
          <p:nvPr/>
        </p:nvSpPr>
        <p:spPr>
          <a:xfrm>
            <a:off x="34926" y="6308727"/>
            <a:ext cx="8956278" cy="523212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Charest et al. 2014, 2015, </a:t>
            </a:r>
            <a:r>
              <a:rPr lang="en-GB" sz="1400" b="1" dirty="0" err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Kriegeskorte</a:t>
            </a:r>
            <a:r>
              <a:rPr lang="en-GB" sz="1400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&amp;</a:t>
            </a: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Kievit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2013, </a:t>
            </a:r>
            <a:r>
              <a:rPr lang="en-GB" sz="1400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see also: </a:t>
            </a:r>
            <a:r>
              <a:rPr lang="en-GB" sz="1400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Edelman </a:t>
            </a: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et al.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1998, </a:t>
            </a:r>
            <a:r>
              <a:rPr lang="en-GB" sz="1400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/>
            </a:r>
            <a:br>
              <a:rPr lang="en-GB" sz="1400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</a:br>
            <a:r>
              <a:rPr lang="en-GB" sz="1400" b="1" dirty="0" err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Laakso</a:t>
            </a:r>
            <a:r>
              <a:rPr lang="en-GB" sz="1400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&amp; Cottrell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2000</a:t>
            </a:r>
            <a:r>
              <a:rPr lang="en-GB" sz="1400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, </a:t>
            </a:r>
            <a:r>
              <a:rPr lang="en-GB" sz="1400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Op </a:t>
            </a: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de </a:t>
            </a:r>
            <a:r>
              <a:rPr lang="en-GB" sz="1400" b="1" dirty="0" err="1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Beeck</a:t>
            </a: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et al. 2001, </a:t>
            </a:r>
            <a:r>
              <a:rPr lang="en-GB" sz="1400" b="1" dirty="0" err="1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Haxby</a:t>
            </a: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et al. 2001, </a:t>
            </a: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Aguirre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2007,</a:t>
            </a: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Kriegeskorte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et al. 2008</a:t>
            </a:r>
          </a:p>
        </p:txBody>
      </p:sp>
      <p:pic>
        <p:nvPicPr>
          <p:cNvPr id="30744" name="Picture 28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9037" y="2290765"/>
            <a:ext cx="89535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5" name="Picture 28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11" y="7115177"/>
            <a:ext cx="6248401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46" name="Title 6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922337"/>
          </a:xfrm>
        </p:spPr>
        <p:txBody>
          <a:bodyPr/>
          <a:lstStyle/>
          <a:p>
            <a:r>
              <a:rPr lang="en-GB" altLang="en-US" smtClean="0">
                <a:latin typeface="Arial" charset="0"/>
                <a:cs typeface="Arial" charset="0"/>
              </a:rPr>
              <a:t>Representational similarity analysis</a:t>
            </a: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3598863" y="3873500"/>
            <a:ext cx="2043112" cy="493713"/>
            <a:chOff x="3598863" y="3873500"/>
            <a:chExt cx="2043112" cy="493713"/>
          </a:xfrm>
        </p:grpSpPr>
        <p:sp>
          <p:nvSpPr>
            <p:cNvPr id="30756" name="Freeform 275"/>
            <p:cNvSpPr>
              <a:spLocks/>
            </p:cNvSpPr>
            <p:nvPr/>
          </p:nvSpPr>
          <p:spPr bwMode="auto">
            <a:xfrm>
              <a:off x="5383213" y="3873500"/>
              <a:ext cx="258762" cy="234950"/>
            </a:xfrm>
            <a:custGeom>
              <a:avLst/>
              <a:gdLst>
                <a:gd name="T0" fmla="*/ 2147483647 w 163"/>
                <a:gd name="T1" fmla="*/ 2147483647 h 148"/>
                <a:gd name="T2" fmla="*/ 2147483647 w 163"/>
                <a:gd name="T3" fmla="*/ 0 h 148"/>
                <a:gd name="T4" fmla="*/ 0 w 163"/>
                <a:gd name="T5" fmla="*/ 2147483647 h 148"/>
                <a:gd name="T6" fmla="*/ 2147483647 w 163"/>
                <a:gd name="T7" fmla="*/ 2147483647 h 1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" h="148">
                  <a:moveTo>
                    <a:pt x="163" y="148"/>
                  </a:moveTo>
                  <a:lnTo>
                    <a:pt x="82" y="0"/>
                  </a:lnTo>
                  <a:lnTo>
                    <a:pt x="0" y="148"/>
                  </a:lnTo>
                  <a:lnTo>
                    <a:pt x="163" y="148"/>
                  </a:lnTo>
                  <a:close/>
                </a:path>
              </a:pathLst>
            </a:custGeom>
            <a:solidFill>
              <a:srgbClr val="828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757" name="Rectangle 276"/>
            <p:cNvSpPr>
              <a:spLocks noChangeArrowheads="1"/>
            </p:cNvSpPr>
            <p:nvPr/>
          </p:nvSpPr>
          <p:spPr bwMode="auto">
            <a:xfrm>
              <a:off x="5487988" y="4087813"/>
              <a:ext cx="49212" cy="173037"/>
            </a:xfrm>
            <a:prstGeom prst="rect">
              <a:avLst/>
            </a:prstGeom>
            <a:solidFill>
              <a:srgbClr val="828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30758" name="Freeform 278"/>
            <p:cNvSpPr>
              <a:spLocks/>
            </p:cNvSpPr>
            <p:nvPr/>
          </p:nvSpPr>
          <p:spPr bwMode="auto">
            <a:xfrm>
              <a:off x="5383213" y="3873500"/>
              <a:ext cx="258762" cy="234950"/>
            </a:xfrm>
            <a:custGeom>
              <a:avLst/>
              <a:gdLst>
                <a:gd name="T0" fmla="*/ 2147483647 w 163"/>
                <a:gd name="T1" fmla="*/ 2147483647 h 148"/>
                <a:gd name="T2" fmla="*/ 2147483647 w 163"/>
                <a:gd name="T3" fmla="*/ 0 h 148"/>
                <a:gd name="T4" fmla="*/ 0 w 163"/>
                <a:gd name="T5" fmla="*/ 2147483647 h 148"/>
                <a:gd name="T6" fmla="*/ 2147483647 w 163"/>
                <a:gd name="T7" fmla="*/ 2147483647 h 1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" h="148">
                  <a:moveTo>
                    <a:pt x="163" y="148"/>
                  </a:moveTo>
                  <a:lnTo>
                    <a:pt x="82" y="0"/>
                  </a:lnTo>
                  <a:lnTo>
                    <a:pt x="0" y="148"/>
                  </a:lnTo>
                  <a:lnTo>
                    <a:pt x="163" y="148"/>
                  </a:lnTo>
                  <a:close/>
                </a:path>
              </a:pathLst>
            </a:custGeom>
            <a:solidFill>
              <a:srgbClr val="828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759" name="Freeform 279"/>
            <p:cNvSpPr>
              <a:spLocks/>
            </p:cNvSpPr>
            <p:nvPr/>
          </p:nvSpPr>
          <p:spPr bwMode="auto">
            <a:xfrm>
              <a:off x="5487988" y="4087813"/>
              <a:ext cx="49212" cy="173037"/>
            </a:xfrm>
            <a:custGeom>
              <a:avLst/>
              <a:gdLst>
                <a:gd name="T0" fmla="*/ 0 w 31"/>
                <a:gd name="T1" fmla="*/ 2147483647 h 109"/>
                <a:gd name="T2" fmla="*/ 2147483647 w 31"/>
                <a:gd name="T3" fmla="*/ 2147483647 h 109"/>
                <a:gd name="T4" fmla="*/ 2147483647 w 31"/>
                <a:gd name="T5" fmla="*/ 0 h 109"/>
                <a:gd name="T6" fmla="*/ 0 w 31"/>
                <a:gd name="T7" fmla="*/ 0 h 109"/>
                <a:gd name="T8" fmla="*/ 0 w 31"/>
                <a:gd name="T9" fmla="*/ 2147483647 h 109"/>
                <a:gd name="T10" fmla="*/ 0 w 31"/>
                <a:gd name="T11" fmla="*/ 2147483647 h 1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" h="109">
                  <a:moveTo>
                    <a:pt x="0" y="109"/>
                  </a:moveTo>
                  <a:lnTo>
                    <a:pt x="31" y="109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828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760" name="Freeform 280"/>
            <p:cNvSpPr>
              <a:spLocks/>
            </p:cNvSpPr>
            <p:nvPr/>
          </p:nvSpPr>
          <p:spPr bwMode="auto">
            <a:xfrm>
              <a:off x="5432425" y="4260850"/>
              <a:ext cx="104775" cy="106363"/>
            </a:xfrm>
            <a:custGeom>
              <a:avLst/>
              <a:gdLst>
                <a:gd name="T0" fmla="*/ 2147483647 w 66"/>
                <a:gd name="T1" fmla="*/ 2147483647 h 67"/>
                <a:gd name="T2" fmla="*/ 2147483647 w 66"/>
                <a:gd name="T3" fmla="*/ 2147483647 h 67"/>
                <a:gd name="T4" fmla="*/ 2147483647 w 66"/>
                <a:gd name="T5" fmla="*/ 2147483647 h 67"/>
                <a:gd name="T6" fmla="*/ 2147483647 w 66"/>
                <a:gd name="T7" fmla="*/ 2147483647 h 67"/>
                <a:gd name="T8" fmla="*/ 2147483647 w 66"/>
                <a:gd name="T9" fmla="*/ 2147483647 h 67"/>
                <a:gd name="T10" fmla="*/ 2147483647 w 66"/>
                <a:gd name="T11" fmla="*/ 2147483647 h 67"/>
                <a:gd name="T12" fmla="*/ 2147483647 w 66"/>
                <a:gd name="T13" fmla="*/ 2147483647 h 67"/>
                <a:gd name="T14" fmla="*/ 2147483647 w 66"/>
                <a:gd name="T15" fmla="*/ 2147483647 h 67"/>
                <a:gd name="T16" fmla="*/ 2147483647 w 66"/>
                <a:gd name="T17" fmla="*/ 2147483647 h 67"/>
                <a:gd name="T18" fmla="*/ 2147483647 w 66"/>
                <a:gd name="T19" fmla="*/ 2147483647 h 67"/>
                <a:gd name="T20" fmla="*/ 2147483647 w 66"/>
                <a:gd name="T21" fmla="*/ 2147483647 h 67"/>
                <a:gd name="T22" fmla="*/ 2147483647 w 66"/>
                <a:gd name="T23" fmla="*/ 2147483647 h 67"/>
                <a:gd name="T24" fmla="*/ 2147483647 w 66"/>
                <a:gd name="T25" fmla="*/ 2147483647 h 67"/>
                <a:gd name="T26" fmla="*/ 2147483647 w 66"/>
                <a:gd name="T27" fmla="*/ 2147483647 h 67"/>
                <a:gd name="T28" fmla="*/ 2147483647 w 66"/>
                <a:gd name="T29" fmla="*/ 2147483647 h 67"/>
                <a:gd name="T30" fmla="*/ 2147483647 w 66"/>
                <a:gd name="T31" fmla="*/ 2147483647 h 67"/>
                <a:gd name="T32" fmla="*/ 2147483647 w 66"/>
                <a:gd name="T33" fmla="*/ 2147483647 h 67"/>
                <a:gd name="T34" fmla="*/ 2147483647 w 66"/>
                <a:gd name="T35" fmla="*/ 2147483647 h 67"/>
                <a:gd name="T36" fmla="*/ 2147483647 w 66"/>
                <a:gd name="T37" fmla="*/ 2147483647 h 67"/>
                <a:gd name="T38" fmla="*/ 2147483647 w 66"/>
                <a:gd name="T39" fmla="*/ 2147483647 h 67"/>
                <a:gd name="T40" fmla="*/ 2147483647 w 66"/>
                <a:gd name="T41" fmla="*/ 2147483647 h 67"/>
                <a:gd name="T42" fmla="*/ 2147483647 w 66"/>
                <a:gd name="T43" fmla="*/ 0 h 67"/>
                <a:gd name="T44" fmla="*/ 2147483647 w 66"/>
                <a:gd name="T45" fmla="*/ 2147483647 h 67"/>
                <a:gd name="T46" fmla="*/ 2147483647 w 66"/>
                <a:gd name="T47" fmla="*/ 2147483647 h 67"/>
                <a:gd name="T48" fmla="*/ 2147483647 w 66"/>
                <a:gd name="T49" fmla="*/ 2147483647 h 67"/>
                <a:gd name="T50" fmla="*/ 2147483647 w 66"/>
                <a:gd name="T51" fmla="*/ 2147483647 h 67"/>
                <a:gd name="T52" fmla="*/ 2147483647 w 66"/>
                <a:gd name="T53" fmla="*/ 2147483647 h 67"/>
                <a:gd name="T54" fmla="*/ 2147483647 w 66"/>
                <a:gd name="T55" fmla="*/ 2147483647 h 67"/>
                <a:gd name="T56" fmla="*/ 2147483647 w 66"/>
                <a:gd name="T57" fmla="*/ 2147483647 h 67"/>
                <a:gd name="T58" fmla="*/ 2147483647 w 66"/>
                <a:gd name="T59" fmla="*/ 2147483647 h 67"/>
                <a:gd name="T60" fmla="*/ 2147483647 w 66"/>
                <a:gd name="T61" fmla="*/ 2147483647 h 67"/>
                <a:gd name="T62" fmla="*/ 2147483647 w 66"/>
                <a:gd name="T63" fmla="*/ 2147483647 h 67"/>
                <a:gd name="T64" fmla="*/ 2147483647 w 66"/>
                <a:gd name="T65" fmla="*/ 2147483647 h 67"/>
                <a:gd name="T66" fmla="*/ 2147483647 w 66"/>
                <a:gd name="T67" fmla="*/ 2147483647 h 67"/>
                <a:gd name="T68" fmla="*/ 2147483647 w 66"/>
                <a:gd name="T69" fmla="*/ 2147483647 h 67"/>
                <a:gd name="T70" fmla="*/ 2147483647 w 66"/>
                <a:gd name="T71" fmla="*/ 2147483647 h 67"/>
                <a:gd name="T72" fmla="*/ 2147483647 w 66"/>
                <a:gd name="T73" fmla="*/ 2147483647 h 67"/>
                <a:gd name="T74" fmla="*/ 2147483647 w 66"/>
                <a:gd name="T75" fmla="*/ 2147483647 h 67"/>
                <a:gd name="T76" fmla="*/ 2147483647 w 66"/>
                <a:gd name="T77" fmla="*/ 2147483647 h 67"/>
                <a:gd name="T78" fmla="*/ 2147483647 w 66"/>
                <a:gd name="T79" fmla="*/ 2147483647 h 67"/>
                <a:gd name="T80" fmla="*/ 2147483647 w 66"/>
                <a:gd name="T81" fmla="*/ 2147483647 h 67"/>
                <a:gd name="T82" fmla="*/ 2147483647 w 66"/>
                <a:gd name="T83" fmla="*/ 2147483647 h 67"/>
                <a:gd name="T84" fmla="*/ 2147483647 w 66"/>
                <a:gd name="T85" fmla="*/ 2147483647 h 67"/>
                <a:gd name="T86" fmla="*/ 0 w 66"/>
                <a:gd name="T87" fmla="*/ 2147483647 h 6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6" h="67">
                  <a:moveTo>
                    <a:pt x="0" y="67"/>
                  </a:moveTo>
                  <a:lnTo>
                    <a:pt x="0" y="67"/>
                  </a:lnTo>
                  <a:lnTo>
                    <a:pt x="1" y="67"/>
                  </a:lnTo>
                  <a:lnTo>
                    <a:pt x="3" y="67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8" y="66"/>
                  </a:lnTo>
                  <a:lnTo>
                    <a:pt x="10" y="66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15" y="65"/>
                  </a:lnTo>
                  <a:lnTo>
                    <a:pt x="16" y="64"/>
                  </a:lnTo>
                  <a:lnTo>
                    <a:pt x="18" y="64"/>
                  </a:lnTo>
                  <a:lnTo>
                    <a:pt x="19" y="63"/>
                  </a:lnTo>
                  <a:lnTo>
                    <a:pt x="21" y="63"/>
                  </a:lnTo>
                  <a:lnTo>
                    <a:pt x="22" y="63"/>
                  </a:lnTo>
                  <a:lnTo>
                    <a:pt x="24" y="62"/>
                  </a:lnTo>
                  <a:lnTo>
                    <a:pt x="26" y="61"/>
                  </a:lnTo>
                  <a:lnTo>
                    <a:pt x="27" y="61"/>
                  </a:lnTo>
                  <a:lnTo>
                    <a:pt x="28" y="60"/>
                  </a:lnTo>
                  <a:lnTo>
                    <a:pt x="30" y="59"/>
                  </a:lnTo>
                  <a:lnTo>
                    <a:pt x="31" y="58"/>
                  </a:lnTo>
                  <a:lnTo>
                    <a:pt x="33" y="58"/>
                  </a:lnTo>
                  <a:lnTo>
                    <a:pt x="34" y="57"/>
                  </a:lnTo>
                  <a:lnTo>
                    <a:pt x="35" y="56"/>
                  </a:lnTo>
                  <a:lnTo>
                    <a:pt x="37" y="55"/>
                  </a:lnTo>
                  <a:lnTo>
                    <a:pt x="38" y="54"/>
                  </a:lnTo>
                  <a:lnTo>
                    <a:pt x="39" y="53"/>
                  </a:lnTo>
                  <a:lnTo>
                    <a:pt x="41" y="52"/>
                  </a:lnTo>
                  <a:lnTo>
                    <a:pt x="42" y="51"/>
                  </a:lnTo>
                  <a:lnTo>
                    <a:pt x="43" y="50"/>
                  </a:lnTo>
                  <a:lnTo>
                    <a:pt x="44" y="49"/>
                  </a:lnTo>
                  <a:lnTo>
                    <a:pt x="45" y="48"/>
                  </a:lnTo>
                  <a:lnTo>
                    <a:pt x="47" y="47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50" y="44"/>
                  </a:lnTo>
                  <a:lnTo>
                    <a:pt x="51" y="42"/>
                  </a:lnTo>
                  <a:lnTo>
                    <a:pt x="52" y="41"/>
                  </a:lnTo>
                  <a:lnTo>
                    <a:pt x="53" y="40"/>
                  </a:lnTo>
                  <a:lnTo>
                    <a:pt x="54" y="39"/>
                  </a:lnTo>
                  <a:lnTo>
                    <a:pt x="55" y="37"/>
                  </a:lnTo>
                  <a:lnTo>
                    <a:pt x="56" y="36"/>
                  </a:lnTo>
                  <a:lnTo>
                    <a:pt x="56" y="35"/>
                  </a:lnTo>
                  <a:lnTo>
                    <a:pt x="57" y="33"/>
                  </a:lnTo>
                  <a:lnTo>
                    <a:pt x="58" y="32"/>
                  </a:lnTo>
                  <a:lnTo>
                    <a:pt x="59" y="30"/>
                  </a:lnTo>
                  <a:lnTo>
                    <a:pt x="59" y="29"/>
                  </a:lnTo>
                  <a:lnTo>
                    <a:pt x="60" y="27"/>
                  </a:lnTo>
                  <a:lnTo>
                    <a:pt x="61" y="26"/>
                  </a:lnTo>
                  <a:lnTo>
                    <a:pt x="61" y="25"/>
                  </a:lnTo>
                  <a:lnTo>
                    <a:pt x="62" y="23"/>
                  </a:lnTo>
                  <a:lnTo>
                    <a:pt x="63" y="21"/>
                  </a:lnTo>
                  <a:lnTo>
                    <a:pt x="63" y="20"/>
                  </a:lnTo>
                  <a:lnTo>
                    <a:pt x="64" y="18"/>
                  </a:lnTo>
                  <a:lnTo>
                    <a:pt x="64" y="17"/>
                  </a:lnTo>
                  <a:lnTo>
                    <a:pt x="64" y="15"/>
                  </a:lnTo>
                  <a:lnTo>
                    <a:pt x="65" y="14"/>
                  </a:lnTo>
                  <a:lnTo>
                    <a:pt x="65" y="12"/>
                  </a:lnTo>
                  <a:lnTo>
                    <a:pt x="65" y="10"/>
                  </a:lnTo>
                  <a:lnTo>
                    <a:pt x="65" y="9"/>
                  </a:lnTo>
                  <a:lnTo>
                    <a:pt x="66" y="7"/>
                  </a:lnTo>
                  <a:lnTo>
                    <a:pt x="66" y="5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6" y="0"/>
                  </a:lnTo>
                  <a:lnTo>
                    <a:pt x="35" y="0"/>
                  </a:lnTo>
                  <a:lnTo>
                    <a:pt x="35" y="1"/>
                  </a:lnTo>
                  <a:lnTo>
                    <a:pt x="35" y="2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35" y="5"/>
                  </a:lnTo>
                  <a:lnTo>
                    <a:pt x="34" y="6"/>
                  </a:lnTo>
                  <a:lnTo>
                    <a:pt x="34" y="7"/>
                  </a:lnTo>
                  <a:lnTo>
                    <a:pt x="34" y="8"/>
                  </a:lnTo>
                  <a:lnTo>
                    <a:pt x="34" y="9"/>
                  </a:lnTo>
                  <a:lnTo>
                    <a:pt x="34" y="10"/>
                  </a:lnTo>
                  <a:lnTo>
                    <a:pt x="33" y="11"/>
                  </a:lnTo>
                  <a:lnTo>
                    <a:pt x="33" y="12"/>
                  </a:lnTo>
                  <a:lnTo>
                    <a:pt x="33" y="13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1" y="16"/>
                  </a:lnTo>
                  <a:lnTo>
                    <a:pt x="31" y="17"/>
                  </a:lnTo>
                  <a:lnTo>
                    <a:pt x="30" y="18"/>
                  </a:lnTo>
                  <a:lnTo>
                    <a:pt x="29" y="19"/>
                  </a:lnTo>
                  <a:lnTo>
                    <a:pt x="29" y="20"/>
                  </a:lnTo>
                  <a:lnTo>
                    <a:pt x="28" y="21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6" y="23"/>
                  </a:lnTo>
                  <a:lnTo>
                    <a:pt x="26" y="24"/>
                  </a:lnTo>
                  <a:lnTo>
                    <a:pt x="25" y="25"/>
                  </a:lnTo>
                  <a:lnTo>
                    <a:pt x="24" y="26"/>
                  </a:lnTo>
                  <a:lnTo>
                    <a:pt x="23" y="26"/>
                  </a:lnTo>
                  <a:lnTo>
                    <a:pt x="23" y="27"/>
                  </a:lnTo>
                  <a:lnTo>
                    <a:pt x="22" y="27"/>
                  </a:lnTo>
                  <a:lnTo>
                    <a:pt x="21" y="28"/>
                  </a:lnTo>
                  <a:lnTo>
                    <a:pt x="21" y="29"/>
                  </a:lnTo>
                  <a:lnTo>
                    <a:pt x="20" y="29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7" y="31"/>
                  </a:lnTo>
                  <a:lnTo>
                    <a:pt x="16" y="31"/>
                  </a:lnTo>
                  <a:lnTo>
                    <a:pt x="16" y="32"/>
                  </a:lnTo>
                  <a:lnTo>
                    <a:pt x="15" y="32"/>
                  </a:lnTo>
                  <a:lnTo>
                    <a:pt x="14" y="32"/>
                  </a:lnTo>
                  <a:lnTo>
                    <a:pt x="13" y="33"/>
                  </a:lnTo>
                  <a:lnTo>
                    <a:pt x="12" y="33"/>
                  </a:lnTo>
                  <a:lnTo>
                    <a:pt x="11" y="34"/>
                  </a:lnTo>
                  <a:lnTo>
                    <a:pt x="10" y="34"/>
                  </a:lnTo>
                  <a:lnTo>
                    <a:pt x="9" y="34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7" y="35"/>
                  </a:lnTo>
                  <a:lnTo>
                    <a:pt x="6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3" y="35"/>
                  </a:lnTo>
                  <a:lnTo>
                    <a:pt x="2" y="35"/>
                  </a:lnTo>
                  <a:lnTo>
                    <a:pt x="1" y="36"/>
                  </a:lnTo>
                  <a:lnTo>
                    <a:pt x="0" y="3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828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761" name="Rectangle 281"/>
            <p:cNvSpPr>
              <a:spLocks noChangeArrowheads="1"/>
            </p:cNvSpPr>
            <p:nvPr/>
          </p:nvSpPr>
          <p:spPr bwMode="auto">
            <a:xfrm>
              <a:off x="3598863" y="4318000"/>
              <a:ext cx="1833562" cy="49213"/>
            </a:xfrm>
            <a:prstGeom prst="rect">
              <a:avLst/>
            </a:prstGeom>
            <a:solidFill>
              <a:srgbClr val="828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239965" y="3732215"/>
            <a:ext cx="1716087" cy="1247775"/>
            <a:chOff x="2239963" y="3732213"/>
            <a:chExt cx="1716087" cy="1247775"/>
          </a:xfrm>
        </p:grpSpPr>
        <p:sp>
          <p:nvSpPr>
            <p:cNvPr id="30752" name="Line 237"/>
            <p:cNvSpPr>
              <a:spLocks noChangeShapeType="1"/>
            </p:cNvSpPr>
            <p:nvPr/>
          </p:nvSpPr>
          <p:spPr bwMode="auto">
            <a:xfrm>
              <a:off x="3092450" y="3732213"/>
              <a:ext cx="0" cy="1247775"/>
            </a:xfrm>
            <a:prstGeom prst="line">
              <a:avLst/>
            </a:prstGeom>
            <a:noFill/>
            <a:ln w="50800">
              <a:solidFill>
                <a:srgbClr val="8281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753" name="Freeform 282"/>
            <p:cNvSpPr>
              <a:spLocks/>
            </p:cNvSpPr>
            <p:nvPr/>
          </p:nvSpPr>
          <p:spPr bwMode="auto">
            <a:xfrm>
              <a:off x="2239963" y="4102100"/>
              <a:ext cx="1716087" cy="496888"/>
            </a:xfrm>
            <a:custGeom>
              <a:avLst/>
              <a:gdLst>
                <a:gd name="T0" fmla="*/ 2147483647 w 7891"/>
                <a:gd name="T1" fmla="*/ 0 h 2285"/>
                <a:gd name="T2" fmla="*/ 2147483647 w 7891"/>
                <a:gd name="T3" fmla="*/ 0 h 2285"/>
                <a:gd name="T4" fmla="*/ 2147483647 w 7891"/>
                <a:gd name="T5" fmla="*/ 2147483647 h 2285"/>
                <a:gd name="T6" fmla="*/ 2147483647 w 7891"/>
                <a:gd name="T7" fmla="*/ 2147483647 h 2285"/>
                <a:gd name="T8" fmla="*/ 2147483647 w 7891"/>
                <a:gd name="T9" fmla="*/ 2147483647 h 2285"/>
                <a:gd name="T10" fmla="*/ 2147483647 w 7891"/>
                <a:gd name="T11" fmla="*/ 2147483647 h 2285"/>
                <a:gd name="T12" fmla="*/ 0 w 7891"/>
                <a:gd name="T13" fmla="*/ 2147483647 h 2285"/>
                <a:gd name="T14" fmla="*/ 0 w 7891"/>
                <a:gd name="T15" fmla="*/ 2147483647 h 2285"/>
                <a:gd name="T16" fmla="*/ 2147483647 w 7891"/>
                <a:gd name="T17" fmla="*/ 0 h 2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91" h="2285">
                  <a:moveTo>
                    <a:pt x="691" y="0"/>
                  </a:moveTo>
                  <a:lnTo>
                    <a:pt x="7200" y="0"/>
                  </a:lnTo>
                  <a:cubicBezTo>
                    <a:pt x="7580" y="0"/>
                    <a:pt x="7891" y="311"/>
                    <a:pt x="7891" y="691"/>
                  </a:cubicBezTo>
                  <a:lnTo>
                    <a:pt x="7891" y="1594"/>
                  </a:lnTo>
                  <a:cubicBezTo>
                    <a:pt x="7891" y="1974"/>
                    <a:pt x="7580" y="2285"/>
                    <a:pt x="7200" y="2285"/>
                  </a:cubicBezTo>
                  <a:lnTo>
                    <a:pt x="691" y="2285"/>
                  </a:lnTo>
                  <a:cubicBezTo>
                    <a:pt x="311" y="2285"/>
                    <a:pt x="0" y="1974"/>
                    <a:pt x="0" y="1594"/>
                  </a:cubicBezTo>
                  <a:lnTo>
                    <a:pt x="0" y="691"/>
                  </a:lnTo>
                  <a:cubicBezTo>
                    <a:pt x="0" y="311"/>
                    <a:pt x="311" y="0"/>
                    <a:pt x="691" y="0"/>
                  </a:cubicBezTo>
                  <a:close/>
                </a:path>
              </a:pathLst>
            </a:custGeom>
            <a:solidFill>
              <a:srgbClr val="DDDDDC"/>
            </a:solidFill>
            <a:ln w="28575" cap="flat">
              <a:solidFill>
                <a:srgbClr val="82818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754" name="Rectangle 283"/>
            <p:cNvSpPr>
              <a:spLocks noChangeArrowheads="1"/>
            </p:cNvSpPr>
            <p:nvPr/>
          </p:nvSpPr>
          <p:spPr bwMode="auto">
            <a:xfrm>
              <a:off x="2465806" y="4171949"/>
              <a:ext cx="12391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>
                  <a:solidFill>
                    <a:srgbClr val="25211D"/>
                  </a:solidFill>
                  <a:latin typeface="Arial" charset="0"/>
                </a:rPr>
                <a:t>representational 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>
                  <a:solidFill>
                    <a:srgbClr val="25211D"/>
                  </a:solidFill>
                  <a:latin typeface="Arial" charset="0"/>
                </a:rPr>
                <a:t>dissimilarity</a:t>
              </a:r>
              <a:endParaRPr lang="en-US" altLang="en-US" sz="2000" dirty="0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300" name="Group 299"/>
          <p:cNvGrpSpPr/>
          <p:nvPr/>
        </p:nvGrpSpPr>
        <p:grpSpPr>
          <a:xfrm rot="5400000">
            <a:off x="6711148" y="4012308"/>
            <a:ext cx="917575" cy="917575"/>
            <a:chOff x="6731000" y="4019550"/>
            <a:chExt cx="917575" cy="917575"/>
          </a:xfrm>
          <a:solidFill>
            <a:schemeClr val="tx1"/>
          </a:solidFill>
        </p:grpSpPr>
        <p:sp>
          <p:nvSpPr>
            <p:cNvPr id="301" name="Freeform 219"/>
            <p:cNvSpPr>
              <a:spLocks/>
            </p:cNvSpPr>
            <p:nvPr/>
          </p:nvSpPr>
          <p:spPr bwMode="auto">
            <a:xfrm>
              <a:off x="6810375" y="4100513"/>
              <a:ext cx="754063" cy="754062"/>
            </a:xfrm>
            <a:custGeom>
              <a:avLst/>
              <a:gdLst>
                <a:gd name="T0" fmla="*/ 0 w 3469"/>
                <a:gd name="T1" fmla="*/ 2147483647 h 3468"/>
                <a:gd name="T2" fmla="*/ 2147483647 w 3469"/>
                <a:gd name="T3" fmla="*/ 0 h 3468"/>
                <a:gd name="T4" fmla="*/ 2147483647 w 3469"/>
                <a:gd name="T5" fmla="*/ 2147483647 h 3468"/>
                <a:gd name="T6" fmla="*/ 2147483647 w 3469"/>
                <a:gd name="T7" fmla="*/ 2147483647 h 3468"/>
                <a:gd name="T8" fmla="*/ 0 w 3469"/>
                <a:gd name="T9" fmla="*/ 2147483647 h 3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69" h="3468">
                  <a:moveTo>
                    <a:pt x="0" y="438"/>
                  </a:moveTo>
                  <a:lnTo>
                    <a:pt x="438" y="0"/>
                  </a:lnTo>
                  <a:lnTo>
                    <a:pt x="3469" y="3030"/>
                  </a:lnTo>
                  <a:lnTo>
                    <a:pt x="3030" y="3468"/>
                  </a:lnTo>
                  <a:lnTo>
                    <a:pt x="0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2" name="Freeform 220"/>
            <p:cNvSpPr>
              <a:spLocks/>
            </p:cNvSpPr>
            <p:nvPr/>
          </p:nvSpPr>
          <p:spPr bwMode="auto">
            <a:xfrm>
              <a:off x="6731000" y="4019550"/>
              <a:ext cx="214313" cy="215900"/>
            </a:xfrm>
            <a:custGeom>
              <a:avLst/>
              <a:gdLst>
                <a:gd name="T0" fmla="*/ 2147483647 w 992"/>
                <a:gd name="T1" fmla="*/ 2147483647 h 993"/>
                <a:gd name="T2" fmla="*/ 0 w 992"/>
                <a:gd name="T3" fmla="*/ 0 h 993"/>
                <a:gd name="T4" fmla="*/ 2147483647 w 992"/>
                <a:gd name="T5" fmla="*/ 2147483647 h 993"/>
                <a:gd name="T6" fmla="*/ 2147483647 w 992"/>
                <a:gd name="T7" fmla="*/ 2147483647 h 9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2" h="993">
                  <a:moveTo>
                    <a:pt x="245" y="993"/>
                  </a:moveTo>
                  <a:lnTo>
                    <a:pt x="0" y="0"/>
                  </a:lnTo>
                  <a:lnTo>
                    <a:pt x="992" y="245"/>
                  </a:lnTo>
                  <a:lnTo>
                    <a:pt x="245" y="9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3" name="Freeform 221"/>
            <p:cNvSpPr>
              <a:spLocks/>
            </p:cNvSpPr>
            <p:nvPr/>
          </p:nvSpPr>
          <p:spPr bwMode="auto">
            <a:xfrm>
              <a:off x="7432675" y="4721225"/>
              <a:ext cx="215900" cy="215900"/>
            </a:xfrm>
            <a:custGeom>
              <a:avLst/>
              <a:gdLst>
                <a:gd name="T0" fmla="*/ 2147483647 w 993"/>
                <a:gd name="T1" fmla="*/ 0 h 993"/>
                <a:gd name="T2" fmla="*/ 2147483647 w 993"/>
                <a:gd name="T3" fmla="*/ 2147483647 h 993"/>
                <a:gd name="T4" fmla="*/ 0 w 993"/>
                <a:gd name="T5" fmla="*/ 2147483647 h 993"/>
                <a:gd name="T6" fmla="*/ 2147483647 w 993"/>
                <a:gd name="T7" fmla="*/ 0 h 9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3" h="993">
                  <a:moveTo>
                    <a:pt x="748" y="0"/>
                  </a:moveTo>
                  <a:lnTo>
                    <a:pt x="993" y="993"/>
                  </a:lnTo>
                  <a:lnTo>
                    <a:pt x="0" y="748"/>
                  </a:lnTo>
                  <a:lnTo>
                    <a:pt x="7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 rot="2700000">
            <a:off x="6995319" y="4356894"/>
            <a:ext cx="355600" cy="24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711148" y="4012308"/>
            <a:ext cx="917575" cy="917575"/>
            <a:chOff x="6731000" y="4019550"/>
            <a:chExt cx="917575" cy="917575"/>
          </a:xfrm>
          <a:solidFill>
            <a:schemeClr val="tx1"/>
          </a:solidFill>
        </p:grpSpPr>
        <p:sp>
          <p:nvSpPr>
            <p:cNvPr id="14351" name="Freeform 219"/>
            <p:cNvSpPr>
              <a:spLocks/>
            </p:cNvSpPr>
            <p:nvPr/>
          </p:nvSpPr>
          <p:spPr bwMode="auto">
            <a:xfrm>
              <a:off x="6810375" y="4100513"/>
              <a:ext cx="754063" cy="754062"/>
            </a:xfrm>
            <a:custGeom>
              <a:avLst/>
              <a:gdLst>
                <a:gd name="T0" fmla="*/ 0 w 3469"/>
                <a:gd name="T1" fmla="*/ 2147483647 h 3468"/>
                <a:gd name="T2" fmla="*/ 2147483647 w 3469"/>
                <a:gd name="T3" fmla="*/ 0 h 3468"/>
                <a:gd name="T4" fmla="*/ 2147483647 w 3469"/>
                <a:gd name="T5" fmla="*/ 2147483647 h 3468"/>
                <a:gd name="T6" fmla="*/ 2147483647 w 3469"/>
                <a:gd name="T7" fmla="*/ 2147483647 h 3468"/>
                <a:gd name="T8" fmla="*/ 0 w 3469"/>
                <a:gd name="T9" fmla="*/ 2147483647 h 3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69" h="3468">
                  <a:moveTo>
                    <a:pt x="0" y="438"/>
                  </a:moveTo>
                  <a:lnTo>
                    <a:pt x="438" y="0"/>
                  </a:lnTo>
                  <a:lnTo>
                    <a:pt x="3469" y="3030"/>
                  </a:lnTo>
                  <a:lnTo>
                    <a:pt x="3030" y="3468"/>
                  </a:lnTo>
                  <a:lnTo>
                    <a:pt x="0" y="438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dirty="0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352" name="Freeform 220"/>
            <p:cNvSpPr>
              <a:spLocks/>
            </p:cNvSpPr>
            <p:nvPr/>
          </p:nvSpPr>
          <p:spPr bwMode="auto">
            <a:xfrm>
              <a:off x="6731000" y="4019550"/>
              <a:ext cx="214313" cy="215900"/>
            </a:xfrm>
            <a:custGeom>
              <a:avLst/>
              <a:gdLst>
                <a:gd name="T0" fmla="*/ 2147483647 w 992"/>
                <a:gd name="T1" fmla="*/ 2147483647 h 993"/>
                <a:gd name="T2" fmla="*/ 0 w 992"/>
                <a:gd name="T3" fmla="*/ 0 h 993"/>
                <a:gd name="T4" fmla="*/ 2147483647 w 992"/>
                <a:gd name="T5" fmla="*/ 2147483647 h 993"/>
                <a:gd name="T6" fmla="*/ 2147483647 w 992"/>
                <a:gd name="T7" fmla="*/ 2147483647 h 9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2" h="993">
                  <a:moveTo>
                    <a:pt x="245" y="993"/>
                  </a:moveTo>
                  <a:lnTo>
                    <a:pt x="0" y="0"/>
                  </a:lnTo>
                  <a:lnTo>
                    <a:pt x="992" y="245"/>
                  </a:lnTo>
                  <a:lnTo>
                    <a:pt x="245" y="993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353" name="Freeform 221"/>
            <p:cNvSpPr>
              <a:spLocks/>
            </p:cNvSpPr>
            <p:nvPr/>
          </p:nvSpPr>
          <p:spPr bwMode="auto">
            <a:xfrm>
              <a:off x="7432675" y="4721225"/>
              <a:ext cx="215900" cy="215900"/>
            </a:xfrm>
            <a:custGeom>
              <a:avLst/>
              <a:gdLst>
                <a:gd name="T0" fmla="*/ 2147483647 w 993"/>
                <a:gd name="T1" fmla="*/ 0 h 993"/>
                <a:gd name="T2" fmla="*/ 2147483647 w 993"/>
                <a:gd name="T3" fmla="*/ 2147483647 h 993"/>
                <a:gd name="T4" fmla="*/ 0 w 993"/>
                <a:gd name="T5" fmla="*/ 2147483647 h 993"/>
                <a:gd name="T6" fmla="*/ 2147483647 w 993"/>
                <a:gd name="T7" fmla="*/ 0 h 9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3" h="993">
                  <a:moveTo>
                    <a:pt x="748" y="0"/>
                  </a:moveTo>
                  <a:lnTo>
                    <a:pt x="993" y="993"/>
                  </a:lnTo>
                  <a:lnTo>
                    <a:pt x="0" y="748"/>
                  </a:lnTo>
                  <a:lnTo>
                    <a:pt x="748" y="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949802" y="1031530"/>
            <a:ext cx="3942105" cy="55399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GB" sz="1600" b="1" dirty="0">
                <a:solidFill>
                  <a:prstClr val="black"/>
                </a:solidFill>
                <a:cs typeface="Arial" charset="0"/>
              </a:rPr>
              <a:t>representational dissimilarity matrices</a:t>
            </a:r>
            <a:br>
              <a:rPr lang="en-GB" sz="1600" b="1" dirty="0">
                <a:solidFill>
                  <a:prstClr val="black"/>
                </a:solidFill>
                <a:cs typeface="Arial" charset="0"/>
              </a:rPr>
            </a:br>
            <a:r>
              <a:rPr lang="en-GB" sz="1400" dirty="0">
                <a:solidFill>
                  <a:prstClr val="black"/>
                </a:solidFill>
                <a:cs typeface="Arial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cs typeface="Arial" charset="0"/>
              </a:rPr>
              <a:t>RDMs</a:t>
            </a:r>
            <a:r>
              <a:rPr lang="en-GB" sz="1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  <p:sp>
        <p:nvSpPr>
          <p:cNvPr id="14" name="Left Brace 13"/>
          <p:cNvSpPr/>
          <p:nvPr/>
        </p:nvSpPr>
        <p:spPr>
          <a:xfrm rot="5400000">
            <a:off x="6764723" y="-211744"/>
            <a:ext cx="262647" cy="3562461"/>
          </a:xfrm>
          <a:prstGeom prst="leftBrace">
            <a:avLst>
              <a:gd name="adj1" fmla="val 66358"/>
              <a:gd name="adj2" fmla="val 4976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spcCol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23" grpId="0"/>
      <p:bldP spid="14424" grpId="0"/>
      <p:bldP spid="14365" grpId="0" animBg="1"/>
      <p:bldP spid="14366" grpId="0" animBg="1"/>
      <p:bldP spid="14367" grpId="0" animBg="1"/>
      <p:bldP spid="14368" grpId="0" animBg="1"/>
      <p:bldP spid="7" grpId="0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489950" y="1772816"/>
            <a:ext cx="698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920049"/>
              </a:buClr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920049"/>
              </a:buClr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4000" b="1">
                <a:latin typeface="Times" panose="02020603050405020304" pitchFamily="18" charset="0"/>
              </a:rPr>
              <a:t>…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8489950" y="2685628"/>
            <a:ext cx="6985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920049"/>
              </a:buClr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920049"/>
              </a:buClr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4000" b="1">
                <a:latin typeface="Times" panose="02020603050405020304" pitchFamily="18" charset="0"/>
              </a:rPr>
              <a:t>…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489950" y="3595266"/>
            <a:ext cx="698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920049"/>
              </a:buClr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920049"/>
              </a:buClr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4000" b="1">
                <a:latin typeface="Times" panose="02020603050405020304" pitchFamily="18" charset="0"/>
              </a:rPr>
              <a:t>…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489950" y="4468391"/>
            <a:ext cx="698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920049"/>
              </a:buClr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920049"/>
              </a:buClr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4000" b="1">
                <a:latin typeface="Times" panose="02020603050405020304" pitchFamily="18" charset="0"/>
              </a:rPr>
              <a:t>…</a:t>
            </a: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57150" y="1968078"/>
            <a:ext cx="1952625" cy="1544638"/>
            <a:chOff x="57164" y="2622090"/>
            <a:chExt cx="1952996" cy="1544965"/>
          </a:xfrm>
        </p:grpSpPr>
        <p:sp>
          <p:nvSpPr>
            <p:cNvPr id="14" name="Rectangle 167"/>
            <p:cNvSpPr>
              <a:spLocks noChangeArrowheads="1"/>
            </p:cNvSpPr>
            <p:nvPr/>
          </p:nvSpPr>
          <p:spPr bwMode="auto">
            <a:xfrm>
              <a:off x="555734" y="3266751"/>
              <a:ext cx="955572" cy="323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>
                <a:defRPr/>
              </a:pPr>
              <a:r>
                <a:rPr lang="en-US" sz="2100" dirty="0">
                  <a:latin typeface="+mn-lt"/>
                  <a:cs typeface="Arial" pitchFamily="34" charset="0"/>
                </a:rPr>
                <a:t>animate</a:t>
              </a:r>
              <a:endParaRPr lang="en-US" sz="1800" dirty="0">
                <a:latin typeface="+mn-lt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164" y="2622090"/>
              <a:ext cx="1952996" cy="15449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GB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2266950" y="1963316"/>
            <a:ext cx="1525588" cy="633412"/>
            <a:chOff x="2266180" y="2622090"/>
            <a:chExt cx="1527053" cy="633600"/>
          </a:xfrm>
        </p:grpSpPr>
        <p:sp>
          <p:nvSpPr>
            <p:cNvPr id="17" name="Rectangle 162"/>
            <p:cNvSpPr>
              <a:spLocks noChangeArrowheads="1"/>
            </p:cNvSpPr>
            <p:nvPr/>
          </p:nvSpPr>
          <p:spPr bwMode="auto">
            <a:xfrm>
              <a:off x="2634834" y="2777711"/>
              <a:ext cx="791040" cy="323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>
                <a:defRPr/>
              </a:pPr>
              <a:r>
                <a:rPr lang="en-US" sz="2100" dirty="0">
                  <a:latin typeface="+mn-lt"/>
                  <a:cs typeface="Arial" pitchFamily="34" charset="0"/>
                </a:rPr>
                <a:t>bodies</a:t>
              </a:r>
              <a:endParaRPr lang="en-US" sz="1800" dirty="0">
                <a:latin typeface="+mn-lt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66180" y="2622090"/>
              <a:ext cx="1527053" cy="633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GB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2266950" y="2868191"/>
            <a:ext cx="1525588" cy="633412"/>
            <a:chOff x="2266180" y="3523509"/>
            <a:chExt cx="1527053" cy="633600"/>
          </a:xfrm>
        </p:grpSpPr>
        <p:sp>
          <p:nvSpPr>
            <p:cNvPr id="20" name="Rectangle 183"/>
            <p:cNvSpPr>
              <a:spLocks noChangeArrowheads="1"/>
            </p:cNvSpPr>
            <p:nvPr/>
          </p:nvSpPr>
          <p:spPr bwMode="auto">
            <a:xfrm>
              <a:off x="2707929" y="3679130"/>
              <a:ext cx="643422" cy="323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>
                <a:defRPr/>
              </a:pPr>
              <a:r>
                <a:rPr lang="en-US" sz="2100" dirty="0">
                  <a:latin typeface="+mn-lt"/>
                  <a:cs typeface="Arial" pitchFamily="34" charset="0"/>
                </a:rPr>
                <a:t>faces</a:t>
              </a:r>
              <a:endParaRPr lang="en-US" sz="1800" dirty="0">
                <a:latin typeface="+mn-lt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66180" y="3523509"/>
              <a:ext cx="1527053" cy="633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GB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2266950" y="3777828"/>
            <a:ext cx="1525588" cy="633413"/>
            <a:chOff x="2266180" y="4431776"/>
            <a:chExt cx="1527053" cy="633600"/>
          </a:xfrm>
        </p:grpSpPr>
        <p:sp>
          <p:nvSpPr>
            <p:cNvPr id="23" name="Rectangle 188"/>
            <p:cNvSpPr>
              <a:spLocks noChangeArrowheads="1"/>
            </p:cNvSpPr>
            <p:nvPr/>
          </p:nvSpPr>
          <p:spPr bwMode="auto">
            <a:xfrm>
              <a:off x="2641190" y="4587397"/>
              <a:ext cx="776598" cy="3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>
                <a:defRPr/>
              </a:pPr>
              <a:r>
                <a:rPr lang="en-US" sz="2100" dirty="0">
                  <a:latin typeface="+mn-lt"/>
                  <a:cs typeface="Arial" pitchFamily="34" charset="0"/>
                </a:rPr>
                <a:t>places</a:t>
              </a:r>
              <a:endParaRPr lang="en-US" sz="1800" dirty="0">
                <a:latin typeface="+mn-lt"/>
                <a:cs typeface="Arial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66180" y="4431776"/>
              <a:ext cx="1527053" cy="633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GB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2266950" y="4663653"/>
            <a:ext cx="1525588" cy="633413"/>
            <a:chOff x="2266180" y="5318159"/>
            <a:chExt cx="1527053" cy="633600"/>
          </a:xfrm>
        </p:grpSpPr>
        <p:sp>
          <p:nvSpPr>
            <p:cNvPr id="26" name="Rectangle 194"/>
            <p:cNvSpPr>
              <a:spLocks noChangeArrowheads="1"/>
            </p:cNvSpPr>
            <p:nvPr/>
          </p:nvSpPr>
          <p:spPr bwMode="auto">
            <a:xfrm>
              <a:off x="2604643" y="5473780"/>
              <a:ext cx="852012" cy="3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>
                <a:defRPr/>
              </a:pPr>
              <a:r>
                <a:rPr lang="en-US" sz="2100" dirty="0">
                  <a:latin typeface="+mn-lt"/>
                  <a:cs typeface="Arial" pitchFamily="34" charset="0"/>
                </a:rPr>
                <a:t>objects</a:t>
              </a:r>
              <a:endParaRPr lang="en-US" sz="1800" dirty="0">
                <a:latin typeface="+mn-lt"/>
                <a:cs typeface="Arial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66180" y="5318159"/>
              <a:ext cx="1527053" cy="633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GB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4049713" y="1960141"/>
            <a:ext cx="4446587" cy="641350"/>
            <a:chOff x="4050383" y="2614822"/>
            <a:chExt cx="4446353" cy="640503"/>
          </a:xfrm>
        </p:grpSpPr>
        <p:pic>
          <p:nvPicPr>
            <p:cNvPr id="19494" name="Picture 129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50383" y="2618273"/>
              <a:ext cx="633600" cy="6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5" name="Picture 13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804500" y="2618273"/>
              <a:ext cx="633600" cy="6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6" name="Picture 13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70292" y="2618274"/>
              <a:ext cx="633600" cy="6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7" name="Picture 13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333819" y="2615978"/>
              <a:ext cx="633600" cy="638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8" name="Picture 13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097344" y="2615978"/>
              <a:ext cx="633600" cy="638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9" name="Picture 134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863136" y="2614822"/>
              <a:ext cx="633600" cy="640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4040188" y="2868191"/>
            <a:ext cx="4454525" cy="633412"/>
            <a:chOff x="4040973" y="3522776"/>
            <a:chExt cx="4453497" cy="633601"/>
          </a:xfrm>
        </p:grpSpPr>
        <p:pic>
          <p:nvPicPr>
            <p:cNvPr id="19488" name="Picture 136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40973" y="3522776"/>
              <a:ext cx="633600" cy="6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9" name="Picture 137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805633" y="3522776"/>
              <a:ext cx="633600" cy="6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0" name="Picture 138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70292" y="3522777"/>
              <a:ext cx="633600" cy="6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1" name="Picture 139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333819" y="3522776"/>
              <a:ext cx="633600" cy="6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2" name="Picture 140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097344" y="3522776"/>
              <a:ext cx="633600" cy="6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3" name="Picture 141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869148" y="3522776"/>
              <a:ext cx="625322" cy="6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4040188" y="3774653"/>
            <a:ext cx="4454525" cy="644525"/>
            <a:chOff x="4040973" y="4429493"/>
            <a:chExt cx="4453497" cy="643544"/>
          </a:xfrm>
        </p:grpSpPr>
        <p:pic>
          <p:nvPicPr>
            <p:cNvPr id="19482" name="Picture 144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40973" y="4429493"/>
              <a:ext cx="633600" cy="634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3" name="Picture 145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804500" y="4429493"/>
              <a:ext cx="633600" cy="634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4" name="Picture 146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70292" y="4429493"/>
              <a:ext cx="633600" cy="634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5" name="Picture 147"/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341748" y="4439437"/>
              <a:ext cx="633600" cy="6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6" name="Picture 148"/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106406" y="4439437"/>
              <a:ext cx="633600" cy="6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7" name="Picture 149"/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860870" y="4429493"/>
              <a:ext cx="633600" cy="634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4041775" y="4674766"/>
            <a:ext cx="4454525" cy="633412"/>
            <a:chOff x="4042106" y="5329770"/>
            <a:chExt cx="4453497" cy="632136"/>
          </a:xfrm>
        </p:grpSpPr>
        <p:pic>
          <p:nvPicPr>
            <p:cNvPr id="19476" name="Picture 156"/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42106" y="5329771"/>
              <a:ext cx="633600" cy="632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7" name="Picture 157"/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805633" y="5329771"/>
              <a:ext cx="633600" cy="632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8" name="Picture 158"/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70292" y="5329771"/>
              <a:ext cx="633600" cy="632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9" name="Picture 159"/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331553" y="5329771"/>
              <a:ext cx="633600" cy="632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0" name="Picture 161"/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097344" y="5329771"/>
              <a:ext cx="633600" cy="632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1" name="Picture 160"/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862003" y="5329770"/>
              <a:ext cx="633600" cy="632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" name="Group 55"/>
          <p:cNvGrpSpPr>
            <a:grpSpLocks/>
          </p:cNvGrpSpPr>
          <p:nvPr/>
        </p:nvGrpSpPr>
        <p:grpSpPr bwMode="auto">
          <a:xfrm>
            <a:off x="57150" y="3774653"/>
            <a:ext cx="1952625" cy="1543050"/>
            <a:chOff x="57164" y="4429493"/>
            <a:chExt cx="1952996" cy="1542682"/>
          </a:xfrm>
        </p:grpSpPr>
        <p:sp>
          <p:nvSpPr>
            <p:cNvPr id="57" name="Rectangle 174"/>
            <p:cNvSpPr>
              <a:spLocks noChangeArrowheads="1"/>
            </p:cNvSpPr>
            <p:nvPr/>
          </p:nvSpPr>
          <p:spPr bwMode="auto">
            <a:xfrm>
              <a:off x="452527" y="5038948"/>
              <a:ext cx="1164001" cy="3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>
                <a:defRPr/>
              </a:pPr>
              <a:r>
                <a:rPr lang="en-US" sz="2100" dirty="0">
                  <a:latin typeface="+mn-lt"/>
                  <a:cs typeface="Arial" pitchFamily="34" charset="0"/>
                </a:rPr>
                <a:t>inanimate</a:t>
              </a:r>
              <a:endParaRPr lang="en-US" sz="1800" dirty="0">
                <a:latin typeface="+mn-lt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7164" y="4429493"/>
              <a:ext cx="1952996" cy="1542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GB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53272" y="6447332"/>
            <a:ext cx="2207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Charest et al. 2014  </a:t>
            </a:r>
            <a:r>
              <a:rPr lang="en-GB" sz="13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PNAS</a:t>
            </a:r>
            <a:endParaRPr lang="en-GB" sz="13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25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2"/>
          <p:cNvSpPr>
            <a:spLocks noChangeArrowheads="1"/>
          </p:cNvSpPr>
          <p:nvPr/>
        </p:nvSpPr>
        <p:spPr bwMode="auto">
          <a:xfrm>
            <a:off x="539552" y="980728"/>
            <a:ext cx="541347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>
              <a:defRPr/>
            </a:pPr>
            <a:r>
              <a:rPr lang="en-US" sz="2000" b="1" dirty="0" smtClean="0">
                <a:latin typeface="+mn-lt"/>
                <a:cs typeface="Arial" pitchFamily="34" charset="0"/>
              </a:rPr>
              <a:t>Objects from the subject’s own photo-album</a:t>
            </a:r>
            <a:endParaRPr lang="en-US" sz="2000" b="1" dirty="0">
              <a:latin typeface="+mn-lt"/>
              <a:cs typeface="Arial" pitchFamily="34" charset="0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5724327" y="3779491"/>
            <a:ext cx="1081088" cy="108108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16240" y="1461741"/>
            <a:ext cx="1079500" cy="10795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934002" y="2685703"/>
            <a:ext cx="1081088" cy="10795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980877" y="1569691"/>
            <a:ext cx="6926263" cy="2087562"/>
            <a:chOff x="1250508" y="2128364"/>
            <a:chExt cx="6926219" cy="2088001"/>
          </a:xfrm>
        </p:grpSpPr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1250508" y="2128364"/>
              <a:ext cx="1800214" cy="2088001"/>
              <a:chOff x="1250508" y="2128364"/>
              <a:chExt cx="1800214" cy="2088001"/>
            </a:xfrm>
          </p:grpSpPr>
          <p:sp>
            <p:nvSpPr>
              <p:cNvPr id="22" name="Rectangle 11"/>
              <p:cNvSpPr>
                <a:spLocks noChangeArrowheads="1"/>
              </p:cNvSpPr>
              <p:nvPr/>
            </p:nvSpPr>
            <p:spPr bwMode="auto">
              <a:xfrm>
                <a:off x="1602931" y="3011200"/>
                <a:ext cx="955384" cy="323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100" dirty="0">
                    <a:latin typeface="+mn-lt"/>
                    <a:ea typeface="Verdana" pitchFamily="34" charset="0"/>
                    <a:cs typeface="Arial" pitchFamily="34" charset="0"/>
                  </a:rPr>
                  <a:t>animate</a:t>
                </a:r>
                <a:endParaRPr lang="en-US" sz="1800" dirty="0">
                  <a:latin typeface="+mn-lt"/>
                  <a:ea typeface="Verdana" pitchFamily="34" charset="0"/>
                  <a:cs typeface="Arial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250508" y="2128364"/>
                <a:ext cx="1800214" cy="20880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GB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0" name="Picture 3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893618" y="2128364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03173" y="2128365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727" y="2128364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893618" y="3352364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03173" y="3352365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312727" y="3352365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3396794" y="2128364"/>
              <a:ext cx="1150931" cy="863782"/>
              <a:chOff x="3396794" y="2128364"/>
              <a:chExt cx="1150931" cy="863782"/>
            </a:xfrm>
          </p:grpSpPr>
          <p:sp>
            <p:nvSpPr>
              <p:cNvPr id="20" name="Rectangle 11"/>
              <p:cNvSpPr>
                <a:spLocks noChangeArrowheads="1"/>
              </p:cNvSpPr>
              <p:nvPr/>
            </p:nvSpPr>
            <p:spPr bwMode="auto">
              <a:xfrm>
                <a:off x="3547606" y="2398296"/>
                <a:ext cx="790276" cy="323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100" dirty="0">
                    <a:latin typeface="+mn-lt"/>
                    <a:ea typeface="Verdana" pitchFamily="34" charset="0"/>
                    <a:cs typeface="Arial" pitchFamily="34" charset="0"/>
                  </a:rPr>
                  <a:t>bodies</a:t>
                </a:r>
                <a:endParaRPr lang="en-US" sz="1800" dirty="0">
                  <a:latin typeface="+mn-lt"/>
                  <a:ea typeface="Verdana" pitchFamily="34" charset="0"/>
                  <a:cs typeface="Arial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396794" y="2128364"/>
                <a:ext cx="1150931" cy="8637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GB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3396794" y="3352583"/>
              <a:ext cx="1150931" cy="863782"/>
              <a:chOff x="3396794" y="3140784"/>
              <a:chExt cx="1150931" cy="863782"/>
            </a:xfrm>
          </p:grpSpPr>
          <p:sp>
            <p:nvSpPr>
              <p:cNvPr id="18" name="Rectangle 11"/>
              <p:cNvSpPr>
                <a:spLocks noChangeArrowheads="1"/>
              </p:cNvSpPr>
              <p:nvPr/>
            </p:nvSpPr>
            <p:spPr bwMode="auto">
              <a:xfrm>
                <a:off x="3623806" y="3410716"/>
                <a:ext cx="642801" cy="323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100" dirty="0">
                    <a:latin typeface="+mn-lt"/>
                    <a:ea typeface="Verdana" pitchFamily="34" charset="0"/>
                    <a:cs typeface="Arial" pitchFamily="34" charset="0"/>
                  </a:rPr>
                  <a:t>faces</a:t>
                </a:r>
                <a:endParaRPr lang="en-US" sz="1800" dirty="0">
                  <a:latin typeface="+mn-lt"/>
                  <a:ea typeface="Verdana" pitchFamily="34" charset="0"/>
                  <a:cs typeface="Arial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396794" y="3140784"/>
                <a:ext cx="1150931" cy="8637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GB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980877" y="3876328"/>
            <a:ext cx="6926263" cy="2171700"/>
            <a:chOff x="1250508" y="4435276"/>
            <a:chExt cx="6926219" cy="2171879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1250508" y="4519421"/>
              <a:ext cx="1800214" cy="2087734"/>
              <a:chOff x="1250508" y="4519421"/>
              <a:chExt cx="1800214" cy="2087734"/>
            </a:xfrm>
          </p:grpSpPr>
          <p:sp>
            <p:nvSpPr>
              <p:cNvPr id="38" name="Rectangle 11"/>
              <p:cNvSpPr>
                <a:spLocks noChangeArrowheads="1"/>
              </p:cNvSpPr>
              <p:nvPr/>
            </p:nvSpPr>
            <p:spPr bwMode="auto">
              <a:xfrm>
                <a:off x="1480695" y="5402144"/>
                <a:ext cx="1163773" cy="323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100" dirty="0">
                    <a:latin typeface="+mn-lt"/>
                    <a:ea typeface="Verdana" pitchFamily="34" charset="0"/>
                    <a:cs typeface="Arial" pitchFamily="34" charset="0"/>
                  </a:rPr>
                  <a:t>inanimate</a:t>
                </a:r>
                <a:endParaRPr lang="en-US" sz="1800" dirty="0">
                  <a:latin typeface="+mn-lt"/>
                  <a:ea typeface="Verdana" pitchFamily="34" charset="0"/>
                  <a:cs typeface="Arial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250508" y="4519421"/>
                <a:ext cx="1800214" cy="20877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GB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26" name="Picture 6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893618" y="443527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7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893618" y="5743154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8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03173" y="5743154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8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312727" y="5743154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6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03173" y="443527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7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312727" y="4435277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2" name="Group 31"/>
            <p:cNvGrpSpPr>
              <a:grpSpLocks/>
            </p:cNvGrpSpPr>
            <p:nvPr/>
          </p:nvGrpSpPr>
          <p:grpSpPr bwMode="auto">
            <a:xfrm>
              <a:off x="3396794" y="4519421"/>
              <a:ext cx="1150931" cy="863671"/>
              <a:chOff x="3396794" y="4519421"/>
              <a:chExt cx="1150931" cy="863671"/>
            </a:xfrm>
          </p:grpSpPr>
          <p:sp>
            <p:nvSpPr>
              <p:cNvPr id="36" name="Rectangle 11"/>
              <p:cNvSpPr>
                <a:spLocks noChangeArrowheads="1"/>
              </p:cNvSpPr>
              <p:nvPr/>
            </p:nvSpPr>
            <p:spPr bwMode="auto">
              <a:xfrm>
                <a:off x="3549193" y="4789318"/>
                <a:ext cx="775848" cy="323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100" dirty="0">
                    <a:latin typeface="+mn-lt"/>
                    <a:ea typeface="Verdana" pitchFamily="34" charset="0"/>
                    <a:cs typeface="Arial" pitchFamily="34" charset="0"/>
                  </a:rPr>
                  <a:t>places</a:t>
                </a:r>
                <a:endParaRPr lang="en-US" sz="1800" dirty="0">
                  <a:latin typeface="+mn-lt"/>
                  <a:ea typeface="Verdana" pitchFamily="34" charset="0"/>
                  <a:cs typeface="Arial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396794" y="4519421"/>
                <a:ext cx="1150931" cy="8636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GB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3396794" y="5743484"/>
              <a:ext cx="1150931" cy="863671"/>
              <a:chOff x="3396794" y="5360234"/>
              <a:chExt cx="1150931" cy="863671"/>
            </a:xfrm>
          </p:grpSpPr>
          <p:sp>
            <p:nvSpPr>
              <p:cNvPr id="34" name="Rectangle 11"/>
              <p:cNvSpPr>
                <a:spLocks noChangeArrowheads="1"/>
              </p:cNvSpPr>
              <p:nvPr/>
            </p:nvSpPr>
            <p:spPr bwMode="auto">
              <a:xfrm>
                <a:off x="3485693" y="5630131"/>
                <a:ext cx="851190" cy="323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100" dirty="0">
                    <a:latin typeface="+mn-lt"/>
                    <a:ea typeface="Verdana" pitchFamily="34" charset="0"/>
                    <a:cs typeface="Arial" pitchFamily="34" charset="0"/>
                  </a:rPr>
                  <a:t>objects</a:t>
                </a:r>
                <a:endParaRPr lang="en-US" sz="1800" dirty="0">
                  <a:latin typeface="+mn-lt"/>
                  <a:ea typeface="Verdana" pitchFamily="34" charset="0"/>
                  <a:cs typeface="Arial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396794" y="5360234"/>
                <a:ext cx="1150931" cy="8636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GB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4516240" y="5076478"/>
            <a:ext cx="1079500" cy="10795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162727" y="1466503"/>
            <a:ext cx="698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920049"/>
              </a:buClr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920049"/>
              </a:buClr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4000" b="1">
                <a:latin typeface="Times" panose="02020603050405020304" pitchFamily="18" charset="0"/>
              </a:rPr>
              <a:t>…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162727" y="2666653"/>
            <a:ext cx="698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920049"/>
              </a:buClr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920049"/>
              </a:buClr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4000" b="1">
                <a:latin typeface="Times" panose="02020603050405020304" pitchFamily="18" charset="0"/>
              </a:rPr>
              <a:t>…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162727" y="3776316"/>
            <a:ext cx="698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920049"/>
              </a:buClr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920049"/>
              </a:buClr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4000" b="1" dirty="0">
                <a:latin typeface="Times" panose="02020603050405020304" pitchFamily="18" charset="0"/>
              </a:rPr>
              <a:t>…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8162727" y="5087591"/>
            <a:ext cx="698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920049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920049"/>
              </a:buClr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920049"/>
              </a:buClr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4000" b="1">
                <a:latin typeface="Times" panose="02020603050405020304" pitchFamily="18" charset="0"/>
              </a:rPr>
              <a:t>…</a:t>
            </a: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0" y="54990"/>
            <a:ext cx="9131300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/>
              <a:t>Stimuli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153272" y="6447332"/>
            <a:ext cx="2207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Charest et al. 2014  </a:t>
            </a:r>
            <a:r>
              <a:rPr lang="en-GB" sz="13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PNAS</a:t>
            </a:r>
            <a:endParaRPr lang="en-GB" sz="13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69408" y="3092673"/>
            <a:ext cx="288032" cy="1203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6003101" y="3035504"/>
            <a:ext cx="288032" cy="1203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5067686" y="3078420"/>
            <a:ext cx="224393" cy="77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5004047" y="1580509"/>
            <a:ext cx="1038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6003101" y="1562623"/>
            <a:ext cx="1038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40" grpId="0" animBg="1"/>
      <p:bldP spid="41" grpId="0"/>
      <p:bldP spid="42" grpId="0"/>
      <p:bldP spid="43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5764857" y="3235325"/>
            <a:ext cx="2695575" cy="27035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354638" y="5346700"/>
            <a:ext cx="45402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latin typeface="Verdana"/>
              </a:rPr>
              <a:t>…</a:t>
            </a:r>
            <a:endParaRPr lang="en-GB" sz="800" dirty="0">
              <a:latin typeface="Verdana"/>
            </a:endParaRPr>
          </a:p>
        </p:txBody>
      </p:sp>
      <p:sp>
        <p:nvSpPr>
          <p:cNvPr id="118" name="Rectangle 5"/>
          <p:cNvSpPr>
            <a:spLocks noChangeArrowheads="1"/>
          </p:cNvSpPr>
          <p:nvPr/>
        </p:nvSpPr>
        <p:spPr bwMode="auto">
          <a:xfrm>
            <a:off x="5764857" y="3235325"/>
            <a:ext cx="447675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19" name="Rectangle 6"/>
          <p:cNvSpPr>
            <a:spLocks noChangeArrowheads="1"/>
          </p:cNvSpPr>
          <p:nvPr/>
        </p:nvSpPr>
        <p:spPr bwMode="auto">
          <a:xfrm>
            <a:off x="6212532" y="3235325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0" name="Rectangle 7"/>
          <p:cNvSpPr>
            <a:spLocks noChangeArrowheads="1"/>
          </p:cNvSpPr>
          <p:nvPr/>
        </p:nvSpPr>
        <p:spPr bwMode="auto">
          <a:xfrm>
            <a:off x="6663382" y="3235325"/>
            <a:ext cx="449262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1" name="Rectangle 8"/>
          <p:cNvSpPr>
            <a:spLocks noChangeArrowheads="1"/>
          </p:cNvSpPr>
          <p:nvPr/>
        </p:nvSpPr>
        <p:spPr bwMode="auto">
          <a:xfrm>
            <a:off x="7112644" y="3235325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2" name="Rectangle 9"/>
          <p:cNvSpPr>
            <a:spLocks noChangeArrowheads="1"/>
          </p:cNvSpPr>
          <p:nvPr/>
        </p:nvSpPr>
        <p:spPr bwMode="auto">
          <a:xfrm>
            <a:off x="7560319" y="3235325"/>
            <a:ext cx="449263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3" name="Rectangle 10"/>
          <p:cNvSpPr>
            <a:spLocks noChangeArrowheads="1"/>
          </p:cNvSpPr>
          <p:nvPr/>
        </p:nvSpPr>
        <p:spPr bwMode="auto">
          <a:xfrm>
            <a:off x="8009582" y="3235325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4" name="Rectangle 11"/>
          <p:cNvSpPr>
            <a:spLocks noChangeArrowheads="1"/>
          </p:cNvSpPr>
          <p:nvPr/>
        </p:nvSpPr>
        <p:spPr bwMode="auto">
          <a:xfrm>
            <a:off x="5764857" y="3686175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5" name="Rectangle 12"/>
          <p:cNvSpPr>
            <a:spLocks noChangeArrowheads="1"/>
          </p:cNvSpPr>
          <p:nvPr/>
        </p:nvSpPr>
        <p:spPr bwMode="auto">
          <a:xfrm>
            <a:off x="6212532" y="3686175"/>
            <a:ext cx="450850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6" name="Rectangle 13"/>
          <p:cNvSpPr>
            <a:spLocks noChangeArrowheads="1"/>
          </p:cNvSpPr>
          <p:nvPr/>
        </p:nvSpPr>
        <p:spPr bwMode="auto">
          <a:xfrm>
            <a:off x="6663382" y="3686175"/>
            <a:ext cx="449262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7" name="Rectangle 14"/>
          <p:cNvSpPr>
            <a:spLocks noChangeArrowheads="1"/>
          </p:cNvSpPr>
          <p:nvPr/>
        </p:nvSpPr>
        <p:spPr bwMode="auto">
          <a:xfrm>
            <a:off x="7112644" y="3686175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8" name="Rectangle 15"/>
          <p:cNvSpPr>
            <a:spLocks noChangeArrowheads="1"/>
          </p:cNvSpPr>
          <p:nvPr/>
        </p:nvSpPr>
        <p:spPr bwMode="auto">
          <a:xfrm>
            <a:off x="7560319" y="3686175"/>
            <a:ext cx="449263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9" name="Rectangle 16"/>
          <p:cNvSpPr>
            <a:spLocks noChangeArrowheads="1"/>
          </p:cNvSpPr>
          <p:nvPr/>
        </p:nvSpPr>
        <p:spPr bwMode="auto">
          <a:xfrm>
            <a:off x="8009582" y="3686175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0" name="Rectangle 17"/>
          <p:cNvSpPr>
            <a:spLocks noChangeArrowheads="1"/>
          </p:cNvSpPr>
          <p:nvPr/>
        </p:nvSpPr>
        <p:spPr bwMode="auto">
          <a:xfrm>
            <a:off x="5764857" y="4137025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1" name="Rectangle 18"/>
          <p:cNvSpPr>
            <a:spLocks noChangeArrowheads="1"/>
          </p:cNvSpPr>
          <p:nvPr/>
        </p:nvSpPr>
        <p:spPr bwMode="auto">
          <a:xfrm>
            <a:off x="6212532" y="4137025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2" name="Rectangle 19"/>
          <p:cNvSpPr>
            <a:spLocks noChangeArrowheads="1"/>
          </p:cNvSpPr>
          <p:nvPr/>
        </p:nvSpPr>
        <p:spPr bwMode="auto">
          <a:xfrm>
            <a:off x="6663382" y="4137025"/>
            <a:ext cx="449262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3" name="Rectangle 20"/>
          <p:cNvSpPr>
            <a:spLocks noChangeArrowheads="1"/>
          </p:cNvSpPr>
          <p:nvPr/>
        </p:nvSpPr>
        <p:spPr bwMode="auto">
          <a:xfrm>
            <a:off x="7112644" y="4137025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4" name="Rectangle 21"/>
          <p:cNvSpPr>
            <a:spLocks noChangeArrowheads="1"/>
          </p:cNvSpPr>
          <p:nvPr/>
        </p:nvSpPr>
        <p:spPr bwMode="auto">
          <a:xfrm>
            <a:off x="7560319" y="4137025"/>
            <a:ext cx="449263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5" name="Rectangle 22"/>
          <p:cNvSpPr>
            <a:spLocks noChangeArrowheads="1"/>
          </p:cNvSpPr>
          <p:nvPr/>
        </p:nvSpPr>
        <p:spPr bwMode="auto">
          <a:xfrm>
            <a:off x="8009582" y="4137025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6" name="Rectangle 23"/>
          <p:cNvSpPr>
            <a:spLocks noChangeArrowheads="1"/>
          </p:cNvSpPr>
          <p:nvPr/>
        </p:nvSpPr>
        <p:spPr bwMode="auto">
          <a:xfrm>
            <a:off x="5764857" y="4587875"/>
            <a:ext cx="447675" cy="4492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7" name="Rectangle 24"/>
          <p:cNvSpPr>
            <a:spLocks noChangeArrowheads="1"/>
          </p:cNvSpPr>
          <p:nvPr/>
        </p:nvSpPr>
        <p:spPr bwMode="auto">
          <a:xfrm>
            <a:off x="6212532" y="4587875"/>
            <a:ext cx="450850" cy="4492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8" name="Rectangle 25"/>
          <p:cNvSpPr>
            <a:spLocks noChangeArrowheads="1"/>
          </p:cNvSpPr>
          <p:nvPr/>
        </p:nvSpPr>
        <p:spPr bwMode="auto">
          <a:xfrm>
            <a:off x="6663382" y="4587875"/>
            <a:ext cx="449262" cy="4492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9" name="Rectangle 26"/>
          <p:cNvSpPr>
            <a:spLocks noChangeArrowheads="1"/>
          </p:cNvSpPr>
          <p:nvPr/>
        </p:nvSpPr>
        <p:spPr bwMode="auto">
          <a:xfrm>
            <a:off x="7112644" y="4587875"/>
            <a:ext cx="447675" cy="44926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0" name="Rectangle 27"/>
          <p:cNvSpPr>
            <a:spLocks noChangeArrowheads="1"/>
          </p:cNvSpPr>
          <p:nvPr/>
        </p:nvSpPr>
        <p:spPr bwMode="auto">
          <a:xfrm>
            <a:off x="7556078" y="4587875"/>
            <a:ext cx="449263" cy="4492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1" name="Rectangle 28"/>
          <p:cNvSpPr>
            <a:spLocks noChangeArrowheads="1"/>
          </p:cNvSpPr>
          <p:nvPr/>
        </p:nvSpPr>
        <p:spPr bwMode="auto">
          <a:xfrm>
            <a:off x="8009582" y="4587875"/>
            <a:ext cx="450850" cy="4492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2" name="Rectangle 29"/>
          <p:cNvSpPr>
            <a:spLocks noChangeArrowheads="1"/>
          </p:cNvSpPr>
          <p:nvPr/>
        </p:nvSpPr>
        <p:spPr bwMode="auto">
          <a:xfrm>
            <a:off x="5764857" y="5037138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3" name="Rectangle 30"/>
          <p:cNvSpPr>
            <a:spLocks noChangeArrowheads="1"/>
          </p:cNvSpPr>
          <p:nvPr/>
        </p:nvSpPr>
        <p:spPr bwMode="auto">
          <a:xfrm>
            <a:off x="6212532" y="5037138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4" name="Rectangle 31"/>
          <p:cNvSpPr>
            <a:spLocks noChangeArrowheads="1"/>
          </p:cNvSpPr>
          <p:nvPr/>
        </p:nvSpPr>
        <p:spPr bwMode="auto">
          <a:xfrm>
            <a:off x="6663382" y="5037138"/>
            <a:ext cx="449262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5" name="Rectangle 32"/>
          <p:cNvSpPr>
            <a:spLocks noChangeArrowheads="1"/>
          </p:cNvSpPr>
          <p:nvPr/>
        </p:nvSpPr>
        <p:spPr bwMode="auto">
          <a:xfrm>
            <a:off x="7112644" y="5037138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6" name="Rectangle 33"/>
          <p:cNvSpPr>
            <a:spLocks noChangeArrowheads="1"/>
          </p:cNvSpPr>
          <p:nvPr/>
        </p:nvSpPr>
        <p:spPr bwMode="auto">
          <a:xfrm>
            <a:off x="7560319" y="5037138"/>
            <a:ext cx="449263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7" name="Rectangle 34"/>
          <p:cNvSpPr>
            <a:spLocks noChangeArrowheads="1"/>
          </p:cNvSpPr>
          <p:nvPr/>
        </p:nvSpPr>
        <p:spPr bwMode="auto">
          <a:xfrm>
            <a:off x="8009582" y="5037138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8" name="Rectangle 35"/>
          <p:cNvSpPr>
            <a:spLocks noChangeArrowheads="1"/>
          </p:cNvSpPr>
          <p:nvPr/>
        </p:nvSpPr>
        <p:spPr bwMode="auto">
          <a:xfrm>
            <a:off x="5764857" y="5487988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9" name="Rectangle 36"/>
          <p:cNvSpPr>
            <a:spLocks noChangeArrowheads="1"/>
          </p:cNvSpPr>
          <p:nvPr/>
        </p:nvSpPr>
        <p:spPr bwMode="auto">
          <a:xfrm>
            <a:off x="6212532" y="5487988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0" name="Rectangle 37"/>
          <p:cNvSpPr>
            <a:spLocks noChangeArrowheads="1"/>
          </p:cNvSpPr>
          <p:nvPr/>
        </p:nvSpPr>
        <p:spPr bwMode="auto">
          <a:xfrm>
            <a:off x="6663382" y="5487988"/>
            <a:ext cx="449262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1" name="Rectangle 38"/>
          <p:cNvSpPr>
            <a:spLocks noChangeArrowheads="1"/>
          </p:cNvSpPr>
          <p:nvPr/>
        </p:nvSpPr>
        <p:spPr bwMode="auto">
          <a:xfrm>
            <a:off x="7112644" y="5487988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2" name="Rectangle 39"/>
          <p:cNvSpPr>
            <a:spLocks noChangeArrowheads="1"/>
          </p:cNvSpPr>
          <p:nvPr/>
        </p:nvSpPr>
        <p:spPr bwMode="auto">
          <a:xfrm>
            <a:off x="7560319" y="5487988"/>
            <a:ext cx="449263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3" name="Rectangle 40"/>
          <p:cNvSpPr>
            <a:spLocks noChangeArrowheads="1"/>
          </p:cNvSpPr>
          <p:nvPr/>
        </p:nvSpPr>
        <p:spPr bwMode="auto">
          <a:xfrm>
            <a:off x="8009582" y="5487988"/>
            <a:ext cx="450850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5" name="Freeform 154"/>
          <p:cNvSpPr/>
          <p:nvPr/>
        </p:nvSpPr>
        <p:spPr bwMode="auto">
          <a:xfrm>
            <a:off x="5686096" y="5445224"/>
            <a:ext cx="2864180" cy="106361"/>
          </a:xfrm>
          <a:custGeom>
            <a:avLst/>
            <a:gdLst>
              <a:gd name="connsiteX0" fmla="*/ 0 w 2878932"/>
              <a:gd name="connsiteY0" fmla="*/ 69057 h 138113"/>
              <a:gd name="connsiteX1" fmla="*/ 719138 w 2878932"/>
              <a:gd name="connsiteY1" fmla="*/ 0 h 138113"/>
              <a:gd name="connsiteX2" fmla="*/ 2157413 w 2878932"/>
              <a:gd name="connsiteY2" fmla="*/ 138113 h 138113"/>
              <a:gd name="connsiteX3" fmla="*/ 2878932 w 2878932"/>
              <a:gd name="connsiteY3" fmla="*/ 66675 h 138113"/>
              <a:gd name="connsiteX0" fmla="*/ 0 w 2878932"/>
              <a:gd name="connsiteY0" fmla="*/ 80566 h 149622"/>
              <a:gd name="connsiteX1" fmla="*/ 719138 w 2878932"/>
              <a:gd name="connsiteY1" fmla="*/ 11509 h 149622"/>
              <a:gd name="connsiteX2" fmla="*/ 2157413 w 2878932"/>
              <a:gd name="connsiteY2" fmla="*/ 149622 h 149622"/>
              <a:gd name="connsiteX3" fmla="*/ 2878932 w 2878932"/>
              <a:gd name="connsiteY3" fmla="*/ 78184 h 149622"/>
              <a:gd name="connsiteX0" fmla="*/ 0 w 2878932"/>
              <a:gd name="connsiteY0" fmla="*/ 80566 h 160734"/>
              <a:gd name="connsiteX1" fmla="*/ 719138 w 2878932"/>
              <a:gd name="connsiteY1" fmla="*/ 11509 h 160734"/>
              <a:gd name="connsiteX2" fmla="*/ 2157413 w 2878932"/>
              <a:gd name="connsiteY2" fmla="*/ 149622 h 160734"/>
              <a:gd name="connsiteX3" fmla="*/ 2878932 w 2878932"/>
              <a:gd name="connsiteY3" fmla="*/ 78184 h 160734"/>
              <a:gd name="connsiteX0" fmla="*/ 0 w 2844912"/>
              <a:gd name="connsiteY0" fmla="*/ 80566 h 161034"/>
              <a:gd name="connsiteX1" fmla="*/ 719138 w 2844912"/>
              <a:gd name="connsiteY1" fmla="*/ 11509 h 161034"/>
              <a:gd name="connsiteX2" fmla="*/ 2157413 w 2844912"/>
              <a:gd name="connsiteY2" fmla="*/ 149622 h 161034"/>
              <a:gd name="connsiteX3" fmla="*/ 2844912 w 2844912"/>
              <a:gd name="connsiteY3" fmla="*/ 79978 h 161034"/>
              <a:gd name="connsiteX0" fmla="*/ 0 w 2773414"/>
              <a:gd name="connsiteY0" fmla="*/ 86149 h 159918"/>
              <a:gd name="connsiteX1" fmla="*/ 647640 w 2773414"/>
              <a:gd name="connsiteY1" fmla="*/ 10393 h 159918"/>
              <a:gd name="connsiteX2" fmla="*/ 2085915 w 2773414"/>
              <a:gd name="connsiteY2" fmla="*/ 148506 h 159918"/>
              <a:gd name="connsiteX3" fmla="*/ 2773414 w 2773414"/>
              <a:gd name="connsiteY3" fmla="*/ 78862 h 159918"/>
              <a:gd name="connsiteX0" fmla="*/ 0 w 2800187"/>
              <a:gd name="connsiteY0" fmla="*/ 86149 h 159918"/>
              <a:gd name="connsiteX1" fmla="*/ 674413 w 2800187"/>
              <a:gd name="connsiteY1" fmla="*/ 10393 h 159918"/>
              <a:gd name="connsiteX2" fmla="*/ 2112688 w 2800187"/>
              <a:gd name="connsiteY2" fmla="*/ 148506 h 159918"/>
              <a:gd name="connsiteX3" fmla="*/ 2800187 w 2800187"/>
              <a:gd name="connsiteY3" fmla="*/ 78862 h 159918"/>
              <a:gd name="connsiteX0" fmla="*/ 0 w 2841134"/>
              <a:gd name="connsiteY0" fmla="*/ 80076 h 161132"/>
              <a:gd name="connsiteX1" fmla="*/ 715360 w 2841134"/>
              <a:gd name="connsiteY1" fmla="*/ 11607 h 161132"/>
              <a:gd name="connsiteX2" fmla="*/ 2153635 w 2841134"/>
              <a:gd name="connsiteY2" fmla="*/ 149720 h 161132"/>
              <a:gd name="connsiteX3" fmla="*/ 2841134 w 2841134"/>
              <a:gd name="connsiteY3" fmla="*/ 80076 h 16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134" h="161132">
                <a:moveTo>
                  <a:pt x="0" y="80076"/>
                </a:moveTo>
                <a:cubicBezTo>
                  <a:pt x="239713" y="57057"/>
                  <a:pt x="356421" y="0"/>
                  <a:pt x="715360" y="11607"/>
                </a:cubicBezTo>
                <a:cubicBezTo>
                  <a:pt x="1074299" y="23214"/>
                  <a:pt x="1799339" y="138309"/>
                  <a:pt x="2153635" y="149720"/>
                </a:cubicBezTo>
                <a:cubicBezTo>
                  <a:pt x="2507931" y="161132"/>
                  <a:pt x="2600628" y="103889"/>
                  <a:pt x="2841134" y="80076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dash"/>
          </a:ln>
          <a:effectLst>
            <a:glow rad="76200">
              <a:schemeClr val="tx1">
                <a:alpha val="75000"/>
              </a:schemeClr>
            </a:glow>
          </a:effectLst>
          <a:scene3d>
            <a:camera prst="orthographicFront">
              <a:rot lat="21599979" lon="21599976" rev="10799999"/>
            </a:camera>
            <a:lightRig rig="threePt" dir="t"/>
          </a:scene3d>
          <a:sp3d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519" y="1327956"/>
            <a:ext cx="1085354" cy="108535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614" y="1327956"/>
            <a:ext cx="1085354" cy="108535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519" y="2847702"/>
            <a:ext cx="1085354" cy="108535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614" y="2847702"/>
            <a:ext cx="1085354" cy="108535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59488" y="163979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subject 1</a:t>
            </a:r>
            <a:endParaRPr lang="en-GB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1815672" y="785278"/>
            <a:ext cx="101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day 1</a:t>
            </a:r>
            <a:endParaRPr lang="en-GB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3268893" y="785277"/>
            <a:ext cx="94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day 2</a:t>
            </a:r>
            <a:endParaRPr lang="en-GB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155621" y="31595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subject 2</a:t>
            </a:r>
            <a:endParaRPr lang="en-GB" sz="2400" dirty="0"/>
          </a:p>
        </p:txBody>
      </p:sp>
      <p:cxnSp>
        <p:nvCxnSpPr>
          <p:cNvPr id="91" name="Straight Arrow Connector 90"/>
          <p:cNvCxnSpPr>
            <a:stCxn id="80" idx="3"/>
            <a:endCxn id="81" idx="1"/>
          </p:cNvCxnSpPr>
          <p:nvPr/>
        </p:nvCxnSpPr>
        <p:spPr>
          <a:xfrm>
            <a:off x="2762872" y="1870632"/>
            <a:ext cx="435742" cy="0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2" idx="3"/>
            <a:endCxn id="83" idx="1"/>
          </p:cNvCxnSpPr>
          <p:nvPr/>
        </p:nvCxnSpPr>
        <p:spPr>
          <a:xfrm>
            <a:off x="2762872" y="3390378"/>
            <a:ext cx="435742" cy="0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2762872" y="2413309"/>
            <a:ext cx="435742" cy="43439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762872" y="2413309"/>
            <a:ext cx="435742" cy="43439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51520" y="429309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correlation</a:t>
            </a:r>
            <a:endParaRPr lang="en-GB" sz="2000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263398" y="4978912"/>
            <a:ext cx="7531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70353" y="4748079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within-subject (</a:t>
            </a:r>
            <a:r>
              <a:rPr lang="en-GB" sz="2000" dirty="0" err="1" smtClean="0"/>
              <a:t>ws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276179" y="5521685"/>
            <a:ext cx="753141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70353" y="5290755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between-subject (</a:t>
            </a:r>
            <a:r>
              <a:rPr lang="en-GB" sz="2000" dirty="0" err="1" smtClean="0"/>
              <a:t>bs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253260" y="2062163"/>
            <a:ext cx="336823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latin typeface="+mj-lt"/>
                <a:cs typeface="Arial" pitchFamily="34" charset="0"/>
              </a:rPr>
              <a:t>subject similarity matrix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771178" y="2442374"/>
            <a:ext cx="68640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latin typeface="+mj-lt"/>
                <a:cs typeface="Arial" pitchFamily="34" charset="0"/>
              </a:rPr>
              <a:t>day 2</a:t>
            </a:r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4816966" y="4413042"/>
            <a:ext cx="68640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latin typeface="+mj-lt"/>
                <a:cs typeface="Arial" pitchFamily="34" charset="0"/>
              </a:rPr>
              <a:t>day 1</a:t>
            </a: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5296868" y="3276600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1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300043" y="375443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>
                <a:latin typeface="+mj-lt"/>
                <a:cs typeface="Arial" pitchFamily="34" charset="0"/>
              </a:rPr>
              <a:t>s 2</a:t>
            </a:r>
          </a:p>
        </p:txBody>
      </p:sp>
      <p:sp>
        <p:nvSpPr>
          <p:cNvPr id="106" name="TextBox 105"/>
          <p:cNvSpPr txBox="1">
            <a:spLocks noChangeArrowheads="1"/>
          </p:cNvSpPr>
          <p:nvPr/>
        </p:nvSpPr>
        <p:spPr bwMode="auto">
          <a:xfrm>
            <a:off x="5296868" y="4232275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3</a:t>
            </a:r>
          </a:p>
        </p:txBody>
      </p: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5296868" y="4679950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4</a:t>
            </a: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5300043" y="5122863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5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5247176" y="5573713"/>
            <a:ext cx="522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</a:t>
            </a:r>
            <a:r>
              <a:rPr lang="en-GB" sz="1400" dirty="0" smtClean="0">
                <a:latin typeface="+mj-lt"/>
                <a:cs typeface="Arial" pitchFamily="34" charset="0"/>
              </a:rPr>
              <a:t>20</a:t>
            </a:r>
            <a:endParaRPr lang="en-GB" sz="1400" dirty="0">
              <a:latin typeface="+mj-lt"/>
              <a:cs typeface="Arial" pitchFamily="34" charset="0"/>
            </a:endParaRPr>
          </a:p>
        </p:txBody>
      </p:sp>
      <p:sp>
        <p:nvSpPr>
          <p:cNvPr id="110" name="TextBox 109"/>
          <p:cNvSpPr txBox="1">
            <a:spLocks noChangeArrowheads="1"/>
          </p:cNvSpPr>
          <p:nvPr/>
        </p:nvSpPr>
        <p:spPr bwMode="auto">
          <a:xfrm>
            <a:off x="5747718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1</a:t>
            </a:r>
          </a:p>
        </p:txBody>
      </p:sp>
      <p:sp>
        <p:nvSpPr>
          <p:cNvPr id="111" name="TextBox 110"/>
          <p:cNvSpPr txBox="1">
            <a:spLocks noChangeArrowheads="1"/>
          </p:cNvSpPr>
          <p:nvPr/>
        </p:nvSpPr>
        <p:spPr bwMode="auto">
          <a:xfrm>
            <a:off x="6225555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2</a:t>
            </a: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6679580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3</a:t>
            </a:r>
          </a:p>
        </p:txBody>
      </p: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7130430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4</a:t>
            </a:r>
          </a:p>
        </p:txBody>
      </p:sp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7547943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5</a:t>
            </a:r>
          </a:p>
        </p:txBody>
      </p:sp>
      <p:sp>
        <p:nvSpPr>
          <p:cNvPr id="115" name="TextBox 114"/>
          <p:cNvSpPr txBox="1">
            <a:spLocks noChangeArrowheads="1"/>
          </p:cNvSpPr>
          <p:nvPr/>
        </p:nvSpPr>
        <p:spPr bwMode="auto">
          <a:xfrm>
            <a:off x="8050701" y="2898108"/>
            <a:ext cx="522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</a:t>
            </a:r>
            <a:r>
              <a:rPr lang="en-GB" sz="1400" dirty="0" smtClean="0">
                <a:latin typeface="+mj-lt"/>
                <a:cs typeface="Arial" pitchFamily="34" charset="0"/>
              </a:rPr>
              <a:t>20</a:t>
            </a:r>
            <a:endParaRPr lang="en-GB" sz="1400" dirty="0">
              <a:latin typeface="+mj-lt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789863" y="2813970"/>
            <a:ext cx="454025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latin typeface="Verdana"/>
              </a:rPr>
              <a:t>…</a:t>
            </a:r>
            <a:endParaRPr lang="en-GB" sz="800" dirty="0">
              <a:latin typeface="Verdana"/>
            </a:endParaRPr>
          </a:p>
        </p:txBody>
      </p:sp>
      <p:sp>
        <p:nvSpPr>
          <p:cNvPr id="154" name="Freeform 153"/>
          <p:cNvSpPr/>
          <p:nvPr/>
        </p:nvSpPr>
        <p:spPr bwMode="auto">
          <a:xfrm rot="16200000">
            <a:off x="6577467" y="4534529"/>
            <a:ext cx="2864180" cy="106361"/>
          </a:xfrm>
          <a:custGeom>
            <a:avLst/>
            <a:gdLst>
              <a:gd name="connsiteX0" fmla="*/ 0 w 2878932"/>
              <a:gd name="connsiteY0" fmla="*/ 69057 h 138113"/>
              <a:gd name="connsiteX1" fmla="*/ 719138 w 2878932"/>
              <a:gd name="connsiteY1" fmla="*/ 0 h 138113"/>
              <a:gd name="connsiteX2" fmla="*/ 2157413 w 2878932"/>
              <a:gd name="connsiteY2" fmla="*/ 138113 h 138113"/>
              <a:gd name="connsiteX3" fmla="*/ 2878932 w 2878932"/>
              <a:gd name="connsiteY3" fmla="*/ 66675 h 138113"/>
              <a:gd name="connsiteX0" fmla="*/ 0 w 2878932"/>
              <a:gd name="connsiteY0" fmla="*/ 80566 h 149622"/>
              <a:gd name="connsiteX1" fmla="*/ 719138 w 2878932"/>
              <a:gd name="connsiteY1" fmla="*/ 11509 h 149622"/>
              <a:gd name="connsiteX2" fmla="*/ 2157413 w 2878932"/>
              <a:gd name="connsiteY2" fmla="*/ 149622 h 149622"/>
              <a:gd name="connsiteX3" fmla="*/ 2878932 w 2878932"/>
              <a:gd name="connsiteY3" fmla="*/ 78184 h 149622"/>
              <a:gd name="connsiteX0" fmla="*/ 0 w 2878932"/>
              <a:gd name="connsiteY0" fmla="*/ 80566 h 160734"/>
              <a:gd name="connsiteX1" fmla="*/ 719138 w 2878932"/>
              <a:gd name="connsiteY1" fmla="*/ 11509 h 160734"/>
              <a:gd name="connsiteX2" fmla="*/ 2157413 w 2878932"/>
              <a:gd name="connsiteY2" fmla="*/ 149622 h 160734"/>
              <a:gd name="connsiteX3" fmla="*/ 2878932 w 2878932"/>
              <a:gd name="connsiteY3" fmla="*/ 78184 h 160734"/>
              <a:gd name="connsiteX0" fmla="*/ 0 w 2844912"/>
              <a:gd name="connsiteY0" fmla="*/ 80566 h 161034"/>
              <a:gd name="connsiteX1" fmla="*/ 719138 w 2844912"/>
              <a:gd name="connsiteY1" fmla="*/ 11509 h 161034"/>
              <a:gd name="connsiteX2" fmla="*/ 2157413 w 2844912"/>
              <a:gd name="connsiteY2" fmla="*/ 149622 h 161034"/>
              <a:gd name="connsiteX3" fmla="*/ 2844912 w 2844912"/>
              <a:gd name="connsiteY3" fmla="*/ 79978 h 161034"/>
              <a:gd name="connsiteX0" fmla="*/ 0 w 2773414"/>
              <a:gd name="connsiteY0" fmla="*/ 86149 h 159918"/>
              <a:gd name="connsiteX1" fmla="*/ 647640 w 2773414"/>
              <a:gd name="connsiteY1" fmla="*/ 10393 h 159918"/>
              <a:gd name="connsiteX2" fmla="*/ 2085915 w 2773414"/>
              <a:gd name="connsiteY2" fmla="*/ 148506 h 159918"/>
              <a:gd name="connsiteX3" fmla="*/ 2773414 w 2773414"/>
              <a:gd name="connsiteY3" fmla="*/ 78862 h 159918"/>
              <a:gd name="connsiteX0" fmla="*/ 0 w 2800187"/>
              <a:gd name="connsiteY0" fmla="*/ 86149 h 159918"/>
              <a:gd name="connsiteX1" fmla="*/ 674413 w 2800187"/>
              <a:gd name="connsiteY1" fmla="*/ 10393 h 159918"/>
              <a:gd name="connsiteX2" fmla="*/ 2112688 w 2800187"/>
              <a:gd name="connsiteY2" fmla="*/ 148506 h 159918"/>
              <a:gd name="connsiteX3" fmla="*/ 2800187 w 2800187"/>
              <a:gd name="connsiteY3" fmla="*/ 78862 h 159918"/>
              <a:gd name="connsiteX0" fmla="*/ 0 w 2841134"/>
              <a:gd name="connsiteY0" fmla="*/ 80076 h 161132"/>
              <a:gd name="connsiteX1" fmla="*/ 715360 w 2841134"/>
              <a:gd name="connsiteY1" fmla="*/ 11607 h 161132"/>
              <a:gd name="connsiteX2" fmla="*/ 2153635 w 2841134"/>
              <a:gd name="connsiteY2" fmla="*/ 149720 h 161132"/>
              <a:gd name="connsiteX3" fmla="*/ 2841134 w 2841134"/>
              <a:gd name="connsiteY3" fmla="*/ 80076 h 16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134" h="161132">
                <a:moveTo>
                  <a:pt x="0" y="80076"/>
                </a:moveTo>
                <a:cubicBezTo>
                  <a:pt x="239713" y="57057"/>
                  <a:pt x="356421" y="0"/>
                  <a:pt x="715360" y="11607"/>
                </a:cubicBezTo>
                <a:cubicBezTo>
                  <a:pt x="1074299" y="23214"/>
                  <a:pt x="1799339" y="138309"/>
                  <a:pt x="2153635" y="149720"/>
                </a:cubicBezTo>
                <a:cubicBezTo>
                  <a:pt x="2507931" y="161132"/>
                  <a:pt x="2600628" y="103889"/>
                  <a:pt x="2841134" y="80076"/>
                </a:cubicBezTo>
              </a:path>
            </a:pathLst>
          </a:custGeom>
          <a:noFill/>
          <a:ln w="38100" cap="flat" cmpd="sng" algn="ctr">
            <a:solidFill>
              <a:schemeClr val="bg1">
                <a:lumMod val="75000"/>
              </a:schemeClr>
            </a:solidFill>
            <a:prstDash val="dash"/>
          </a:ln>
          <a:effectLst>
            <a:glow rad="76200">
              <a:schemeClr val="tx1">
                <a:alpha val="75000"/>
              </a:schemeClr>
            </a:glow>
          </a:effectLst>
          <a:scene3d>
            <a:camera prst="orthographicFront">
              <a:rot lat="21599979" lon="21599976" rev="10799999"/>
            </a:camera>
            <a:lightRig rig="threePt" dir="t"/>
          </a:scene3d>
          <a:sp3d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0135" y="5824428"/>
            <a:ext cx="4100276" cy="400110"/>
            <a:chOff x="460135" y="6251028"/>
            <a:chExt cx="4100276" cy="400110"/>
          </a:xfrm>
        </p:grpSpPr>
        <p:sp>
          <p:nvSpPr>
            <p:cNvPr id="2" name="Oval 1"/>
            <p:cNvSpPr/>
            <p:nvPr/>
          </p:nvSpPr>
          <p:spPr>
            <a:xfrm>
              <a:off x="460135" y="6269500"/>
              <a:ext cx="359665" cy="359665"/>
            </a:xfrm>
            <a:prstGeom prst="ellipse">
              <a:avLst/>
            </a:prstGeom>
            <a:solidFill>
              <a:srgbClr val="00B5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70353" y="6251028"/>
              <a:ext cx="3490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individuation index ( </a:t>
              </a:r>
              <a:r>
                <a:rPr lang="en-GB" sz="2000" dirty="0" err="1" smtClean="0"/>
                <a:t>ws</a:t>
              </a:r>
              <a:r>
                <a:rPr lang="en-GB" sz="2000" dirty="0" smtClean="0"/>
                <a:t> </a:t>
              </a:r>
              <a:r>
                <a:rPr lang="en-GB" sz="2000" dirty="0"/>
                <a:t>-</a:t>
              </a:r>
              <a:r>
                <a:rPr lang="en-GB" sz="2000" dirty="0" smtClean="0"/>
                <a:t> </a:t>
              </a:r>
              <a:r>
                <a:rPr lang="en-GB" sz="2000" dirty="0" err="1" smtClean="0"/>
                <a:t>bs</a:t>
              </a:r>
              <a:r>
                <a:rPr lang="en-GB" sz="2000" dirty="0" smtClean="0"/>
                <a:t> )</a:t>
              </a:r>
              <a:endParaRPr lang="en-GB" sz="20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275856" y="4572417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C000"/>
                </a:solidFill>
              </a:rPr>
              <a:t>✔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618064" y="5157192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C000"/>
                </a:solidFill>
              </a:rPr>
              <a:t>✔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402728" y="564854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53272" y="6447332"/>
            <a:ext cx="2207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Charest et al. 2014  </a:t>
            </a:r>
            <a:r>
              <a:rPr lang="en-GB" sz="13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PNAS</a:t>
            </a:r>
            <a:endParaRPr lang="en-GB" sz="13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0" name="Title 7"/>
          <p:cNvSpPr txBox="1">
            <a:spLocks/>
          </p:cNvSpPr>
          <p:nvPr/>
        </p:nvSpPr>
        <p:spPr>
          <a:xfrm>
            <a:off x="457200" y="188913"/>
            <a:ext cx="8229600" cy="9223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1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3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46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61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/>
            <a:r>
              <a:rPr lang="en-GB" altLang="en-US" sz="3200" dirty="0" smtClean="0">
                <a:latin typeface="Arial" charset="0"/>
                <a:cs typeface="Arial" charset="0"/>
              </a:rPr>
              <a:t>Comparing brain RDMs between people</a:t>
            </a:r>
          </a:p>
        </p:txBody>
      </p:sp>
    </p:spTree>
    <p:extLst>
      <p:ext uri="{BB962C8B-B14F-4D97-AF65-F5344CB8AC3E}">
        <p14:creationId xmlns:p14="http://schemas.microsoft.com/office/powerpoint/2010/main" val="36490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5" grpId="0" animBg="1"/>
      <p:bldP spid="89" grpId="0"/>
      <p:bldP spid="90" grpId="0"/>
      <p:bldP spid="99" grpId="0"/>
      <p:bldP spid="96" grpId="0"/>
      <p:bldP spid="98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54" grpId="0" animBg="1"/>
      <p:bldP spid="4" grpId="0"/>
      <p:bldP spid="84" grpId="0"/>
      <p:bldP spid="1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88" y="267257"/>
            <a:ext cx="6647023" cy="632348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511847" y="4797152"/>
            <a:ext cx="359665" cy="359665"/>
          </a:xfrm>
          <a:prstGeom prst="ellipse">
            <a:avLst/>
          </a:prstGeom>
          <a:solidFill>
            <a:srgbClr val="00B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691680" y="188640"/>
            <a:ext cx="10081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043608" y="1196752"/>
            <a:ext cx="1944216" cy="482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131840" y="1916832"/>
            <a:ext cx="5544616" cy="4673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3162672" y="688503"/>
            <a:ext cx="5544616" cy="122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64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35893"/>
            <a:ext cx="8469394" cy="5217443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990"/>
            <a:ext cx="9131300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/>
              <a:t>Representational geometries in human inferior temporal cortex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69993" y="712673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 smtClean="0"/>
              <a:t>Neurotypicals</a:t>
            </a:r>
            <a:endParaRPr lang="en-GB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95429" y="712673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ASC</a:t>
            </a:r>
            <a:endParaRPr lang="en-GB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257870" y="1201702"/>
            <a:ext cx="4386138" cy="5361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572000" y="1163885"/>
            <a:ext cx="4386138" cy="5361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5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30338"/>
            <a:ext cx="1644650" cy="164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6253163" y="1109663"/>
            <a:ext cx="1971677" cy="1963737"/>
            <a:chOff x="2533607" y="1111083"/>
            <a:chExt cx="1971700" cy="1963808"/>
          </a:xfrm>
        </p:grpSpPr>
        <p:grpSp>
          <p:nvGrpSpPr>
            <p:cNvPr id="31830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36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7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31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34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5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32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33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35" name="Group 354"/>
          <p:cNvGrpSpPr>
            <a:grpSpLocks/>
          </p:cNvGrpSpPr>
          <p:nvPr/>
        </p:nvGrpSpPr>
        <p:grpSpPr bwMode="auto">
          <a:xfrm>
            <a:off x="6578602" y="1387476"/>
            <a:ext cx="1736035" cy="1793110"/>
            <a:chOff x="1479" y="195"/>
            <a:chExt cx="1288" cy="1330"/>
          </a:xfrm>
        </p:grpSpPr>
        <p:sp>
          <p:nvSpPr>
            <p:cNvPr id="31815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816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7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8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19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0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1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2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3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4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5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6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7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8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9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533650" y="1111250"/>
            <a:ext cx="1971677" cy="1963738"/>
            <a:chOff x="2533607" y="1111083"/>
            <a:chExt cx="1971700" cy="1963808"/>
          </a:xfrm>
        </p:grpSpPr>
        <p:grpSp>
          <p:nvGrpSpPr>
            <p:cNvPr id="31807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13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4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08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11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2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09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10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11" name="Group 354"/>
          <p:cNvGrpSpPr>
            <a:grpSpLocks/>
          </p:cNvGrpSpPr>
          <p:nvPr/>
        </p:nvGrpSpPr>
        <p:grpSpPr bwMode="auto">
          <a:xfrm>
            <a:off x="2871789" y="1392239"/>
            <a:ext cx="1734402" cy="1793108"/>
            <a:chOff x="1479" y="195"/>
            <a:chExt cx="1288" cy="1330"/>
          </a:xfrm>
        </p:grpSpPr>
        <p:sp>
          <p:nvSpPr>
            <p:cNvPr id="31792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93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4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5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6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7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8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9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0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1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2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3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4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5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6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pic>
        <p:nvPicPr>
          <p:cNvPr id="870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3962402"/>
            <a:ext cx="787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4027490"/>
            <a:ext cx="78422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08" name="Text Box 8"/>
          <p:cNvSpPr txBox="1">
            <a:spLocks noChangeArrowheads="1"/>
          </p:cNvSpPr>
          <p:nvPr/>
        </p:nvSpPr>
        <p:spPr bwMode="auto">
          <a:xfrm>
            <a:off x="1500190" y="3973515"/>
            <a:ext cx="993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activity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patterns</a:t>
            </a:r>
          </a:p>
        </p:txBody>
      </p:sp>
      <p:sp>
        <p:nvSpPr>
          <p:cNvPr id="870409" name="Text Box 9"/>
          <p:cNvSpPr txBox="1">
            <a:spLocks noChangeArrowheads="1"/>
          </p:cNvSpPr>
          <p:nvPr/>
        </p:nvSpPr>
        <p:spPr bwMode="auto">
          <a:xfrm>
            <a:off x="1042990" y="5895976"/>
            <a:ext cx="14509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experimental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stimuli</a:t>
            </a:r>
          </a:p>
        </p:txBody>
      </p:sp>
      <p:pic>
        <p:nvPicPr>
          <p:cNvPr id="8704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060827"/>
            <a:ext cx="77628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1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5" y="4027488"/>
            <a:ext cx="78898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60713" y="4868865"/>
            <a:ext cx="4592637" cy="985837"/>
            <a:chOff x="3160913" y="4868703"/>
            <a:chExt cx="4593021" cy="840976"/>
          </a:xfrm>
        </p:grpSpPr>
        <p:sp>
          <p:nvSpPr>
            <p:cNvPr id="31788" name="Line 12"/>
            <p:cNvSpPr>
              <a:spLocks noChangeShapeType="1"/>
            </p:cNvSpPr>
            <p:nvPr/>
          </p:nvSpPr>
          <p:spPr bwMode="auto">
            <a:xfrm flipH="1" flipV="1">
              <a:off x="3160913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9" name="Line 13"/>
            <p:cNvSpPr>
              <a:spLocks noChangeShapeType="1"/>
            </p:cNvSpPr>
            <p:nvPr/>
          </p:nvSpPr>
          <p:spPr bwMode="auto">
            <a:xfrm flipH="1" flipV="1">
              <a:off x="4160919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0" name="Line 14"/>
            <p:cNvSpPr>
              <a:spLocks noChangeShapeType="1"/>
            </p:cNvSpPr>
            <p:nvPr/>
          </p:nvSpPr>
          <p:spPr bwMode="auto">
            <a:xfrm flipV="1">
              <a:off x="4957421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1" name="Line 15"/>
            <p:cNvSpPr>
              <a:spLocks noChangeShapeType="1"/>
            </p:cNvSpPr>
            <p:nvPr/>
          </p:nvSpPr>
          <p:spPr bwMode="auto">
            <a:xfrm flipV="1">
              <a:off x="5957427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870416" name="Text Box 16"/>
          <p:cNvSpPr txBox="1">
            <a:spLocks noChangeArrowheads="1"/>
          </p:cNvSpPr>
          <p:nvPr/>
        </p:nvSpPr>
        <p:spPr bwMode="auto">
          <a:xfrm>
            <a:off x="6718301" y="6057900"/>
            <a:ext cx="484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7" name="Text Box 17"/>
          <p:cNvSpPr txBox="1">
            <a:spLocks noChangeArrowheads="1"/>
          </p:cNvSpPr>
          <p:nvPr/>
        </p:nvSpPr>
        <p:spPr bwMode="auto">
          <a:xfrm>
            <a:off x="4618039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8" name="Text Box 18"/>
          <p:cNvSpPr txBox="1">
            <a:spLocks noChangeArrowheads="1"/>
          </p:cNvSpPr>
          <p:nvPr/>
        </p:nvSpPr>
        <p:spPr bwMode="auto">
          <a:xfrm>
            <a:off x="8142288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9" name="Text Box 19"/>
          <p:cNvSpPr txBox="1">
            <a:spLocks noChangeArrowheads="1"/>
          </p:cNvSpPr>
          <p:nvPr/>
        </p:nvSpPr>
        <p:spPr bwMode="auto">
          <a:xfrm>
            <a:off x="3794937" y="5162552"/>
            <a:ext cx="1031051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brain</a:t>
            </a:r>
          </a:p>
        </p:txBody>
      </p:sp>
      <p:sp>
        <p:nvSpPr>
          <p:cNvPr id="870420" name="Text Box 20"/>
          <p:cNvSpPr txBox="1">
            <a:spLocks noChangeArrowheads="1"/>
          </p:cNvSpPr>
          <p:nvPr/>
        </p:nvSpPr>
        <p:spPr bwMode="auto">
          <a:xfrm>
            <a:off x="5829378" y="5129215"/>
            <a:ext cx="1838966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 err="1">
                <a:solidFill>
                  <a:srgbClr val="000000"/>
                </a:solidFill>
                <a:latin typeface="Arial" charset="0"/>
              </a:rPr>
              <a:t>behaviour</a:t>
            </a:r>
            <a:endParaRPr lang="en-US" altLang="en-US" sz="2700" b="1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59313" y="3860801"/>
            <a:ext cx="1665287" cy="707886"/>
            <a:chOff x="4356100" y="3233199"/>
            <a:chExt cx="1962150" cy="833504"/>
          </a:xfrm>
        </p:grpSpPr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4356100" y="3644425"/>
              <a:ext cx="196215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GB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1787" name="TextBox 3"/>
            <p:cNvSpPr txBox="1">
              <a:spLocks noChangeArrowheads="1"/>
            </p:cNvSpPr>
            <p:nvPr/>
          </p:nvSpPr>
          <p:spPr bwMode="auto">
            <a:xfrm>
              <a:off x="5070840" y="3233199"/>
              <a:ext cx="585895" cy="83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?</a:t>
              </a:r>
            </a:p>
          </p:txBody>
        </p:sp>
      </p:grpSp>
      <p:sp>
        <p:nvSpPr>
          <p:cNvPr id="72" name="Oval 336"/>
          <p:cNvSpPr>
            <a:spLocks noChangeArrowheads="1"/>
          </p:cNvSpPr>
          <p:nvPr/>
        </p:nvSpPr>
        <p:spPr bwMode="auto">
          <a:xfrm>
            <a:off x="3271840" y="2582865"/>
            <a:ext cx="160337" cy="160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870407" name="Text Box 7"/>
          <p:cNvSpPr txBox="1">
            <a:spLocks noChangeArrowheads="1"/>
          </p:cNvSpPr>
          <p:nvPr/>
        </p:nvSpPr>
        <p:spPr bwMode="auto">
          <a:xfrm>
            <a:off x="179512" y="1859635"/>
            <a:ext cx="23144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representational distance matrix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Arial" charset="0"/>
              </a:rPr>
              <a:t>RDM</a:t>
            </a: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73" name="Oval 336"/>
          <p:cNvSpPr>
            <a:spLocks noChangeArrowheads="1"/>
          </p:cNvSpPr>
          <p:nvPr/>
        </p:nvSpPr>
        <p:spPr bwMode="auto">
          <a:xfrm>
            <a:off x="3987800" y="1800225"/>
            <a:ext cx="160338" cy="160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3635376" y="3208338"/>
            <a:ext cx="2747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dissimilarity</a:t>
            </a:r>
            <a:endParaRPr lang="en-US" altLang="en-US" sz="1400">
              <a:solidFill>
                <a:srgbClr val="000000"/>
              </a:solidFill>
              <a:latin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(e.g. 1-correlation across space)</a:t>
            </a:r>
          </a:p>
        </p:txBody>
      </p:sp>
      <p:sp>
        <p:nvSpPr>
          <p:cNvPr id="31768" name="Title 7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922337"/>
          </a:xfrm>
        </p:spPr>
        <p:txBody>
          <a:bodyPr/>
          <a:lstStyle/>
          <a:p>
            <a:r>
              <a:rPr lang="en-GB" altLang="en-US" sz="2800" dirty="0" smtClean="0">
                <a:latin typeface="Arial" charset="0"/>
                <a:cs typeface="Arial" charset="0"/>
              </a:rPr>
              <a:t>Comparing brain RDMs and behavioural RDMs</a:t>
            </a:r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5" y="5940425"/>
            <a:ext cx="5476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5" y="5940425"/>
            <a:ext cx="7080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7" y="1430339"/>
            <a:ext cx="1649413" cy="1643062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44626"/>
            <a:ext cx="1644650" cy="1638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753225" y="2644775"/>
            <a:ext cx="971550" cy="1358900"/>
            <a:chOff x="1632" y="1152"/>
            <a:chExt cx="720" cy="1008"/>
          </a:xfrm>
        </p:grpSpPr>
        <p:sp>
          <p:nvSpPr>
            <p:cNvPr id="31782" name="Line 27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3" name="Oval 28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4" name="Line 29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5" name="Line 30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160713" y="2668588"/>
            <a:ext cx="969962" cy="1358900"/>
            <a:chOff x="1632" y="1152"/>
            <a:chExt cx="720" cy="1008"/>
          </a:xfrm>
        </p:grpSpPr>
        <p:sp>
          <p:nvSpPr>
            <p:cNvPr id="31778" name="Line 22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9" name="Oval 23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0" name="Line 24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1" name="Line 25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643440" y="1973264"/>
            <a:ext cx="1666875" cy="707886"/>
            <a:chOff x="4644008" y="1973412"/>
            <a:chExt cx="1665779" cy="707747"/>
          </a:xfrm>
        </p:grpSpPr>
        <p:sp>
          <p:nvSpPr>
            <p:cNvPr id="31776" name="Line 33"/>
            <p:cNvSpPr>
              <a:spLocks noChangeShapeType="1"/>
            </p:cNvSpPr>
            <p:nvPr/>
          </p:nvSpPr>
          <p:spPr bwMode="auto">
            <a:xfrm>
              <a:off x="4644008" y="2332299"/>
              <a:ext cx="16657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7" name="TextBox 108"/>
            <p:cNvSpPr txBox="1">
              <a:spLocks noChangeArrowheads="1"/>
            </p:cNvSpPr>
            <p:nvPr/>
          </p:nvSpPr>
          <p:spPr bwMode="auto">
            <a:xfrm>
              <a:off x="5298803" y="1973412"/>
              <a:ext cx="355954" cy="7077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4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5764857" y="3235325"/>
            <a:ext cx="2695575" cy="27035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354638" y="5346700"/>
            <a:ext cx="45402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latin typeface="Verdana"/>
              </a:rPr>
              <a:t>…</a:t>
            </a:r>
            <a:endParaRPr lang="en-GB" sz="800" dirty="0">
              <a:latin typeface="Verdana"/>
            </a:endParaRPr>
          </a:p>
        </p:txBody>
      </p:sp>
      <p:sp>
        <p:nvSpPr>
          <p:cNvPr id="118" name="Rectangle 5"/>
          <p:cNvSpPr>
            <a:spLocks noChangeArrowheads="1"/>
          </p:cNvSpPr>
          <p:nvPr/>
        </p:nvSpPr>
        <p:spPr bwMode="auto">
          <a:xfrm>
            <a:off x="5764857" y="3235325"/>
            <a:ext cx="447675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19" name="Rectangle 6"/>
          <p:cNvSpPr>
            <a:spLocks noChangeArrowheads="1"/>
          </p:cNvSpPr>
          <p:nvPr/>
        </p:nvSpPr>
        <p:spPr bwMode="auto">
          <a:xfrm>
            <a:off x="6212532" y="3235325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0" name="Rectangle 7"/>
          <p:cNvSpPr>
            <a:spLocks noChangeArrowheads="1"/>
          </p:cNvSpPr>
          <p:nvPr/>
        </p:nvSpPr>
        <p:spPr bwMode="auto">
          <a:xfrm>
            <a:off x="6663382" y="3235325"/>
            <a:ext cx="449262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1" name="Rectangle 8"/>
          <p:cNvSpPr>
            <a:spLocks noChangeArrowheads="1"/>
          </p:cNvSpPr>
          <p:nvPr/>
        </p:nvSpPr>
        <p:spPr bwMode="auto">
          <a:xfrm>
            <a:off x="7112644" y="3235325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2" name="Rectangle 9"/>
          <p:cNvSpPr>
            <a:spLocks noChangeArrowheads="1"/>
          </p:cNvSpPr>
          <p:nvPr/>
        </p:nvSpPr>
        <p:spPr bwMode="auto">
          <a:xfrm>
            <a:off x="7560319" y="3235325"/>
            <a:ext cx="449263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3" name="Rectangle 10"/>
          <p:cNvSpPr>
            <a:spLocks noChangeArrowheads="1"/>
          </p:cNvSpPr>
          <p:nvPr/>
        </p:nvSpPr>
        <p:spPr bwMode="auto">
          <a:xfrm>
            <a:off x="8009582" y="3235325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4" name="Rectangle 11"/>
          <p:cNvSpPr>
            <a:spLocks noChangeArrowheads="1"/>
          </p:cNvSpPr>
          <p:nvPr/>
        </p:nvSpPr>
        <p:spPr bwMode="auto">
          <a:xfrm>
            <a:off x="5764857" y="3686175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5" name="Rectangle 12"/>
          <p:cNvSpPr>
            <a:spLocks noChangeArrowheads="1"/>
          </p:cNvSpPr>
          <p:nvPr/>
        </p:nvSpPr>
        <p:spPr bwMode="auto">
          <a:xfrm>
            <a:off x="6212532" y="3686175"/>
            <a:ext cx="450850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6" name="Rectangle 13"/>
          <p:cNvSpPr>
            <a:spLocks noChangeArrowheads="1"/>
          </p:cNvSpPr>
          <p:nvPr/>
        </p:nvSpPr>
        <p:spPr bwMode="auto">
          <a:xfrm>
            <a:off x="6663382" y="3686175"/>
            <a:ext cx="449262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7" name="Rectangle 14"/>
          <p:cNvSpPr>
            <a:spLocks noChangeArrowheads="1"/>
          </p:cNvSpPr>
          <p:nvPr/>
        </p:nvSpPr>
        <p:spPr bwMode="auto">
          <a:xfrm>
            <a:off x="7112644" y="3686175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8" name="Rectangle 15"/>
          <p:cNvSpPr>
            <a:spLocks noChangeArrowheads="1"/>
          </p:cNvSpPr>
          <p:nvPr/>
        </p:nvSpPr>
        <p:spPr bwMode="auto">
          <a:xfrm>
            <a:off x="7560319" y="3686175"/>
            <a:ext cx="449263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9" name="Rectangle 16"/>
          <p:cNvSpPr>
            <a:spLocks noChangeArrowheads="1"/>
          </p:cNvSpPr>
          <p:nvPr/>
        </p:nvSpPr>
        <p:spPr bwMode="auto">
          <a:xfrm>
            <a:off x="8009582" y="3686175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0" name="Rectangle 17"/>
          <p:cNvSpPr>
            <a:spLocks noChangeArrowheads="1"/>
          </p:cNvSpPr>
          <p:nvPr/>
        </p:nvSpPr>
        <p:spPr bwMode="auto">
          <a:xfrm>
            <a:off x="5764857" y="4137025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1" name="Rectangle 18"/>
          <p:cNvSpPr>
            <a:spLocks noChangeArrowheads="1"/>
          </p:cNvSpPr>
          <p:nvPr/>
        </p:nvSpPr>
        <p:spPr bwMode="auto">
          <a:xfrm>
            <a:off x="6212532" y="4137025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2" name="Rectangle 19"/>
          <p:cNvSpPr>
            <a:spLocks noChangeArrowheads="1"/>
          </p:cNvSpPr>
          <p:nvPr/>
        </p:nvSpPr>
        <p:spPr bwMode="auto">
          <a:xfrm>
            <a:off x="6663382" y="4137025"/>
            <a:ext cx="449262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3" name="Rectangle 20"/>
          <p:cNvSpPr>
            <a:spLocks noChangeArrowheads="1"/>
          </p:cNvSpPr>
          <p:nvPr/>
        </p:nvSpPr>
        <p:spPr bwMode="auto">
          <a:xfrm>
            <a:off x="7112644" y="4137025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4" name="Rectangle 21"/>
          <p:cNvSpPr>
            <a:spLocks noChangeArrowheads="1"/>
          </p:cNvSpPr>
          <p:nvPr/>
        </p:nvSpPr>
        <p:spPr bwMode="auto">
          <a:xfrm>
            <a:off x="7560319" y="4137025"/>
            <a:ext cx="449263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5" name="Rectangle 22"/>
          <p:cNvSpPr>
            <a:spLocks noChangeArrowheads="1"/>
          </p:cNvSpPr>
          <p:nvPr/>
        </p:nvSpPr>
        <p:spPr bwMode="auto">
          <a:xfrm>
            <a:off x="8009582" y="4137025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6" name="Rectangle 23"/>
          <p:cNvSpPr>
            <a:spLocks noChangeArrowheads="1"/>
          </p:cNvSpPr>
          <p:nvPr/>
        </p:nvSpPr>
        <p:spPr bwMode="auto">
          <a:xfrm>
            <a:off x="5764857" y="4587875"/>
            <a:ext cx="447675" cy="4492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7" name="Rectangle 24"/>
          <p:cNvSpPr>
            <a:spLocks noChangeArrowheads="1"/>
          </p:cNvSpPr>
          <p:nvPr/>
        </p:nvSpPr>
        <p:spPr bwMode="auto">
          <a:xfrm>
            <a:off x="6212532" y="4587875"/>
            <a:ext cx="450850" cy="4492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8" name="Rectangle 25"/>
          <p:cNvSpPr>
            <a:spLocks noChangeArrowheads="1"/>
          </p:cNvSpPr>
          <p:nvPr/>
        </p:nvSpPr>
        <p:spPr bwMode="auto">
          <a:xfrm>
            <a:off x="6663382" y="4587875"/>
            <a:ext cx="449262" cy="4492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9" name="Rectangle 26"/>
          <p:cNvSpPr>
            <a:spLocks noChangeArrowheads="1"/>
          </p:cNvSpPr>
          <p:nvPr/>
        </p:nvSpPr>
        <p:spPr bwMode="auto">
          <a:xfrm>
            <a:off x="7112644" y="4587875"/>
            <a:ext cx="447675" cy="44926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0" name="Rectangle 27"/>
          <p:cNvSpPr>
            <a:spLocks noChangeArrowheads="1"/>
          </p:cNvSpPr>
          <p:nvPr/>
        </p:nvSpPr>
        <p:spPr bwMode="auto">
          <a:xfrm>
            <a:off x="7556078" y="4587875"/>
            <a:ext cx="449263" cy="4492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1" name="Rectangle 28"/>
          <p:cNvSpPr>
            <a:spLocks noChangeArrowheads="1"/>
          </p:cNvSpPr>
          <p:nvPr/>
        </p:nvSpPr>
        <p:spPr bwMode="auto">
          <a:xfrm>
            <a:off x="8009582" y="4587875"/>
            <a:ext cx="450850" cy="4492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2" name="Rectangle 29"/>
          <p:cNvSpPr>
            <a:spLocks noChangeArrowheads="1"/>
          </p:cNvSpPr>
          <p:nvPr/>
        </p:nvSpPr>
        <p:spPr bwMode="auto">
          <a:xfrm>
            <a:off x="5764857" y="5037138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3" name="Rectangle 30"/>
          <p:cNvSpPr>
            <a:spLocks noChangeArrowheads="1"/>
          </p:cNvSpPr>
          <p:nvPr/>
        </p:nvSpPr>
        <p:spPr bwMode="auto">
          <a:xfrm>
            <a:off x="6212532" y="5037138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4" name="Rectangle 31"/>
          <p:cNvSpPr>
            <a:spLocks noChangeArrowheads="1"/>
          </p:cNvSpPr>
          <p:nvPr/>
        </p:nvSpPr>
        <p:spPr bwMode="auto">
          <a:xfrm>
            <a:off x="6663382" y="5037138"/>
            <a:ext cx="449262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5" name="Rectangle 32"/>
          <p:cNvSpPr>
            <a:spLocks noChangeArrowheads="1"/>
          </p:cNvSpPr>
          <p:nvPr/>
        </p:nvSpPr>
        <p:spPr bwMode="auto">
          <a:xfrm>
            <a:off x="7112644" y="5037138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6" name="Rectangle 33"/>
          <p:cNvSpPr>
            <a:spLocks noChangeArrowheads="1"/>
          </p:cNvSpPr>
          <p:nvPr/>
        </p:nvSpPr>
        <p:spPr bwMode="auto">
          <a:xfrm>
            <a:off x="7560319" y="5037138"/>
            <a:ext cx="449263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7" name="Rectangle 34"/>
          <p:cNvSpPr>
            <a:spLocks noChangeArrowheads="1"/>
          </p:cNvSpPr>
          <p:nvPr/>
        </p:nvSpPr>
        <p:spPr bwMode="auto">
          <a:xfrm>
            <a:off x="8009582" y="5037138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8" name="Rectangle 35"/>
          <p:cNvSpPr>
            <a:spLocks noChangeArrowheads="1"/>
          </p:cNvSpPr>
          <p:nvPr/>
        </p:nvSpPr>
        <p:spPr bwMode="auto">
          <a:xfrm>
            <a:off x="5764857" y="5487988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9" name="Rectangle 36"/>
          <p:cNvSpPr>
            <a:spLocks noChangeArrowheads="1"/>
          </p:cNvSpPr>
          <p:nvPr/>
        </p:nvSpPr>
        <p:spPr bwMode="auto">
          <a:xfrm>
            <a:off x="6212532" y="5487988"/>
            <a:ext cx="450850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0" name="Rectangle 37"/>
          <p:cNvSpPr>
            <a:spLocks noChangeArrowheads="1"/>
          </p:cNvSpPr>
          <p:nvPr/>
        </p:nvSpPr>
        <p:spPr bwMode="auto">
          <a:xfrm>
            <a:off x="6663382" y="5487988"/>
            <a:ext cx="449262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1" name="Rectangle 38"/>
          <p:cNvSpPr>
            <a:spLocks noChangeArrowheads="1"/>
          </p:cNvSpPr>
          <p:nvPr/>
        </p:nvSpPr>
        <p:spPr bwMode="auto">
          <a:xfrm>
            <a:off x="7112644" y="5487988"/>
            <a:ext cx="447675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2" name="Rectangle 39"/>
          <p:cNvSpPr>
            <a:spLocks noChangeArrowheads="1"/>
          </p:cNvSpPr>
          <p:nvPr/>
        </p:nvSpPr>
        <p:spPr bwMode="auto">
          <a:xfrm>
            <a:off x="7560319" y="5487988"/>
            <a:ext cx="449263" cy="4508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3" name="Rectangle 40"/>
          <p:cNvSpPr>
            <a:spLocks noChangeArrowheads="1"/>
          </p:cNvSpPr>
          <p:nvPr/>
        </p:nvSpPr>
        <p:spPr bwMode="auto">
          <a:xfrm>
            <a:off x="8009582" y="5487988"/>
            <a:ext cx="450850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5" name="Freeform 154"/>
          <p:cNvSpPr/>
          <p:nvPr/>
        </p:nvSpPr>
        <p:spPr bwMode="auto">
          <a:xfrm>
            <a:off x="5686096" y="5445224"/>
            <a:ext cx="2864180" cy="106361"/>
          </a:xfrm>
          <a:custGeom>
            <a:avLst/>
            <a:gdLst>
              <a:gd name="connsiteX0" fmla="*/ 0 w 2878932"/>
              <a:gd name="connsiteY0" fmla="*/ 69057 h 138113"/>
              <a:gd name="connsiteX1" fmla="*/ 719138 w 2878932"/>
              <a:gd name="connsiteY1" fmla="*/ 0 h 138113"/>
              <a:gd name="connsiteX2" fmla="*/ 2157413 w 2878932"/>
              <a:gd name="connsiteY2" fmla="*/ 138113 h 138113"/>
              <a:gd name="connsiteX3" fmla="*/ 2878932 w 2878932"/>
              <a:gd name="connsiteY3" fmla="*/ 66675 h 138113"/>
              <a:gd name="connsiteX0" fmla="*/ 0 w 2878932"/>
              <a:gd name="connsiteY0" fmla="*/ 80566 h 149622"/>
              <a:gd name="connsiteX1" fmla="*/ 719138 w 2878932"/>
              <a:gd name="connsiteY1" fmla="*/ 11509 h 149622"/>
              <a:gd name="connsiteX2" fmla="*/ 2157413 w 2878932"/>
              <a:gd name="connsiteY2" fmla="*/ 149622 h 149622"/>
              <a:gd name="connsiteX3" fmla="*/ 2878932 w 2878932"/>
              <a:gd name="connsiteY3" fmla="*/ 78184 h 149622"/>
              <a:gd name="connsiteX0" fmla="*/ 0 w 2878932"/>
              <a:gd name="connsiteY0" fmla="*/ 80566 h 160734"/>
              <a:gd name="connsiteX1" fmla="*/ 719138 w 2878932"/>
              <a:gd name="connsiteY1" fmla="*/ 11509 h 160734"/>
              <a:gd name="connsiteX2" fmla="*/ 2157413 w 2878932"/>
              <a:gd name="connsiteY2" fmla="*/ 149622 h 160734"/>
              <a:gd name="connsiteX3" fmla="*/ 2878932 w 2878932"/>
              <a:gd name="connsiteY3" fmla="*/ 78184 h 160734"/>
              <a:gd name="connsiteX0" fmla="*/ 0 w 2844912"/>
              <a:gd name="connsiteY0" fmla="*/ 80566 h 161034"/>
              <a:gd name="connsiteX1" fmla="*/ 719138 w 2844912"/>
              <a:gd name="connsiteY1" fmla="*/ 11509 h 161034"/>
              <a:gd name="connsiteX2" fmla="*/ 2157413 w 2844912"/>
              <a:gd name="connsiteY2" fmla="*/ 149622 h 161034"/>
              <a:gd name="connsiteX3" fmla="*/ 2844912 w 2844912"/>
              <a:gd name="connsiteY3" fmla="*/ 79978 h 161034"/>
              <a:gd name="connsiteX0" fmla="*/ 0 w 2773414"/>
              <a:gd name="connsiteY0" fmla="*/ 86149 h 159918"/>
              <a:gd name="connsiteX1" fmla="*/ 647640 w 2773414"/>
              <a:gd name="connsiteY1" fmla="*/ 10393 h 159918"/>
              <a:gd name="connsiteX2" fmla="*/ 2085915 w 2773414"/>
              <a:gd name="connsiteY2" fmla="*/ 148506 h 159918"/>
              <a:gd name="connsiteX3" fmla="*/ 2773414 w 2773414"/>
              <a:gd name="connsiteY3" fmla="*/ 78862 h 159918"/>
              <a:gd name="connsiteX0" fmla="*/ 0 w 2800187"/>
              <a:gd name="connsiteY0" fmla="*/ 86149 h 159918"/>
              <a:gd name="connsiteX1" fmla="*/ 674413 w 2800187"/>
              <a:gd name="connsiteY1" fmla="*/ 10393 h 159918"/>
              <a:gd name="connsiteX2" fmla="*/ 2112688 w 2800187"/>
              <a:gd name="connsiteY2" fmla="*/ 148506 h 159918"/>
              <a:gd name="connsiteX3" fmla="*/ 2800187 w 2800187"/>
              <a:gd name="connsiteY3" fmla="*/ 78862 h 159918"/>
              <a:gd name="connsiteX0" fmla="*/ 0 w 2841134"/>
              <a:gd name="connsiteY0" fmla="*/ 80076 h 161132"/>
              <a:gd name="connsiteX1" fmla="*/ 715360 w 2841134"/>
              <a:gd name="connsiteY1" fmla="*/ 11607 h 161132"/>
              <a:gd name="connsiteX2" fmla="*/ 2153635 w 2841134"/>
              <a:gd name="connsiteY2" fmla="*/ 149720 h 161132"/>
              <a:gd name="connsiteX3" fmla="*/ 2841134 w 2841134"/>
              <a:gd name="connsiteY3" fmla="*/ 80076 h 16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134" h="161132">
                <a:moveTo>
                  <a:pt x="0" y="80076"/>
                </a:moveTo>
                <a:cubicBezTo>
                  <a:pt x="239713" y="57057"/>
                  <a:pt x="356421" y="0"/>
                  <a:pt x="715360" y="11607"/>
                </a:cubicBezTo>
                <a:cubicBezTo>
                  <a:pt x="1074299" y="23214"/>
                  <a:pt x="1799339" y="138309"/>
                  <a:pt x="2153635" y="149720"/>
                </a:cubicBezTo>
                <a:cubicBezTo>
                  <a:pt x="2507931" y="161132"/>
                  <a:pt x="2600628" y="103889"/>
                  <a:pt x="2841134" y="80076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dash"/>
          </a:ln>
          <a:effectLst>
            <a:glow rad="76200">
              <a:schemeClr val="tx1">
                <a:alpha val="75000"/>
              </a:schemeClr>
            </a:glow>
          </a:effectLst>
          <a:scene3d>
            <a:camera prst="orthographicFront">
              <a:rot lat="21599979" lon="21599976" rev="10799999"/>
            </a:camera>
            <a:lightRig rig="threePt" dir="t"/>
          </a:scene3d>
          <a:sp3d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519" y="1327956"/>
            <a:ext cx="1085354" cy="108535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614" y="1327956"/>
            <a:ext cx="1085354" cy="108535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519" y="2847702"/>
            <a:ext cx="1085354" cy="108535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614" y="2847702"/>
            <a:ext cx="1085354" cy="108535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59488" y="163979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subject 1</a:t>
            </a:r>
            <a:endParaRPr lang="en-GB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1710592" y="785278"/>
            <a:ext cx="101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brain</a:t>
            </a:r>
            <a:endParaRPr lang="en-GB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2904409" y="785277"/>
            <a:ext cx="1673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behaviour</a:t>
            </a:r>
            <a:endParaRPr lang="en-GB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155621" y="31595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subject 2</a:t>
            </a:r>
            <a:endParaRPr lang="en-GB" sz="2400" dirty="0"/>
          </a:p>
        </p:txBody>
      </p:sp>
      <p:cxnSp>
        <p:nvCxnSpPr>
          <p:cNvPr id="91" name="Straight Arrow Connector 90"/>
          <p:cNvCxnSpPr>
            <a:stCxn id="80" idx="3"/>
            <a:endCxn id="81" idx="1"/>
          </p:cNvCxnSpPr>
          <p:nvPr/>
        </p:nvCxnSpPr>
        <p:spPr>
          <a:xfrm>
            <a:off x="2762872" y="1870632"/>
            <a:ext cx="435742" cy="0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2" idx="3"/>
            <a:endCxn id="83" idx="1"/>
          </p:cNvCxnSpPr>
          <p:nvPr/>
        </p:nvCxnSpPr>
        <p:spPr>
          <a:xfrm>
            <a:off x="2762872" y="3390378"/>
            <a:ext cx="435742" cy="0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2762872" y="2413309"/>
            <a:ext cx="435742" cy="43439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762872" y="2413309"/>
            <a:ext cx="435742" cy="43439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51520" y="429309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correlation</a:t>
            </a:r>
            <a:endParaRPr lang="en-GB" sz="2000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263398" y="4978912"/>
            <a:ext cx="7531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70353" y="4748079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within-subject (</a:t>
            </a:r>
            <a:r>
              <a:rPr lang="en-GB" sz="2000" dirty="0" err="1" smtClean="0"/>
              <a:t>ws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276179" y="5521685"/>
            <a:ext cx="753141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70353" y="5290755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between-subject (</a:t>
            </a:r>
            <a:r>
              <a:rPr lang="en-GB" sz="2000" dirty="0" err="1" smtClean="0"/>
              <a:t>bs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253260" y="2062163"/>
            <a:ext cx="336823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latin typeface="+mj-lt"/>
                <a:cs typeface="Arial" pitchFamily="34" charset="0"/>
              </a:rPr>
              <a:t>subject similarity matrix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771178" y="2442374"/>
            <a:ext cx="68640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latin typeface="+mj-lt"/>
                <a:cs typeface="Arial" pitchFamily="34" charset="0"/>
              </a:rPr>
              <a:t>day 2</a:t>
            </a:r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4816966" y="4413042"/>
            <a:ext cx="68640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latin typeface="+mj-lt"/>
                <a:cs typeface="Arial" pitchFamily="34" charset="0"/>
              </a:rPr>
              <a:t>day 1</a:t>
            </a: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5296868" y="3276600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1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300043" y="375443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>
                <a:latin typeface="+mj-lt"/>
                <a:cs typeface="Arial" pitchFamily="34" charset="0"/>
              </a:rPr>
              <a:t>s 2</a:t>
            </a:r>
          </a:p>
        </p:txBody>
      </p:sp>
      <p:sp>
        <p:nvSpPr>
          <p:cNvPr id="106" name="TextBox 105"/>
          <p:cNvSpPr txBox="1">
            <a:spLocks noChangeArrowheads="1"/>
          </p:cNvSpPr>
          <p:nvPr/>
        </p:nvSpPr>
        <p:spPr bwMode="auto">
          <a:xfrm>
            <a:off x="5296868" y="4232275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3</a:t>
            </a:r>
          </a:p>
        </p:txBody>
      </p: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5296868" y="4679950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4</a:t>
            </a: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5300043" y="5122863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5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5247176" y="5573713"/>
            <a:ext cx="522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</a:t>
            </a:r>
            <a:r>
              <a:rPr lang="en-GB" sz="1400" dirty="0" smtClean="0">
                <a:latin typeface="+mj-lt"/>
                <a:cs typeface="Arial" pitchFamily="34" charset="0"/>
              </a:rPr>
              <a:t>20</a:t>
            </a:r>
            <a:endParaRPr lang="en-GB" sz="1400" dirty="0">
              <a:latin typeface="+mj-lt"/>
              <a:cs typeface="Arial" pitchFamily="34" charset="0"/>
            </a:endParaRPr>
          </a:p>
        </p:txBody>
      </p:sp>
      <p:sp>
        <p:nvSpPr>
          <p:cNvPr id="110" name="TextBox 109"/>
          <p:cNvSpPr txBox="1">
            <a:spLocks noChangeArrowheads="1"/>
          </p:cNvSpPr>
          <p:nvPr/>
        </p:nvSpPr>
        <p:spPr bwMode="auto">
          <a:xfrm>
            <a:off x="5747718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1</a:t>
            </a:r>
          </a:p>
        </p:txBody>
      </p:sp>
      <p:sp>
        <p:nvSpPr>
          <p:cNvPr id="111" name="TextBox 110"/>
          <p:cNvSpPr txBox="1">
            <a:spLocks noChangeArrowheads="1"/>
          </p:cNvSpPr>
          <p:nvPr/>
        </p:nvSpPr>
        <p:spPr bwMode="auto">
          <a:xfrm>
            <a:off x="6225555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2</a:t>
            </a: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6679580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3</a:t>
            </a:r>
          </a:p>
        </p:txBody>
      </p: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7130430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4</a:t>
            </a:r>
          </a:p>
        </p:txBody>
      </p:sp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7547943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5</a:t>
            </a:r>
          </a:p>
        </p:txBody>
      </p:sp>
      <p:sp>
        <p:nvSpPr>
          <p:cNvPr id="115" name="TextBox 114"/>
          <p:cNvSpPr txBox="1">
            <a:spLocks noChangeArrowheads="1"/>
          </p:cNvSpPr>
          <p:nvPr/>
        </p:nvSpPr>
        <p:spPr bwMode="auto">
          <a:xfrm>
            <a:off x="8050701" y="2898108"/>
            <a:ext cx="522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latin typeface="+mj-lt"/>
                <a:cs typeface="Arial" pitchFamily="34" charset="0"/>
              </a:rPr>
              <a:t>s </a:t>
            </a:r>
            <a:r>
              <a:rPr lang="en-GB" sz="1400" dirty="0" smtClean="0">
                <a:latin typeface="+mj-lt"/>
                <a:cs typeface="Arial" pitchFamily="34" charset="0"/>
              </a:rPr>
              <a:t>20</a:t>
            </a:r>
            <a:endParaRPr lang="en-GB" sz="1400" dirty="0">
              <a:latin typeface="+mj-lt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789863" y="2813970"/>
            <a:ext cx="454025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latin typeface="Verdana"/>
              </a:rPr>
              <a:t>…</a:t>
            </a:r>
            <a:endParaRPr lang="en-GB" sz="800" dirty="0">
              <a:latin typeface="Verdana"/>
            </a:endParaRPr>
          </a:p>
        </p:txBody>
      </p:sp>
      <p:sp>
        <p:nvSpPr>
          <p:cNvPr id="154" name="Freeform 153"/>
          <p:cNvSpPr/>
          <p:nvPr/>
        </p:nvSpPr>
        <p:spPr bwMode="auto">
          <a:xfrm rot="16200000">
            <a:off x="6577467" y="4534529"/>
            <a:ext cx="2864180" cy="106361"/>
          </a:xfrm>
          <a:custGeom>
            <a:avLst/>
            <a:gdLst>
              <a:gd name="connsiteX0" fmla="*/ 0 w 2878932"/>
              <a:gd name="connsiteY0" fmla="*/ 69057 h 138113"/>
              <a:gd name="connsiteX1" fmla="*/ 719138 w 2878932"/>
              <a:gd name="connsiteY1" fmla="*/ 0 h 138113"/>
              <a:gd name="connsiteX2" fmla="*/ 2157413 w 2878932"/>
              <a:gd name="connsiteY2" fmla="*/ 138113 h 138113"/>
              <a:gd name="connsiteX3" fmla="*/ 2878932 w 2878932"/>
              <a:gd name="connsiteY3" fmla="*/ 66675 h 138113"/>
              <a:gd name="connsiteX0" fmla="*/ 0 w 2878932"/>
              <a:gd name="connsiteY0" fmla="*/ 80566 h 149622"/>
              <a:gd name="connsiteX1" fmla="*/ 719138 w 2878932"/>
              <a:gd name="connsiteY1" fmla="*/ 11509 h 149622"/>
              <a:gd name="connsiteX2" fmla="*/ 2157413 w 2878932"/>
              <a:gd name="connsiteY2" fmla="*/ 149622 h 149622"/>
              <a:gd name="connsiteX3" fmla="*/ 2878932 w 2878932"/>
              <a:gd name="connsiteY3" fmla="*/ 78184 h 149622"/>
              <a:gd name="connsiteX0" fmla="*/ 0 w 2878932"/>
              <a:gd name="connsiteY0" fmla="*/ 80566 h 160734"/>
              <a:gd name="connsiteX1" fmla="*/ 719138 w 2878932"/>
              <a:gd name="connsiteY1" fmla="*/ 11509 h 160734"/>
              <a:gd name="connsiteX2" fmla="*/ 2157413 w 2878932"/>
              <a:gd name="connsiteY2" fmla="*/ 149622 h 160734"/>
              <a:gd name="connsiteX3" fmla="*/ 2878932 w 2878932"/>
              <a:gd name="connsiteY3" fmla="*/ 78184 h 160734"/>
              <a:gd name="connsiteX0" fmla="*/ 0 w 2844912"/>
              <a:gd name="connsiteY0" fmla="*/ 80566 h 161034"/>
              <a:gd name="connsiteX1" fmla="*/ 719138 w 2844912"/>
              <a:gd name="connsiteY1" fmla="*/ 11509 h 161034"/>
              <a:gd name="connsiteX2" fmla="*/ 2157413 w 2844912"/>
              <a:gd name="connsiteY2" fmla="*/ 149622 h 161034"/>
              <a:gd name="connsiteX3" fmla="*/ 2844912 w 2844912"/>
              <a:gd name="connsiteY3" fmla="*/ 79978 h 161034"/>
              <a:gd name="connsiteX0" fmla="*/ 0 w 2773414"/>
              <a:gd name="connsiteY0" fmla="*/ 86149 h 159918"/>
              <a:gd name="connsiteX1" fmla="*/ 647640 w 2773414"/>
              <a:gd name="connsiteY1" fmla="*/ 10393 h 159918"/>
              <a:gd name="connsiteX2" fmla="*/ 2085915 w 2773414"/>
              <a:gd name="connsiteY2" fmla="*/ 148506 h 159918"/>
              <a:gd name="connsiteX3" fmla="*/ 2773414 w 2773414"/>
              <a:gd name="connsiteY3" fmla="*/ 78862 h 159918"/>
              <a:gd name="connsiteX0" fmla="*/ 0 w 2800187"/>
              <a:gd name="connsiteY0" fmla="*/ 86149 h 159918"/>
              <a:gd name="connsiteX1" fmla="*/ 674413 w 2800187"/>
              <a:gd name="connsiteY1" fmla="*/ 10393 h 159918"/>
              <a:gd name="connsiteX2" fmla="*/ 2112688 w 2800187"/>
              <a:gd name="connsiteY2" fmla="*/ 148506 h 159918"/>
              <a:gd name="connsiteX3" fmla="*/ 2800187 w 2800187"/>
              <a:gd name="connsiteY3" fmla="*/ 78862 h 159918"/>
              <a:gd name="connsiteX0" fmla="*/ 0 w 2841134"/>
              <a:gd name="connsiteY0" fmla="*/ 80076 h 161132"/>
              <a:gd name="connsiteX1" fmla="*/ 715360 w 2841134"/>
              <a:gd name="connsiteY1" fmla="*/ 11607 h 161132"/>
              <a:gd name="connsiteX2" fmla="*/ 2153635 w 2841134"/>
              <a:gd name="connsiteY2" fmla="*/ 149720 h 161132"/>
              <a:gd name="connsiteX3" fmla="*/ 2841134 w 2841134"/>
              <a:gd name="connsiteY3" fmla="*/ 80076 h 16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134" h="161132">
                <a:moveTo>
                  <a:pt x="0" y="80076"/>
                </a:moveTo>
                <a:cubicBezTo>
                  <a:pt x="239713" y="57057"/>
                  <a:pt x="356421" y="0"/>
                  <a:pt x="715360" y="11607"/>
                </a:cubicBezTo>
                <a:cubicBezTo>
                  <a:pt x="1074299" y="23214"/>
                  <a:pt x="1799339" y="138309"/>
                  <a:pt x="2153635" y="149720"/>
                </a:cubicBezTo>
                <a:cubicBezTo>
                  <a:pt x="2507931" y="161132"/>
                  <a:pt x="2600628" y="103889"/>
                  <a:pt x="2841134" y="80076"/>
                </a:cubicBezTo>
              </a:path>
            </a:pathLst>
          </a:custGeom>
          <a:noFill/>
          <a:ln w="38100" cap="flat" cmpd="sng" algn="ctr">
            <a:solidFill>
              <a:schemeClr val="bg1">
                <a:lumMod val="75000"/>
              </a:schemeClr>
            </a:solidFill>
            <a:prstDash val="dash"/>
          </a:ln>
          <a:effectLst>
            <a:glow rad="76200">
              <a:schemeClr val="tx1">
                <a:alpha val="75000"/>
              </a:schemeClr>
            </a:glow>
          </a:effectLst>
          <a:scene3d>
            <a:camera prst="orthographicFront">
              <a:rot lat="21599979" lon="21599976" rev="10799999"/>
            </a:camera>
            <a:lightRig rig="threePt" dir="t"/>
          </a:scene3d>
          <a:sp3d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0135" y="5824428"/>
            <a:ext cx="4100276" cy="400110"/>
            <a:chOff x="460135" y="6251028"/>
            <a:chExt cx="4100276" cy="400110"/>
          </a:xfrm>
        </p:grpSpPr>
        <p:sp>
          <p:nvSpPr>
            <p:cNvPr id="2" name="Oval 1"/>
            <p:cNvSpPr/>
            <p:nvPr/>
          </p:nvSpPr>
          <p:spPr>
            <a:xfrm>
              <a:off x="460135" y="6269500"/>
              <a:ext cx="359665" cy="359665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70353" y="6251028"/>
              <a:ext cx="3490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individuation index ( </a:t>
              </a:r>
              <a:r>
                <a:rPr lang="en-GB" sz="2000" dirty="0" err="1" smtClean="0"/>
                <a:t>ws</a:t>
              </a:r>
              <a:r>
                <a:rPr lang="en-GB" sz="2000" dirty="0" smtClean="0"/>
                <a:t> </a:t>
              </a:r>
              <a:r>
                <a:rPr lang="en-GB" sz="2000" dirty="0"/>
                <a:t>-</a:t>
              </a:r>
              <a:r>
                <a:rPr lang="en-GB" sz="2000" dirty="0" smtClean="0"/>
                <a:t> </a:t>
              </a:r>
              <a:r>
                <a:rPr lang="en-GB" sz="2000" dirty="0" err="1" smtClean="0"/>
                <a:t>bs</a:t>
              </a:r>
              <a:r>
                <a:rPr lang="en-GB" sz="2000" dirty="0" smtClean="0"/>
                <a:t> )</a:t>
              </a:r>
              <a:endParaRPr lang="en-GB" sz="20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275856" y="4572417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C000"/>
                </a:solidFill>
              </a:rPr>
              <a:t>✔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618064" y="5157192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C000"/>
                </a:solidFill>
              </a:rPr>
              <a:t>✔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402728" y="564854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53272" y="6447332"/>
            <a:ext cx="2207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Charest et al. 2014  </a:t>
            </a:r>
            <a:r>
              <a:rPr lang="en-GB" sz="13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PNAS</a:t>
            </a:r>
            <a:endParaRPr lang="en-GB" sz="13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9" name="Title 7"/>
          <p:cNvSpPr txBox="1">
            <a:spLocks/>
          </p:cNvSpPr>
          <p:nvPr/>
        </p:nvSpPr>
        <p:spPr>
          <a:xfrm>
            <a:off x="457200" y="188913"/>
            <a:ext cx="8229600" cy="9223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1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3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46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61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/>
            <a:r>
              <a:rPr lang="en-GB" altLang="en-US" sz="2800" smtClean="0">
                <a:latin typeface="Arial" charset="0"/>
                <a:cs typeface="Arial" charset="0"/>
              </a:rPr>
              <a:t>Comparing brain RDMs and behavioural RDMs</a:t>
            </a:r>
            <a:endParaRPr lang="en-GB" altLang="en-US" sz="2800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01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5" grpId="0" animBg="1"/>
      <p:bldP spid="89" grpId="0"/>
      <p:bldP spid="90" grpId="0"/>
      <p:bldP spid="99" grpId="0"/>
      <p:bldP spid="96" grpId="0"/>
      <p:bldP spid="98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54" grpId="0" animBg="1"/>
      <p:bldP spid="4" grpId="0"/>
      <p:bldP spid="84" grpId="0"/>
      <p:bldP spid="1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87" y="289570"/>
            <a:ext cx="6789825" cy="627885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511847" y="4797152"/>
            <a:ext cx="359665" cy="35966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043608" y="1196752"/>
            <a:ext cx="1944216" cy="482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987824" y="1916832"/>
            <a:ext cx="5688632" cy="4673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87824" y="688503"/>
            <a:ext cx="5719464" cy="122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3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64543" y="231775"/>
            <a:ext cx="2509838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0" y="14288"/>
            <a:ext cx="9143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Representational Dissimilarity Matrix (RDM)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502400" y="5645150"/>
            <a:ext cx="2014538" cy="809625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stimuli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502400" y="3851275"/>
            <a:ext cx="2012950" cy="809625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representational pattern </a:t>
            </a:r>
          </a:p>
          <a:p>
            <a:pPr algn="l">
              <a:defRPr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(population code</a:t>
            </a:r>
          </a:p>
          <a:p>
            <a:pPr algn="l">
              <a:defRPr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68" y="5627688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93" y="5627688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cxnSpLocks noChangeShapeType="1"/>
            <a:stCxn id="9" idx="0"/>
          </p:cNvCxnSpPr>
          <p:nvPr/>
        </p:nvCxnSpPr>
        <p:spPr bwMode="auto">
          <a:xfrm flipV="1">
            <a:off x="3724943" y="4652963"/>
            <a:ext cx="0" cy="974725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cxnSpLocks noChangeShapeType="1"/>
            <a:stCxn id="8" idx="0"/>
          </p:cNvCxnSpPr>
          <p:nvPr/>
        </p:nvCxnSpPr>
        <p:spPr bwMode="auto">
          <a:xfrm flipV="1">
            <a:off x="5455318" y="4652963"/>
            <a:ext cx="1588" cy="974725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1"/>
          <p:cNvGrpSpPr/>
          <p:nvPr/>
        </p:nvGrpSpPr>
        <p:grpSpPr>
          <a:xfrm>
            <a:off x="3735205" y="3140968"/>
            <a:ext cx="1719168" cy="664269"/>
            <a:chOff x="3728187" y="3182938"/>
            <a:chExt cx="1719168" cy="664269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4524375" y="3182938"/>
              <a:ext cx="88900" cy="90487"/>
            </a:xfrm>
            <a:prstGeom prst="ellipse">
              <a:avLst/>
            </a:prstGeom>
            <a:solidFill>
              <a:schemeClr val="tx1"/>
            </a:solidFill>
            <a:ln w="508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GB" altLang="en-US"/>
            </a:p>
          </p:txBody>
        </p:sp>
        <p:cxnSp>
          <p:nvCxnSpPr>
            <p:cNvPr id="14" name="Straight Arrow Connector 13"/>
            <p:cNvCxnSpPr>
              <a:cxnSpLocks noChangeShapeType="1"/>
              <a:stCxn id="13" idx="3"/>
              <a:endCxn id="24" idx="0"/>
            </p:cNvCxnSpPr>
            <p:nvPr/>
          </p:nvCxnSpPr>
          <p:spPr bwMode="auto">
            <a:xfrm flipH="1">
              <a:off x="3728187" y="3260173"/>
              <a:ext cx="809207" cy="551644"/>
            </a:xfrm>
            <a:prstGeom prst="straightConnector1">
              <a:avLst/>
            </a:prstGeom>
            <a:noFill/>
            <a:ln w="50800" cap="sq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>
              <a:cxnSpLocks noChangeShapeType="1"/>
              <a:stCxn id="13" idx="5"/>
              <a:endCxn id="31" idx="0"/>
            </p:cNvCxnSpPr>
            <p:nvPr/>
          </p:nvCxnSpPr>
          <p:spPr bwMode="auto">
            <a:xfrm>
              <a:off x="4600256" y="3260173"/>
              <a:ext cx="847099" cy="587034"/>
            </a:xfrm>
            <a:prstGeom prst="straightConnector1">
              <a:avLst/>
            </a:prstGeom>
            <a:noFill/>
            <a:ln w="50800" cap="sq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2491456" y="2420938"/>
            <a:ext cx="26828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1" hangingPunct="1">
              <a:defRPr/>
            </a:pPr>
            <a:r>
              <a:rPr lang="en-GB" altLang="en-US" sz="105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0</a:t>
            </a:r>
            <a:endParaRPr lang="en-GB" altLang="en-US" sz="1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491456" y="793750"/>
            <a:ext cx="4540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l" eaLnBrk="1" hangingPunct="1">
              <a:defRPr/>
            </a:pPr>
            <a:r>
              <a:rPr lang="en-GB" altLang="en-US" sz="1050" dirty="0" smtClean="0">
                <a:latin typeface="+mj-lt"/>
                <a:ea typeface="Verdana" pitchFamily="34" charset="0"/>
                <a:cs typeface="Arial" charset="0"/>
              </a:rPr>
              <a:t>100</a:t>
            </a:r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 rot="16200000">
            <a:off x="1462736" y="1375534"/>
            <a:ext cx="1284326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b="1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dissimilarity</a:t>
            </a:r>
          </a:p>
        </p:txBody>
      </p:sp>
      <p:sp>
        <p:nvSpPr>
          <p:cNvPr id="19" name="TextBox 11"/>
          <p:cNvSpPr txBox="1">
            <a:spLocks noChangeArrowheads="1"/>
          </p:cNvSpPr>
          <p:nvPr/>
        </p:nvSpPr>
        <p:spPr bwMode="auto">
          <a:xfrm rot="16200000">
            <a:off x="1838993" y="1503313"/>
            <a:ext cx="1620838" cy="21431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GB" sz="800" b="1" dirty="0" smtClean="0">
                <a:latin typeface="+mn-lt"/>
                <a:ea typeface="Verdana" pitchFamily="34" charset="0"/>
                <a:cs typeface="Arial" pitchFamily="34" charset="0"/>
              </a:rPr>
              <a:t>[ percentile of distance ]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06" y="942975"/>
            <a:ext cx="20161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 bwMode="auto">
          <a:xfrm flipV="1">
            <a:off x="2318418" y="836712"/>
            <a:ext cx="0" cy="1706463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502400" y="2830513"/>
            <a:ext cx="2012950" cy="809625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dissimilarity</a:t>
            </a:r>
          </a:p>
          <a:p>
            <a:pPr algn="l">
              <a:defRPr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1 – correlation)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60548" y="3769847"/>
            <a:ext cx="149313" cy="901700"/>
            <a:chOff x="9416901" y="3138488"/>
            <a:chExt cx="447675" cy="2703513"/>
          </a:xfrm>
        </p:grpSpPr>
        <p:sp>
          <p:nvSpPr>
            <p:cNvPr id="24" name="Rectangle 5"/>
            <p:cNvSpPr>
              <a:spLocks noChangeArrowheads="1"/>
            </p:cNvSpPr>
            <p:nvPr/>
          </p:nvSpPr>
          <p:spPr bwMode="auto">
            <a:xfrm>
              <a:off x="9416901" y="3138488"/>
              <a:ext cx="447675" cy="4508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9416901" y="3589338"/>
              <a:ext cx="447675" cy="45085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9416901" y="4040188"/>
              <a:ext cx="447675" cy="4508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9416901" y="4491038"/>
              <a:ext cx="447675" cy="449263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9416901" y="4940301"/>
              <a:ext cx="447675" cy="45085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29" name="Rectangle 35"/>
            <p:cNvSpPr>
              <a:spLocks noChangeArrowheads="1"/>
            </p:cNvSpPr>
            <p:nvPr/>
          </p:nvSpPr>
          <p:spPr bwMode="auto">
            <a:xfrm>
              <a:off x="9416901" y="5391151"/>
              <a:ext cx="447675" cy="450850"/>
            </a:xfrm>
            <a:prstGeom prst="rect">
              <a:avLst/>
            </a:prstGeom>
            <a:solidFill>
              <a:srgbClr val="C7C7C7"/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379716" y="3805237"/>
            <a:ext cx="149313" cy="901700"/>
            <a:chOff x="9416901" y="3138488"/>
            <a:chExt cx="447675" cy="2703513"/>
          </a:xfrm>
        </p:grpSpPr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9416901" y="3138488"/>
              <a:ext cx="447675" cy="45085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auto">
            <a:xfrm>
              <a:off x="9416901" y="3589338"/>
              <a:ext cx="447675" cy="45085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9416901" y="4040188"/>
              <a:ext cx="447675" cy="4508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34" name="Rectangle 23"/>
            <p:cNvSpPr>
              <a:spLocks noChangeArrowheads="1"/>
            </p:cNvSpPr>
            <p:nvPr/>
          </p:nvSpPr>
          <p:spPr bwMode="auto">
            <a:xfrm>
              <a:off x="9416901" y="4491038"/>
              <a:ext cx="447675" cy="44926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9416901" y="4940301"/>
              <a:ext cx="447675" cy="4508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9416901" y="5391151"/>
              <a:ext cx="447675" cy="45085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457243" y="429657"/>
            <a:ext cx="2160000" cy="2160000"/>
            <a:chOff x="3457243" y="429657"/>
            <a:chExt cx="2160000" cy="2160000"/>
          </a:xfrm>
        </p:grpSpPr>
        <p:grpSp>
          <p:nvGrpSpPr>
            <p:cNvPr id="38" name="Group 37"/>
            <p:cNvGrpSpPr/>
            <p:nvPr/>
          </p:nvGrpSpPr>
          <p:grpSpPr>
            <a:xfrm>
              <a:off x="3457243" y="429657"/>
              <a:ext cx="2160000" cy="2160000"/>
              <a:chOff x="6072784" y="232200"/>
              <a:chExt cx="2263152" cy="2264251"/>
            </a:xfrm>
          </p:grpSpPr>
          <p:sp>
            <p:nvSpPr>
              <p:cNvPr id="43" name="Rectangle 5"/>
              <p:cNvSpPr>
                <a:spLocks noChangeArrowheads="1"/>
              </p:cNvSpPr>
              <p:nvPr/>
            </p:nvSpPr>
            <p:spPr bwMode="auto">
              <a:xfrm>
                <a:off x="6540474" y="694269"/>
                <a:ext cx="447675" cy="450850"/>
              </a:xfrm>
              <a:prstGeom prst="rect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4" name="Rectangle 6"/>
              <p:cNvSpPr>
                <a:spLocks noChangeArrowheads="1"/>
              </p:cNvSpPr>
              <p:nvPr/>
            </p:nvSpPr>
            <p:spPr bwMode="auto">
              <a:xfrm>
                <a:off x="6988149" y="694269"/>
                <a:ext cx="450850" cy="450850"/>
              </a:xfrm>
              <a:prstGeom prst="rect">
                <a:avLst/>
              </a:prstGeom>
              <a:solidFill>
                <a:srgbClr val="268CAB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>
                <a:off x="7438999" y="694269"/>
                <a:ext cx="449262" cy="450850"/>
              </a:xfrm>
              <a:prstGeom prst="rect">
                <a:avLst/>
              </a:prstGeom>
              <a:solidFill>
                <a:srgbClr val="EF402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>
                <a:off x="7888261" y="694269"/>
                <a:ext cx="447675" cy="450850"/>
              </a:xfrm>
              <a:prstGeom prst="rect">
                <a:avLst/>
              </a:prstGeom>
              <a:solidFill>
                <a:srgbClr val="F79023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7" name="Rectangle 11"/>
              <p:cNvSpPr>
                <a:spLocks noChangeArrowheads="1"/>
              </p:cNvSpPr>
              <p:nvPr/>
            </p:nvSpPr>
            <p:spPr bwMode="auto">
              <a:xfrm>
                <a:off x="6540474" y="1145119"/>
                <a:ext cx="447675" cy="450850"/>
              </a:xfrm>
              <a:prstGeom prst="rect">
                <a:avLst/>
              </a:prstGeom>
              <a:solidFill>
                <a:srgbClr val="268CAB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8" name="Rectangle 12"/>
              <p:cNvSpPr>
                <a:spLocks noChangeArrowheads="1"/>
              </p:cNvSpPr>
              <p:nvPr/>
            </p:nvSpPr>
            <p:spPr bwMode="auto">
              <a:xfrm>
                <a:off x="6988149" y="1145119"/>
                <a:ext cx="450850" cy="450850"/>
              </a:xfrm>
              <a:prstGeom prst="rect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9" name="Rectangle 13"/>
              <p:cNvSpPr>
                <a:spLocks noChangeArrowheads="1"/>
              </p:cNvSpPr>
              <p:nvPr/>
            </p:nvSpPr>
            <p:spPr bwMode="auto">
              <a:xfrm>
                <a:off x="7438999" y="1145119"/>
                <a:ext cx="449262" cy="450850"/>
              </a:xfrm>
              <a:prstGeom prst="rect">
                <a:avLst/>
              </a:prstGeom>
              <a:solidFill>
                <a:srgbClr val="D06868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0" name="Rectangle 14"/>
              <p:cNvSpPr>
                <a:spLocks noChangeArrowheads="1"/>
              </p:cNvSpPr>
              <p:nvPr/>
            </p:nvSpPr>
            <p:spPr bwMode="auto">
              <a:xfrm>
                <a:off x="7888261" y="1145119"/>
                <a:ext cx="447675" cy="450850"/>
              </a:xfrm>
              <a:prstGeom prst="rect">
                <a:avLst/>
              </a:prstGeom>
              <a:solidFill>
                <a:srgbClr val="EF6728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1" name="Rectangle 17"/>
              <p:cNvSpPr>
                <a:spLocks noChangeArrowheads="1"/>
              </p:cNvSpPr>
              <p:nvPr/>
            </p:nvSpPr>
            <p:spPr bwMode="auto">
              <a:xfrm>
                <a:off x="6540474" y="1595969"/>
                <a:ext cx="447675" cy="450850"/>
              </a:xfrm>
              <a:prstGeom prst="rect">
                <a:avLst/>
              </a:prstGeom>
              <a:solidFill>
                <a:srgbClr val="EF402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2" name="Rectangle 18"/>
              <p:cNvSpPr>
                <a:spLocks noChangeArrowheads="1"/>
              </p:cNvSpPr>
              <p:nvPr/>
            </p:nvSpPr>
            <p:spPr bwMode="auto">
              <a:xfrm>
                <a:off x="6988149" y="1595969"/>
                <a:ext cx="450850" cy="450850"/>
              </a:xfrm>
              <a:prstGeom prst="rect">
                <a:avLst/>
              </a:prstGeom>
              <a:solidFill>
                <a:srgbClr val="D06868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3" name="Rectangle 19"/>
              <p:cNvSpPr>
                <a:spLocks noChangeArrowheads="1"/>
              </p:cNvSpPr>
              <p:nvPr/>
            </p:nvSpPr>
            <p:spPr bwMode="auto">
              <a:xfrm>
                <a:off x="7438999" y="1595969"/>
                <a:ext cx="449262" cy="450850"/>
              </a:xfrm>
              <a:prstGeom prst="rect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4" name="Rectangle 20"/>
              <p:cNvSpPr>
                <a:spLocks noChangeArrowheads="1"/>
              </p:cNvSpPr>
              <p:nvPr/>
            </p:nvSpPr>
            <p:spPr bwMode="auto">
              <a:xfrm>
                <a:off x="7888261" y="1595969"/>
                <a:ext cx="447675" cy="450850"/>
              </a:xfrm>
              <a:prstGeom prst="rect">
                <a:avLst/>
              </a:prstGeom>
              <a:solidFill>
                <a:srgbClr val="64C8C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5" name="Rectangle 23"/>
              <p:cNvSpPr>
                <a:spLocks noChangeArrowheads="1"/>
              </p:cNvSpPr>
              <p:nvPr/>
            </p:nvSpPr>
            <p:spPr bwMode="auto">
              <a:xfrm>
                <a:off x="6540474" y="2046819"/>
                <a:ext cx="447675" cy="449263"/>
              </a:xfrm>
              <a:prstGeom prst="rect">
                <a:avLst/>
              </a:prstGeom>
              <a:solidFill>
                <a:srgbClr val="F79023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6" name="Rectangle 25"/>
              <p:cNvSpPr>
                <a:spLocks noChangeArrowheads="1"/>
              </p:cNvSpPr>
              <p:nvPr/>
            </p:nvSpPr>
            <p:spPr bwMode="auto">
              <a:xfrm>
                <a:off x="7438999" y="2046819"/>
                <a:ext cx="449262" cy="449263"/>
              </a:xfrm>
              <a:prstGeom prst="rect">
                <a:avLst/>
              </a:prstGeom>
              <a:solidFill>
                <a:srgbClr val="64C8C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7" name="Rectangle 26"/>
              <p:cNvSpPr>
                <a:spLocks noChangeArrowheads="1"/>
              </p:cNvSpPr>
              <p:nvPr/>
            </p:nvSpPr>
            <p:spPr bwMode="auto">
              <a:xfrm>
                <a:off x="7888261" y="2046819"/>
                <a:ext cx="447675" cy="449263"/>
              </a:xfrm>
              <a:prstGeom prst="rect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8" name="Rectangle 24"/>
              <p:cNvSpPr>
                <a:spLocks noChangeArrowheads="1"/>
              </p:cNvSpPr>
              <p:nvPr/>
            </p:nvSpPr>
            <p:spPr bwMode="auto">
              <a:xfrm>
                <a:off x="7020272" y="2015232"/>
                <a:ext cx="450850" cy="449263"/>
              </a:xfrm>
              <a:prstGeom prst="rect">
                <a:avLst/>
              </a:prstGeom>
              <a:solidFill>
                <a:srgbClr val="EF6728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7200000" sx="103000" sy="103000" algn="tr" rotWithShape="0">
                  <a:prstClr val="black">
                    <a:alpha val="50000"/>
                  </a:prst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9312" y="232200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9368" y="232200"/>
                <a:ext cx="450000" cy="45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8630" y="232200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5936" y="232200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84" y="696706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2784" y="1144669"/>
                <a:ext cx="450000" cy="45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84" y="1596451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84" y="2046451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3960798" y="8885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0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89584" y="133016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0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19126" y="17589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0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245040" y="21959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0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7" name="Straight Arrow Connector 66"/>
          <p:cNvCxnSpPr>
            <a:cxnSpLocks noChangeShapeType="1"/>
            <a:stCxn id="13" idx="4"/>
          </p:cNvCxnSpPr>
          <p:nvPr/>
        </p:nvCxnSpPr>
        <p:spPr bwMode="auto">
          <a:xfrm flipV="1">
            <a:off x="4575843" y="2528888"/>
            <a:ext cx="0" cy="702567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301767" y="5034655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inferior temporal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(hIT)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51520" y="6433591"/>
            <a:ext cx="2015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Charest et al. 2014  </a:t>
            </a:r>
            <a:r>
              <a:rPr lang="en-GB" sz="13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PNAS</a:t>
            </a:r>
            <a:endParaRPr lang="en-GB" sz="1300" b="1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 rot="16200000">
            <a:off x="2934949" y="409125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voxels</a:t>
            </a:r>
            <a:endParaRPr lang="en-GB" dirty="0"/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0" y="-10173"/>
            <a:ext cx="9131300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0" t="9998" r="34384" b="10587"/>
          <a:stretch/>
        </p:blipFill>
        <p:spPr>
          <a:xfrm>
            <a:off x="788194" y="3590925"/>
            <a:ext cx="1202532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32" y="-116989"/>
            <a:ext cx="2562963" cy="26741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64543" y="231775"/>
            <a:ext cx="2509838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0" y="14288"/>
            <a:ext cx="9143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Representational Dissimilarity Matrix (RDM)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502400" y="5645150"/>
            <a:ext cx="2014538" cy="809625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stimuli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502400" y="3851275"/>
            <a:ext cx="2012950" cy="809625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representational pattern </a:t>
            </a:r>
          </a:p>
          <a:p>
            <a:pPr algn="l">
              <a:defRPr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(population code</a:t>
            </a:r>
          </a:p>
          <a:p>
            <a:pPr algn="l">
              <a:defRPr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68" y="5627688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93" y="5627688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cxnSpLocks noChangeShapeType="1"/>
            <a:stCxn id="9" idx="0"/>
          </p:cNvCxnSpPr>
          <p:nvPr/>
        </p:nvCxnSpPr>
        <p:spPr bwMode="auto">
          <a:xfrm flipV="1">
            <a:off x="3724943" y="4652963"/>
            <a:ext cx="0" cy="974725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cxnSpLocks noChangeShapeType="1"/>
            <a:stCxn id="8" idx="0"/>
          </p:cNvCxnSpPr>
          <p:nvPr/>
        </p:nvCxnSpPr>
        <p:spPr bwMode="auto">
          <a:xfrm flipV="1">
            <a:off x="5455318" y="4652963"/>
            <a:ext cx="1588" cy="974725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1"/>
          <p:cNvGrpSpPr/>
          <p:nvPr/>
        </p:nvGrpSpPr>
        <p:grpSpPr>
          <a:xfrm>
            <a:off x="3735205" y="3140968"/>
            <a:ext cx="1719168" cy="664269"/>
            <a:chOff x="3728187" y="3182938"/>
            <a:chExt cx="1719168" cy="664269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4524375" y="3182938"/>
              <a:ext cx="88900" cy="90487"/>
            </a:xfrm>
            <a:prstGeom prst="ellipse">
              <a:avLst/>
            </a:prstGeom>
            <a:solidFill>
              <a:schemeClr val="tx1"/>
            </a:solidFill>
            <a:ln w="508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GB" altLang="en-US"/>
            </a:p>
          </p:txBody>
        </p:sp>
        <p:cxnSp>
          <p:nvCxnSpPr>
            <p:cNvPr id="14" name="Straight Arrow Connector 13"/>
            <p:cNvCxnSpPr>
              <a:cxnSpLocks noChangeShapeType="1"/>
              <a:stCxn id="13" idx="3"/>
              <a:endCxn id="24" idx="0"/>
            </p:cNvCxnSpPr>
            <p:nvPr/>
          </p:nvCxnSpPr>
          <p:spPr bwMode="auto">
            <a:xfrm flipH="1">
              <a:off x="3728187" y="3260173"/>
              <a:ext cx="809207" cy="551644"/>
            </a:xfrm>
            <a:prstGeom prst="straightConnector1">
              <a:avLst/>
            </a:prstGeom>
            <a:noFill/>
            <a:ln w="50800" cap="sq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>
              <a:cxnSpLocks noChangeShapeType="1"/>
              <a:stCxn id="13" idx="5"/>
              <a:endCxn id="31" idx="0"/>
            </p:cNvCxnSpPr>
            <p:nvPr/>
          </p:nvCxnSpPr>
          <p:spPr bwMode="auto">
            <a:xfrm>
              <a:off x="4600256" y="3260173"/>
              <a:ext cx="847099" cy="587034"/>
            </a:xfrm>
            <a:prstGeom prst="straightConnector1">
              <a:avLst/>
            </a:prstGeom>
            <a:noFill/>
            <a:ln w="50800" cap="sq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2491456" y="2420938"/>
            <a:ext cx="26828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1" hangingPunct="1">
              <a:defRPr/>
            </a:pPr>
            <a:r>
              <a:rPr lang="en-GB" altLang="en-US" sz="105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0</a:t>
            </a:r>
            <a:endParaRPr lang="en-GB" altLang="en-US" sz="1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491456" y="793750"/>
            <a:ext cx="4540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l" eaLnBrk="1" hangingPunct="1">
              <a:defRPr/>
            </a:pPr>
            <a:r>
              <a:rPr lang="en-GB" altLang="en-US" sz="1050" dirty="0" smtClean="0">
                <a:latin typeface="+mj-lt"/>
                <a:ea typeface="Verdana" pitchFamily="34" charset="0"/>
                <a:cs typeface="Arial" charset="0"/>
              </a:rPr>
              <a:t>100</a:t>
            </a:r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 rot="16200000">
            <a:off x="1300831" y="1374949"/>
            <a:ext cx="1608137" cy="3397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b="1" dirty="0" smtClean="0">
                <a:latin typeface="+mn-lt"/>
                <a:ea typeface="Verdana" pitchFamily="34" charset="0"/>
                <a:cs typeface="Arial" pitchFamily="34" charset="0"/>
              </a:rPr>
              <a:t>dissimilarity</a:t>
            </a:r>
          </a:p>
        </p:txBody>
      </p:sp>
      <p:sp>
        <p:nvSpPr>
          <p:cNvPr id="19" name="TextBox 11"/>
          <p:cNvSpPr txBox="1">
            <a:spLocks noChangeArrowheads="1"/>
          </p:cNvSpPr>
          <p:nvPr/>
        </p:nvSpPr>
        <p:spPr bwMode="auto">
          <a:xfrm rot="16200000">
            <a:off x="1838993" y="1503313"/>
            <a:ext cx="1620838" cy="21431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GB" sz="800" b="1" dirty="0" smtClean="0">
                <a:latin typeface="+mn-lt"/>
                <a:ea typeface="Verdana" pitchFamily="34" charset="0"/>
                <a:cs typeface="Arial" pitchFamily="34" charset="0"/>
              </a:rPr>
              <a:t>[ percentile of distance ]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06" y="942975"/>
            <a:ext cx="20161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 bwMode="auto">
          <a:xfrm flipV="1">
            <a:off x="2318418" y="836712"/>
            <a:ext cx="0" cy="1706463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502400" y="2830513"/>
            <a:ext cx="2012950" cy="809625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dissimilarity</a:t>
            </a:r>
          </a:p>
          <a:p>
            <a:pPr algn="l">
              <a:defRPr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1 – </a:t>
            </a:r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correlation)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660548" y="3769847"/>
            <a:ext cx="149313" cy="901700"/>
            <a:chOff x="9416901" y="3138488"/>
            <a:chExt cx="447675" cy="2703513"/>
          </a:xfrm>
        </p:grpSpPr>
        <p:sp>
          <p:nvSpPr>
            <p:cNvPr id="24" name="Rectangle 5"/>
            <p:cNvSpPr>
              <a:spLocks noChangeArrowheads="1"/>
            </p:cNvSpPr>
            <p:nvPr/>
          </p:nvSpPr>
          <p:spPr bwMode="auto">
            <a:xfrm>
              <a:off x="9416901" y="3138488"/>
              <a:ext cx="447675" cy="4508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9416901" y="3589338"/>
              <a:ext cx="447675" cy="45085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9416901" y="4040188"/>
              <a:ext cx="447675" cy="4508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9416901" y="4491038"/>
              <a:ext cx="447675" cy="449263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9416901" y="4940301"/>
              <a:ext cx="447675" cy="45085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29" name="Rectangle 35"/>
            <p:cNvSpPr>
              <a:spLocks noChangeArrowheads="1"/>
            </p:cNvSpPr>
            <p:nvPr/>
          </p:nvSpPr>
          <p:spPr bwMode="auto">
            <a:xfrm>
              <a:off x="9416901" y="5391151"/>
              <a:ext cx="447675" cy="450850"/>
            </a:xfrm>
            <a:prstGeom prst="rect">
              <a:avLst/>
            </a:prstGeom>
            <a:solidFill>
              <a:srgbClr val="C7C7C7"/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379716" y="3805237"/>
            <a:ext cx="149313" cy="901700"/>
            <a:chOff x="9416901" y="3138488"/>
            <a:chExt cx="447675" cy="2703513"/>
          </a:xfrm>
        </p:grpSpPr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9416901" y="3138488"/>
              <a:ext cx="447675" cy="45085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auto">
            <a:xfrm>
              <a:off x="9416901" y="3589338"/>
              <a:ext cx="447675" cy="45085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9416901" y="4040188"/>
              <a:ext cx="447675" cy="4508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34" name="Rectangle 23"/>
            <p:cNvSpPr>
              <a:spLocks noChangeArrowheads="1"/>
            </p:cNvSpPr>
            <p:nvPr/>
          </p:nvSpPr>
          <p:spPr bwMode="auto">
            <a:xfrm>
              <a:off x="9416901" y="4491038"/>
              <a:ext cx="447675" cy="44926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9416901" y="4940301"/>
              <a:ext cx="447675" cy="4508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9416901" y="5391151"/>
              <a:ext cx="447675" cy="45085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09B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457243" y="429657"/>
            <a:ext cx="2160000" cy="2160000"/>
            <a:chOff x="3457243" y="429657"/>
            <a:chExt cx="2160000" cy="2160000"/>
          </a:xfrm>
        </p:grpSpPr>
        <p:grpSp>
          <p:nvGrpSpPr>
            <p:cNvPr id="38" name="Group 37"/>
            <p:cNvGrpSpPr/>
            <p:nvPr/>
          </p:nvGrpSpPr>
          <p:grpSpPr>
            <a:xfrm>
              <a:off x="3457243" y="429657"/>
              <a:ext cx="2160000" cy="2160000"/>
              <a:chOff x="6072784" y="232200"/>
              <a:chExt cx="2263152" cy="2264251"/>
            </a:xfrm>
          </p:grpSpPr>
          <p:sp>
            <p:nvSpPr>
              <p:cNvPr id="43" name="Rectangle 5"/>
              <p:cNvSpPr>
                <a:spLocks noChangeArrowheads="1"/>
              </p:cNvSpPr>
              <p:nvPr/>
            </p:nvSpPr>
            <p:spPr bwMode="auto">
              <a:xfrm>
                <a:off x="6540474" y="694269"/>
                <a:ext cx="447675" cy="450850"/>
              </a:xfrm>
              <a:prstGeom prst="rect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4" name="Rectangle 6"/>
              <p:cNvSpPr>
                <a:spLocks noChangeArrowheads="1"/>
              </p:cNvSpPr>
              <p:nvPr/>
            </p:nvSpPr>
            <p:spPr bwMode="auto">
              <a:xfrm>
                <a:off x="6988149" y="694269"/>
                <a:ext cx="450850" cy="450850"/>
              </a:xfrm>
              <a:prstGeom prst="rect">
                <a:avLst/>
              </a:prstGeom>
              <a:solidFill>
                <a:srgbClr val="268CAB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>
                <a:off x="7438999" y="694269"/>
                <a:ext cx="449262" cy="450850"/>
              </a:xfrm>
              <a:prstGeom prst="rect">
                <a:avLst/>
              </a:prstGeom>
              <a:solidFill>
                <a:srgbClr val="EF402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>
                <a:off x="7888261" y="694269"/>
                <a:ext cx="447675" cy="450850"/>
              </a:xfrm>
              <a:prstGeom prst="rect">
                <a:avLst/>
              </a:prstGeom>
              <a:solidFill>
                <a:srgbClr val="F79023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7" name="Rectangle 11"/>
              <p:cNvSpPr>
                <a:spLocks noChangeArrowheads="1"/>
              </p:cNvSpPr>
              <p:nvPr/>
            </p:nvSpPr>
            <p:spPr bwMode="auto">
              <a:xfrm>
                <a:off x="6540474" y="1145119"/>
                <a:ext cx="447675" cy="450850"/>
              </a:xfrm>
              <a:prstGeom prst="rect">
                <a:avLst/>
              </a:prstGeom>
              <a:solidFill>
                <a:srgbClr val="268CAB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8" name="Rectangle 12"/>
              <p:cNvSpPr>
                <a:spLocks noChangeArrowheads="1"/>
              </p:cNvSpPr>
              <p:nvPr/>
            </p:nvSpPr>
            <p:spPr bwMode="auto">
              <a:xfrm>
                <a:off x="6988149" y="1145119"/>
                <a:ext cx="450850" cy="450850"/>
              </a:xfrm>
              <a:prstGeom prst="rect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49" name="Rectangle 13"/>
              <p:cNvSpPr>
                <a:spLocks noChangeArrowheads="1"/>
              </p:cNvSpPr>
              <p:nvPr/>
            </p:nvSpPr>
            <p:spPr bwMode="auto">
              <a:xfrm>
                <a:off x="7438999" y="1145119"/>
                <a:ext cx="449262" cy="450850"/>
              </a:xfrm>
              <a:prstGeom prst="rect">
                <a:avLst/>
              </a:prstGeom>
              <a:solidFill>
                <a:srgbClr val="D06868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0" name="Rectangle 14"/>
              <p:cNvSpPr>
                <a:spLocks noChangeArrowheads="1"/>
              </p:cNvSpPr>
              <p:nvPr/>
            </p:nvSpPr>
            <p:spPr bwMode="auto">
              <a:xfrm>
                <a:off x="7888261" y="1145119"/>
                <a:ext cx="447675" cy="450850"/>
              </a:xfrm>
              <a:prstGeom prst="rect">
                <a:avLst/>
              </a:prstGeom>
              <a:solidFill>
                <a:srgbClr val="EF6728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1" name="Rectangle 17"/>
              <p:cNvSpPr>
                <a:spLocks noChangeArrowheads="1"/>
              </p:cNvSpPr>
              <p:nvPr/>
            </p:nvSpPr>
            <p:spPr bwMode="auto">
              <a:xfrm>
                <a:off x="6540474" y="1595969"/>
                <a:ext cx="447675" cy="450850"/>
              </a:xfrm>
              <a:prstGeom prst="rect">
                <a:avLst/>
              </a:prstGeom>
              <a:solidFill>
                <a:srgbClr val="EF402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2" name="Rectangle 18"/>
              <p:cNvSpPr>
                <a:spLocks noChangeArrowheads="1"/>
              </p:cNvSpPr>
              <p:nvPr/>
            </p:nvSpPr>
            <p:spPr bwMode="auto">
              <a:xfrm>
                <a:off x="6988149" y="1595969"/>
                <a:ext cx="450850" cy="450850"/>
              </a:xfrm>
              <a:prstGeom prst="rect">
                <a:avLst/>
              </a:prstGeom>
              <a:solidFill>
                <a:srgbClr val="D06868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3" name="Rectangle 19"/>
              <p:cNvSpPr>
                <a:spLocks noChangeArrowheads="1"/>
              </p:cNvSpPr>
              <p:nvPr/>
            </p:nvSpPr>
            <p:spPr bwMode="auto">
              <a:xfrm>
                <a:off x="7438999" y="1595969"/>
                <a:ext cx="449262" cy="450850"/>
              </a:xfrm>
              <a:prstGeom prst="rect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4" name="Rectangle 20"/>
              <p:cNvSpPr>
                <a:spLocks noChangeArrowheads="1"/>
              </p:cNvSpPr>
              <p:nvPr/>
            </p:nvSpPr>
            <p:spPr bwMode="auto">
              <a:xfrm>
                <a:off x="7888261" y="1595969"/>
                <a:ext cx="447675" cy="450850"/>
              </a:xfrm>
              <a:prstGeom prst="rect">
                <a:avLst/>
              </a:prstGeom>
              <a:solidFill>
                <a:srgbClr val="64C8C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5" name="Rectangle 23"/>
              <p:cNvSpPr>
                <a:spLocks noChangeArrowheads="1"/>
              </p:cNvSpPr>
              <p:nvPr/>
            </p:nvSpPr>
            <p:spPr bwMode="auto">
              <a:xfrm>
                <a:off x="6540474" y="2046819"/>
                <a:ext cx="447675" cy="449263"/>
              </a:xfrm>
              <a:prstGeom prst="rect">
                <a:avLst/>
              </a:prstGeom>
              <a:solidFill>
                <a:srgbClr val="F79023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6" name="Rectangle 25"/>
              <p:cNvSpPr>
                <a:spLocks noChangeArrowheads="1"/>
              </p:cNvSpPr>
              <p:nvPr/>
            </p:nvSpPr>
            <p:spPr bwMode="auto">
              <a:xfrm>
                <a:off x="7438999" y="2046819"/>
                <a:ext cx="449262" cy="449263"/>
              </a:xfrm>
              <a:prstGeom prst="rect">
                <a:avLst/>
              </a:prstGeom>
              <a:solidFill>
                <a:srgbClr val="64C8C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7" name="Rectangle 26"/>
              <p:cNvSpPr>
                <a:spLocks noChangeArrowheads="1"/>
              </p:cNvSpPr>
              <p:nvPr/>
            </p:nvSpPr>
            <p:spPr bwMode="auto">
              <a:xfrm>
                <a:off x="7888261" y="2046819"/>
                <a:ext cx="447675" cy="449263"/>
              </a:xfrm>
              <a:prstGeom prst="rect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sp>
            <p:nvSpPr>
              <p:cNvPr id="58" name="Rectangle 24"/>
              <p:cNvSpPr>
                <a:spLocks noChangeArrowheads="1"/>
              </p:cNvSpPr>
              <p:nvPr/>
            </p:nvSpPr>
            <p:spPr bwMode="auto">
              <a:xfrm>
                <a:off x="7020272" y="2015232"/>
                <a:ext cx="450850" cy="449263"/>
              </a:xfrm>
              <a:prstGeom prst="rect">
                <a:avLst/>
              </a:prstGeom>
              <a:solidFill>
                <a:srgbClr val="EF6728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7200000" sx="103000" sy="103000" algn="tr" rotWithShape="0">
                  <a:prstClr val="black">
                    <a:alpha val="50000"/>
                  </a:prst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" pitchFamily="18" charset="0"/>
                </a:endParaRP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9312" y="232200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9368" y="232200"/>
                <a:ext cx="450000" cy="45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8630" y="232200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5936" y="232200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84" y="696706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2784" y="1144669"/>
                <a:ext cx="450000" cy="45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84" y="1596451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84" y="2046451"/>
                <a:ext cx="450000" cy="45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3960798" y="8885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0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89584" y="133016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0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19126" y="17589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0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245040" y="21959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0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7" name="Straight Arrow Connector 66"/>
          <p:cNvCxnSpPr>
            <a:cxnSpLocks noChangeShapeType="1"/>
            <a:stCxn id="13" idx="4"/>
          </p:cNvCxnSpPr>
          <p:nvPr/>
        </p:nvCxnSpPr>
        <p:spPr bwMode="auto">
          <a:xfrm flipV="1">
            <a:off x="4575843" y="2528888"/>
            <a:ext cx="0" cy="702567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301767" y="5034655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 activity-pattern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time </a:t>
            </a:r>
            <a:r>
              <a:rPr lang="en-GB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GB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 rot="16200000">
            <a:off x="2595115" y="3952753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 Channel </a:t>
            </a:r>
          </a:p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0" y="-10173"/>
            <a:ext cx="9131300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1" y="3336143"/>
            <a:ext cx="1263283" cy="1615244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 bwMode="auto">
          <a:xfrm>
            <a:off x="6527800" y="3410941"/>
            <a:ext cx="2012950" cy="283768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GB" sz="1200" b="1" u="sng" dirty="0"/>
              <a:t>l</a:t>
            </a:r>
            <a:r>
              <a:rPr lang="en-GB" sz="1200" b="1" u="sng" dirty="0" smtClean="0"/>
              <a:t>inear discriminant analysis</a:t>
            </a:r>
            <a:endParaRPr lang="en-GB" sz="1200" b="1" u="sng" dirty="0"/>
          </a:p>
        </p:txBody>
      </p:sp>
    </p:spTree>
    <p:extLst>
      <p:ext uri="{BB962C8B-B14F-4D97-AF65-F5344CB8AC3E}">
        <p14:creationId xmlns:p14="http://schemas.microsoft.com/office/powerpoint/2010/main" val="40381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2538" y="4406902"/>
            <a:ext cx="8711950" cy="1362075"/>
          </a:xfrm>
        </p:spPr>
        <p:txBody>
          <a:bodyPr/>
          <a:lstStyle/>
          <a:p>
            <a:r>
              <a:rPr lang="en-GB" sz="3600" cap="none" dirty="0"/>
              <a:t>Why investigate representational geometries?</a:t>
            </a:r>
            <a:br>
              <a:rPr lang="en-GB" sz="3600" cap="none" dirty="0"/>
            </a:br>
            <a:r>
              <a:rPr lang="en-GB" sz="3600" cap="none" dirty="0"/>
              <a:t/>
            </a:r>
            <a:br>
              <a:rPr lang="en-GB" sz="3600" cap="none" dirty="0"/>
            </a:br>
            <a:endParaRPr lang="en-GB" sz="3600" cap="none" dirty="0"/>
          </a:p>
        </p:txBody>
      </p:sp>
    </p:spTree>
    <p:extLst>
      <p:ext uri="{BB962C8B-B14F-4D97-AF65-F5344CB8AC3E}">
        <p14:creationId xmlns:p14="http://schemas.microsoft.com/office/powerpoint/2010/main" val="10551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1" y="819932"/>
            <a:ext cx="7369717" cy="586022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0173"/>
            <a:ext cx="9131300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8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22" y="1825625"/>
            <a:ext cx="6437756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56" y="904496"/>
            <a:ext cx="1717588" cy="144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13050" y="4438650"/>
            <a:ext cx="5016500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26110" y="4728210"/>
            <a:ext cx="5016500" cy="1070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933700" y="4892040"/>
            <a:ext cx="3756660" cy="90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455420" y="5795010"/>
            <a:ext cx="5349240" cy="90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858000" y="4892040"/>
            <a:ext cx="971550" cy="90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9259"/>
            <a:ext cx="9144000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 contains rich topographic information from which you can distinguish mental states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89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0872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89" y="6330675"/>
            <a:ext cx="6101232" cy="594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751920" y="5123421"/>
            <a:ext cx="808235" cy="603809"/>
            <a:chOff x="4751920" y="5032803"/>
            <a:chExt cx="808235" cy="603809"/>
          </a:xfrm>
        </p:grpSpPr>
        <p:sp>
          <p:nvSpPr>
            <p:cNvPr id="7" name="Oval 6"/>
            <p:cNvSpPr/>
            <p:nvPr/>
          </p:nvSpPr>
          <p:spPr>
            <a:xfrm>
              <a:off x="4986209" y="5032803"/>
              <a:ext cx="337751" cy="337751"/>
            </a:xfrm>
            <a:prstGeom prst="ellipse">
              <a:avLst/>
            </a:prstGeom>
            <a:solidFill>
              <a:srgbClr val="03A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51920" y="5267280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bodies</a:t>
              </a:r>
              <a:endParaRPr lang="en-GB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70372" y="5123421"/>
            <a:ext cx="664284" cy="603809"/>
            <a:chOff x="5670372" y="5032803"/>
            <a:chExt cx="664284" cy="603809"/>
          </a:xfrm>
        </p:grpSpPr>
        <p:sp>
          <p:nvSpPr>
            <p:cNvPr id="8" name="Oval 7"/>
            <p:cNvSpPr/>
            <p:nvPr/>
          </p:nvSpPr>
          <p:spPr>
            <a:xfrm>
              <a:off x="5833639" y="5032803"/>
              <a:ext cx="337751" cy="337751"/>
            </a:xfrm>
            <a:prstGeom prst="ellipse">
              <a:avLst/>
            </a:prstGeom>
            <a:solidFill>
              <a:srgbClr val="000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70372" y="5267280"/>
              <a:ext cx="664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faces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44873" y="5123421"/>
            <a:ext cx="772969" cy="603809"/>
            <a:chOff x="6444873" y="5032803"/>
            <a:chExt cx="772969" cy="603809"/>
          </a:xfrm>
        </p:grpSpPr>
        <p:sp>
          <p:nvSpPr>
            <p:cNvPr id="9" name="Oval 8"/>
            <p:cNvSpPr/>
            <p:nvPr/>
          </p:nvSpPr>
          <p:spPr>
            <a:xfrm>
              <a:off x="6662482" y="5032803"/>
              <a:ext cx="337751" cy="337751"/>
            </a:xfrm>
            <a:prstGeom prst="ellipse">
              <a:avLst/>
            </a:prstGeom>
            <a:solidFill>
              <a:srgbClr val="DD0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873" y="526728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places</a:t>
              </a:r>
              <a:endParaRPr lang="en-GB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28058" y="5123421"/>
            <a:ext cx="862737" cy="603809"/>
            <a:chOff x="7328058" y="5032803"/>
            <a:chExt cx="862737" cy="603809"/>
          </a:xfrm>
        </p:grpSpPr>
        <p:sp>
          <p:nvSpPr>
            <p:cNvPr id="10" name="Oval 9"/>
            <p:cNvSpPr/>
            <p:nvPr/>
          </p:nvSpPr>
          <p:spPr>
            <a:xfrm>
              <a:off x="7590551" y="5032803"/>
              <a:ext cx="337751" cy="337751"/>
            </a:xfrm>
            <a:prstGeom prst="ellipse">
              <a:avLst/>
            </a:prstGeom>
            <a:solidFill>
              <a:srgbClr val="EB7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28058" y="5267280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objects</a:t>
              </a:r>
              <a:endParaRPr lang="en-GB" dirty="0"/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0" y="9259"/>
            <a:ext cx="9144000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 contains rich topographic information from which you can distinguish mental states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6" y="-154484"/>
            <a:ext cx="7708660" cy="770866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4751920" y="5907190"/>
            <a:ext cx="808235" cy="603809"/>
            <a:chOff x="4751920" y="5032803"/>
            <a:chExt cx="808235" cy="603809"/>
          </a:xfrm>
        </p:grpSpPr>
        <p:sp>
          <p:nvSpPr>
            <p:cNvPr id="14" name="Oval 13"/>
            <p:cNvSpPr/>
            <p:nvPr/>
          </p:nvSpPr>
          <p:spPr>
            <a:xfrm>
              <a:off x="4986209" y="5032803"/>
              <a:ext cx="337751" cy="337751"/>
            </a:xfrm>
            <a:prstGeom prst="ellipse">
              <a:avLst/>
            </a:prstGeom>
            <a:solidFill>
              <a:srgbClr val="03A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51920" y="5267280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bodies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670372" y="5907190"/>
            <a:ext cx="664284" cy="603809"/>
            <a:chOff x="5670372" y="5032803"/>
            <a:chExt cx="664284" cy="603809"/>
          </a:xfrm>
        </p:grpSpPr>
        <p:sp>
          <p:nvSpPr>
            <p:cNvPr id="17" name="Oval 16"/>
            <p:cNvSpPr/>
            <p:nvPr/>
          </p:nvSpPr>
          <p:spPr>
            <a:xfrm>
              <a:off x="5833639" y="5032803"/>
              <a:ext cx="337751" cy="337751"/>
            </a:xfrm>
            <a:prstGeom prst="ellipse">
              <a:avLst/>
            </a:prstGeom>
            <a:solidFill>
              <a:srgbClr val="000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372" y="5267280"/>
              <a:ext cx="664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faces</a:t>
              </a:r>
              <a:endParaRPr lang="en-GB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44873" y="5907190"/>
            <a:ext cx="772969" cy="603809"/>
            <a:chOff x="6444873" y="5032803"/>
            <a:chExt cx="772969" cy="603809"/>
          </a:xfrm>
        </p:grpSpPr>
        <p:sp>
          <p:nvSpPr>
            <p:cNvPr id="20" name="Oval 19"/>
            <p:cNvSpPr/>
            <p:nvPr/>
          </p:nvSpPr>
          <p:spPr>
            <a:xfrm>
              <a:off x="6662482" y="5032803"/>
              <a:ext cx="337751" cy="337751"/>
            </a:xfrm>
            <a:prstGeom prst="ellipse">
              <a:avLst/>
            </a:prstGeom>
            <a:solidFill>
              <a:srgbClr val="DD0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44873" y="526728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places</a:t>
              </a:r>
              <a:endParaRPr lang="en-GB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28058" y="5907190"/>
            <a:ext cx="862737" cy="603809"/>
            <a:chOff x="7328058" y="5032803"/>
            <a:chExt cx="862737" cy="603809"/>
          </a:xfrm>
        </p:grpSpPr>
        <p:sp>
          <p:nvSpPr>
            <p:cNvPr id="23" name="Oval 22"/>
            <p:cNvSpPr/>
            <p:nvPr/>
          </p:nvSpPr>
          <p:spPr>
            <a:xfrm>
              <a:off x="7590551" y="5032803"/>
              <a:ext cx="337751" cy="337751"/>
            </a:xfrm>
            <a:prstGeom prst="ellipse">
              <a:avLst/>
            </a:prstGeom>
            <a:solidFill>
              <a:srgbClr val="EB7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28058" y="5267280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objects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691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48" y="564688"/>
            <a:ext cx="6370794" cy="6370794"/>
          </a:xfrm>
        </p:spPr>
      </p:pic>
      <p:grpSp>
        <p:nvGrpSpPr>
          <p:cNvPr id="5" name="Group 4"/>
          <p:cNvGrpSpPr/>
          <p:nvPr/>
        </p:nvGrpSpPr>
        <p:grpSpPr>
          <a:xfrm>
            <a:off x="5670372" y="5123421"/>
            <a:ext cx="895117" cy="603809"/>
            <a:chOff x="5670372" y="5032803"/>
            <a:chExt cx="895117" cy="603809"/>
          </a:xfrm>
        </p:grpSpPr>
        <p:sp>
          <p:nvSpPr>
            <p:cNvPr id="6" name="Oval 5"/>
            <p:cNvSpPr/>
            <p:nvPr/>
          </p:nvSpPr>
          <p:spPr>
            <a:xfrm>
              <a:off x="5949055" y="5032803"/>
              <a:ext cx="337751" cy="337751"/>
            </a:xfrm>
            <a:prstGeom prst="ellipse">
              <a:avLst/>
            </a:prstGeom>
            <a:solidFill>
              <a:srgbClr val="000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70372" y="5267280"/>
              <a:ext cx="895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familiar</a:t>
              </a:r>
              <a:endParaRPr lang="en-GB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87773" y="5123421"/>
            <a:ext cx="1137427" cy="603809"/>
            <a:chOff x="6444873" y="5032803"/>
            <a:chExt cx="1137427" cy="603809"/>
          </a:xfrm>
        </p:grpSpPr>
        <p:sp>
          <p:nvSpPr>
            <p:cNvPr id="9" name="Oval 8"/>
            <p:cNvSpPr/>
            <p:nvPr/>
          </p:nvSpPr>
          <p:spPr>
            <a:xfrm>
              <a:off x="6844711" y="5032803"/>
              <a:ext cx="337751" cy="337751"/>
            </a:xfrm>
            <a:prstGeom prst="ellipse">
              <a:avLst/>
            </a:prstGeom>
            <a:solidFill>
              <a:srgbClr val="DD0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4873" y="5267280"/>
              <a:ext cx="1137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unfamiliar</a:t>
              </a:r>
              <a:endParaRPr lang="en-GB" dirty="0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 bwMode="auto">
          <a:xfrm>
            <a:off x="0" y="5170"/>
            <a:ext cx="7886700" cy="68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  <a:normAutofit fontScale="82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1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3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46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61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defTabSz="914400"/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Personally meaningful objects elicit activity patterns that are distinguishable from unfamiliar objects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68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1" y="0"/>
            <a:ext cx="12281025" cy="69080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94637" y="4261536"/>
            <a:ext cx="3580598" cy="3830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3722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5170"/>
            <a:ext cx="7886700" cy="68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  <a:normAutofit fontScale="82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1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3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46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61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defTabSz="914400"/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Personally meaningful objects elicit activity patterns that are distinguishable from unfamiliar objects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5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397"/>
            <a:ext cx="12287250" cy="69115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17637" y="4271161"/>
            <a:ext cx="3580598" cy="3830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5170"/>
            <a:ext cx="7886700" cy="68022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  <a:normAutofit fontScale="82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1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3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46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61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defTabSz="914400"/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Personally meaningful objects elicit activity patterns that are distinguishable from unfamiliar objects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433137" y="4331368"/>
            <a:ext cx="3647976" cy="3761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5170"/>
            <a:ext cx="7886700" cy="68022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  <a:normAutofit fontScale="82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1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3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46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61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defTabSz="914400"/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Personally meaningful objects elicit activity patterns that are distinguishable from unfamiliar objects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433137" y="4331368"/>
            <a:ext cx="3647976" cy="3761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5170"/>
            <a:ext cx="7886700" cy="68022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  <a:normAutofit fontScale="82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1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3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46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61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defTabSz="914400"/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Personally meaningful objects elicit activity patterns that are distinguishable from unfamiliar objects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51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39"/>
            <a:ext cx="7754845" cy="1095508"/>
          </a:xfrm>
        </p:spPr>
        <p:txBody>
          <a:bodyPr>
            <a:noAutofit/>
          </a:bodyPr>
          <a:lstStyle/>
          <a:p>
            <a:pPr algn="l"/>
            <a:r>
              <a:rPr lang="en-GB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familiarity decoding from EEG activity patterns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23" y="1531355"/>
            <a:ext cx="5338583" cy="4002032"/>
          </a:xfrm>
        </p:spPr>
      </p:pic>
      <p:grpSp>
        <p:nvGrpSpPr>
          <p:cNvPr id="6" name="Group 5"/>
          <p:cNvGrpSpPr/>
          <p:nvPr/>
        </p:nvGrpSpPr>
        <p:grpSpPr>
          <a:xfrm>
            <a:off x="6762514" y="2423842"/>
            <a:ext cx="1882039" cy="404186"/>
            <a:chOff x="2996280" y="365583"/>
            <a:chExt cx="3031042" cy="650947"/>
          </a:xfrm>
        </p:grpSpPr>
        <p:pic>
          <p:nvPicPr>
            <p:cNvPr id="8" name="Picture 130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96280" y="365583"/>
              <a:ext cx="633633" cy="634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37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795303" y="366610"/>
              <a:ext cx="633746" cy="633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45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594439" y="381147"/>
              <a:ext cx="633746" cy="635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57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393576" y="381147"/>
              <a:ext cx="633746" cy="633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6659417" y="2355470"/>
            <a:ext cx="2088232" cy="540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59417" y="3656034"/>
            <a:ext cx="2088232" cy="5409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771563" y="3724984"/>
            <a:ext cx="1863941" cy="403030"/>
            <a:chOff x="4716016" y="-11032"/>
            <a:chExt cx="3995521" cy="863930"/>
          </a:xfrm>
        </p:grpSpPr>
        <p:pic>
          <p:nvPicPr>
            <p:cNvPr id="15" name="Picture 3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716016" y="-10975"/>
              <a:ext cx="864005" cy="863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759855" y="-10976"/>
              <a:ext cx="864005" cy="863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803694" y="-11031"/>
              <a:ext cx="864005" cy="86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7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847532" y="-11032"/>
              <a:ext cx="864005" cy="86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6762514" y="2055148"/>
            <a:ext cx="18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</a:rPr>
              <a:t>unfamiliar objects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90490" y="3355652"/>
            <a:ext cx="162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</a:rPr>
              <a:t>familiar objects</a:t>
            </a:r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6556" y="91696"/>
            <a:ext cx="1717588" cy="144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24200" y="4709160"/>
            <a:ext cx="2369820" cy="28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408420" y="4495800"/>
            <a:ext cx="2453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rgbClr val="FF0000"/>
                </a:solidFill>
              </a:rPr>
              <a:t>signifiant</a:t>
            </a:r>
            <a:r>
              <a:rPr lang="en-GB" dirty="0" smtClean="0">
                <a:solidFill>
                  <a:srgbClr val="FF0000"/>
                </a:solidFill>
              </a:rPr>
              <a:t> above-chance 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decoding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53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33" name="Group 60432"/>
          <p:cNvGrpSpPr/>
          <p:nvPr/>
        </p:nvGrpSpPr>
        <p:grpSpPr>
          <a:xfrm>
            <a:off x="1649515" y="3174865"/>
            <a:ext cx="1108076" cy="1089025"/>
            <a:chOff x="4710683" y="853544"/>
            <a:chExt cx="1108076" cy="1089025"/>
          </a:xfrm>
        </p:grpSpPr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4710683" y="853544"/>
              <a:ext cx="1108075" cy="1089025"/>
            </a:xfrm>
            <a:custGeom>
              <a:avLst/>
              <a:gdLst>
                <a:gd name="T0" fmla="*/ 0 w 698"/>
                <a:gd name="T1" fmla="*/ 686 h 686"/>
                <a:gd name="T2" fmla="*/ 400 w 698"/>
                <a:gd name="T3" fmla="*/ 601 h 686"/>
                <a:gd name="T4" fmla="*/ 302 w 698"/>
                <a:gd name="T5" fmla="*/ 519 h 686"/>
                <a:gd name="T6" fmla="*/ 698 w 698"/>
                <a:gd name="T7" fmla="*/ 4 h 686"/>
                <a:gd name="T8" fmla="*/ 69 w 698"/>
                <a:gd name="T9" fmla="*/ 0 h 686"/>
                <a:gd name="T10" fmla="*/ 400 w 698"/>
                <a:gd name="T11" fmla="*/ 601 h 686"/>
                <a:gd name="T12" fmla="*/ 317 w 698"/>
                <a:gd name="T13" fmla="*/ 672 h 686"/>
                <a:gd name="T14" fmla="*/ 302 w 698"/>
                <a:gd name="T15" fmla="*/ 519 h 686"/>
                <a:gd name="T16" fmla="*/ 0 w 698"/>
                <a:gd name="T17" fmla="*/ 686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8" h="686">
                  <a:moveTo>
                    <a:pt x="0" y="686"/>
                  </a:moveTo>
                  <a:lnTo>
                    <a:pt x="400" y="601"/>
                  </a:lnTo>
                  <a:lnTo>
                    <a:pt x="302" y="519"/>
                  </a:lnTo>
                  <a:lnTo>
                    <a:pt x="698" y="4"/>
                  </a:lnTo>
                  <a:lnTo>
                    <a:pt x="69" y="0"/>
                  </a:lnTo>
                  <a:lnTo>
                    <a:pt x="400" y="601"/>
                  </a:lnTo>
                  <a:lnTo>
                    <a:pt x="317" y="672"/>
                  </a:lnTo>
                  <a:lnTo>
                    <a:pt x="302" y="519"/>
                  </a:lnTo>
                  <a:lnTo>
                    <a:pt x="0" y="68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710683" y="1920344"/>
              <a:ext cx="503238" cy="22225"/>
            </a:xfrm>
            <a:custGeom>
              <a:avLst/>
              <a:gdLst>
                <a:gd name="T0" fmla="*/ 317 w 317"/>
                <a:gd name="T1" fmla="*/ 0 h 14"/>
                <a:gd name="T2" fmla="*/ 0 w 317"/>
                <a:gd name="T3" fmla="*/ 14 h 14"/>
                <a:gd name="T4" fmla="*/ 317 w 31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7" h="14">
                  <a:moveTo>
                    <a:pt x="317" y="0"/>
                  </a:moveTo>
                  <a:lnTo>
                    <a:pt x="0" y="14"/>
                  </a:lnTo>
                  <a:lnTo>
                    <a:pt x="317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4820221" y="853544"/>
              <a:ext cx="998538" cy="1066800"/>
            </a:xfrm>
            <a:custGeom>
              <a:avLst/>
              <a:gdLst>
                <a:gd name="T0" fmla="*/ 0 w 629"/>
                <a:gd name="T1" fmla="*/ 0 h 672"/>
                <a:gd name="T2" fmla="*/ 248 w 629"/>
                <a:gd name="T3" fmla="*/ 672 h 672"/>
                <a:gd name="T4" fmla="*/ 629 w 629"/>
                <a:gd name="T5" fmla="*/ 4 h 672"/>
                <a:gd name="T6" fmla="*/ 331 w 629"/>
                <a:gd name="T7" fmla="*/ 601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672">
                  <a:moveTo>
                    <a:pt x="0" y="0"/>
                  </a:moveTo>
                  <a:lnTo>
                    <a:pt x="248" y="672"/>
                  </a:lnTo>
                  <a:lnTo>
                    <a:pt x="629" y="4"/>
                  </a:lnTo>
                  <a:lnTo>
                    <a:pt x="331" y="601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710683" y="853544"/>
              <a:ext cx="1108075" cy="1089025"/>
            </a:xfrm>
            <a:custGeom>
              <a:avLst/>
              <a:gdLst>
                <a:gd name="T0" fmla="*/ 0 w 698"/>
                <a:gd name="T1" fmla="*/ 686 h 686"/>
                <a:gd name="T2" fmla="*/ 69 w 698"/>
                <a:gd name="T3" fmla="*/ 0 h 686"/>
                <a:gd name="T4" fmla="*/ 698 w 698"/>
                <a:gd name="T5" fmla="*/ 4 h 686"/>
                <a:gd name="T6" fmla="*/ 0 w 698"/>
                <a:gd name="T7" fmla="*/ 686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686">
                  <a:moveTo>
                    <a:pt x="0" y="686"/>
                  </a:moveTo>
                  <a:lnTo>
                    <a:pt x="69" y="0"/>
                  </a:lnTo>
                  <a:lnTo>
                    <a:pt x="698" y="4"/>
                  </a:lnTo>
                  <a:lnTo>
                    <a:pt x="0" y="68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 flipH="1" flipV="1">
              <a:off x="4820221" y="853544"/>
              <a:ext cx="369888" cy="823913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394327"/>
            <a:ext cx="8229600" cy="1995115"/>
          </a:xfrm>
        </p:spPr>
        <p:txBody>
          <a:bodyPr/>
          <a:lstStyle/>
          <a:p>
            <a:pPr marL="0" indent="0">
              <a:buNone/>
            </a:pPr>
            <a:r>
              <a:rPr lang="en-GB" b="1" i="1" dirty="0" smtClean="0"/>
              <a:t>Representational geometry</a:t>
            </a:r>
          </a:p>
          <a:p>
            <a:pPr marL="0" indent="0">
              <a:buNone/>
            </a:pPr>
            <a:r>
              <a:rPr lang="en-GB" sz="1800" dirty="0"/>
              <a:t>The geometry of the points in a high-dimensional </a:t>
            </a:r>
            <a:br>
              <a:rPr lang="en-GB" sz="1800" dirty="0"/>
            </a:br>
            <a:r>
              <a:rPr lang="en-GB" sz="1800" dirty="0"/>
              <a:t>response pattern space, which are thought to represent particular stimuli.</a:t>
            </a:r>
          </a:p>
        </p:txBody>
      </p:sp>
      <p:grpSp>
        <p:nvGrpSpPr>
          <p:cNvPr id="60435" name="Group 60434"/>
          <p:cNvGrpSpPr/>
          <p:nvPr/>
        </p:nvGrpSpPr>
        <p:grpSpPr>
          <a:xfrm>
            <a:off x="683568" y="2739777"/>
            <a:ext cx="2716078" cy="2263938"/>
            <a:chOff x="683568" y="1443633"/>
            <a:chExt cx="2716078" cy="2263938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2017824" y="1443633"/>
              <a:ext cx="1" cy="20541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1069499" y="2275139"/>
              <a:ext cx="1814286" cy="4100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305357" y="2206196"/>
              <a:ext cx="1418771" cy="529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83568" y="2607706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prstClr val="black"/>
                  </a:solidFill>
                  <a:latin typeface="Arial"/>
                </a:rPr>
                <a:t>neuron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09659" y="2659969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prstClr val="black"/>
                  </a:solidFill>
                  <a:latin typeface="Arial"/>
                </a:rPr>
                <a:t>neuron 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88465" y="3399794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prstClr val="black"/>
                  </a:solidFill>
                  <a:latin typeface="Arial"/>
                </a:rPr>
                <a:t>neuron 2</a:t>
              </a:r>
            </a:p>
          </p:txBody>
        </p:sp>
      </p:grpSp>
      <p:grpSp>
        <p:nvGrpSpPr>
          <p:cNvPr id="60432" name="Group 60431"/>
          <p:cNvGrpSpPr/>
          <p:nvPr/>
        </p:nvGrpSpPr>
        <p:grpSpPr>
          <a:xfrm>
            <a:off x="1601025" y="3124922"/>
            <a:ext cx="1210565" cy="1181857"/>
            <a:chOff x="4662193" y="803599"/>
            <a:chExt cx="1210565" cy="1181857"/>
          </a:xfrm>
        </p:grpSpPr>
        <p:sp>
          <p:nvSpPr>
            <p:cNvPr id="13" name="Oval 12"/>
            <p:cNvSpPr/>
            <p:nvPr/>
          </p:nvSpPr>
          <p:spPr>
            <a:xfrm>
              <a:off x="4766221" y="803599"/>
              <a:ext cx="108000" cy="108000"/>
            </a:xfrm>
            <a:prstGeom prst="ellipse">
              <a:avLst/>
            </a:prstGeom>
            <a:solidFill>
              <a:srgbClr val="F6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808080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764758" y="803599"/>
              <a:ext cx="108000" cy="108000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80808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136109" y="1623457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80808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163113" y="18564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80808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298117" y="1749901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80808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662193" y="1877456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808080"/>
                </a:solidFill>
              </a:endParaRPr>
            </a:p>
          </p:txBody>
        </p:sp>
      </p:grpSp>
      <p:cxnSp>
        <p:nvCxnSpPr>
          <p:cNvPr id="61" name="Straight Connector 60"/>
          <p:cNvCxnSpPr/>
          <p:nvPr/>
        </p:nvCxnSpPr>
        <p:spPr>
          <a:xfrm flipV="1">
            <a:off x="7346418" y="2749238"/>
            <a:ext cx="1" cy="20541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398091" y="3580746"/>
            <a:ext cx="1814286" cy="4100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633949" y="3511801"/>
            <a:ext cx="1418771" cy="5297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012162" y="3913313"/>
            <a:ext cx="889987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/>
              </a:rPr>
              <a:t>neuron 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838253" y="3965576"/>
            <a:ext cx="889987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/>
              </a:rPr>
              <a:t>neuron 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917059" y="4705401"/>
            <a:ext cx="889987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Arial"/>
              </a:rPr>
              <a:t>neuron 2</a:t>
            </a:r>
          </a:p>
        </p:txBody>
      </p:sp>
      <p:grpSp>
        <p:nvGrpSpPr>
          <p:cNvPr id="60434" name="Group 60433"/>
          <p:cNvGrpSpPr/>
          <p:nvPr/>
        </p:nvGrpSpPr>
        <p:grpSpPr>
          <a:xfrm rot="6142378">
            <a:off x="6716201" y="3272356"/>
            <a:ext cx="1210565" cy="1181857"/>
            <a:chOff x="6569577" y="4214501"/>
            <a:chExt cx="1210565" cy="1181857"/>
          </a:xfrm>
        </p:grpSpPr>
        <p:grpSp>
          <p:nvGrpSpPr>
            <p:cNvPr id="55" name="Group 54"/>
            <p:cNvGrpSpPr/>
            <p:nvPr/>
          </p:nvGrpSpPr>
          <p:grpSpPr>
            <a:xfrm>
              <a:off x="6618067" y="4264446"/>
              <a:ext cx="1108076" cy="1089025"/>
              <a:chOff x="4710683" y="853544"/>
              <a:chExt cx="1108076" cy="1089025"/>
            </a:xfrm>
          </p:grpSpPr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4710683" y="853544"/>
                <a:ext cx="1108075" cy="1089025"/>
              </a:xfrm>
              <a:custGeom>
                <a:avLst/>
                <a:gdLst>
                  <a:gd name="T0" fmla="*/ 0 w 698"/>
                  <a:gd name="T1" fmla="*/ 686 h 686"/>
                  <a:gd name="T2" fmla="*/ 400 w 698"/>
                  <a:gd name="T3" fmla="*/ 601 h 686"/>
                  <a:gd name="T4" fmla="*/ 302 w 698"/>
                  <a:gd name="T5" fmla="*/ 519 h 686"/>
                  <a:gd name="T6" fmla="*/ 698 w 698"/>
                  <a:gd name="T7" fmla="*/ 4 h 686"/>
                  <a:gd name="T8" fmla="*/ 69 w 698"/>
                  <a:gd name="T9" fmla="*/ 0 h 686"/>
                  <a:gd name="T10" fmla="*/ 400 w 698"/>
                  <a:gd name="T11" fmla="*/ 601 h 686"/>
                  <a:gd name="T12" fmla="*/ 317 w 698"/>
                  <a:gd name="T13" fmla="*/ 672 h 686"/>
                  <a:gd name="T14" fmla="*/ 302 w 698"/>
                  <a:gd name="T15" fmla="*/ 519 h 686"/>
                  <a:gd name="T16" fmla="*/ 0 w 698"/>
                  <a:gd name="T17" fmla="*/ 686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8" h="686">
                    <a:moveTo>
                      <a:pt x="0" y="686"/>
                    </a:moveTo>
                    <a:lnTo>
                      <a:pt x="400" y="601"/>
                    </a:lnTo>
                    <a:lnTo>
                      <a:pt x="302" y="519"/>
                    </a:lnTo>
                    <a:lnTo>
                      <a:pt x="698" y="4"/>
                    </a:lnTo>
                    <a:lnTo>
                      <a:pt x="69" y="0"/>
                    </a:lnTo>
                    <a:lnTo>
                      <a:pt x="400" y="601"/>
                    </a:lnTo>
                    <a:lnTo>
                      <a:pt x="317" y="672"/>
                    </a:lnTo>
                    <a:lnTo>
                      <a:pt x="302" y="519"/>
                    </a:lnTo>
                    <a:lnTo>
                      <a:pt x="0" y="686"/>
                    </a:lnTo>
                    <a:close/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9"/>
              <p:cNvSpPr>
                <a:spLocks/>
              </p:cNvSpPr>
              <p:nvPr/>
            </p:nvSpPr>
            <p:spPr bwMode="auto">
              <a:xfrm>
                <a:off x="4710683" y="1920344"/>
                <a:ext cx="503238" cy="22225"/>
              </a:xfrm>
              <a:custGeom>
                <a:avLst/>
                <a:gdLst>
                  <a:gd name="T0" fmla="*/ 317 w 317"/>
                  <a:gd name="T1" fmla="*/ 0 h 14"/>
                  <a:gd name="T2" fmla="*/ 0 w 317"/>
                  <a:gd name="T3" fmla="*/ 14 h 14"/>
                  <a:gd name="T4" fmla="*/ 317 w 317"/>
                  <a:gd name="T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7" h="14">
                    <a:moveTo>
                      <a:pt x="317" y="0"/>
                    </a:moveTo>
                    <a:lnTo>
                      <a:pt x="0" y="14"/>
                    </a:lnTo>
                    <a:lnTo>
                      <a:pt x="317" y="0"/>
                    </a:lnTo>
                    <a:close/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0"/>
              <p:cNvSpPr>
                <a:spLocks/>
              </p:cNvSpPr>
              <p:nvPr/>
            </p:nvSpPr>
            <p:spPr bwMode="auto">
              <a:xfrm>
                <a:off x="4820221" y="853544"/>
                <a:ext cx="998538" cy="1066800"/>
              </a:xfrm>
              <a:custGeom>
                <a:avLst/>
                <a:gdLst>
                  <a:gd name="T0" fmla="*/ 0 w 629"/>
                  <a:gd name="T1" fmla="*/ 0 h 672"/>
                  <a:gd name="T2" fmla="*/ 248 w 629"/>
                  <a:gd name="T3" fmla="*/ 672 h 672"/>
                  <a:gd name="T4" fmla="*/ 629 w 629"/>
                  <a:gd name="T5" fmla="*/ 4 h 672"/>
                  <a:gd name="T6" fmla="*/ 331 w 629"/>
                  <a:gd name="T7" fmla="*/ 601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9" h="672">
                    <a:moveTo>
                      <a:pt x="0" y="0"/>
                    </a:moveTo>
                    <a:lnTo>
                      <a:pt x="248" y="672"/>
                    </a:lnTo>
                    <a:lnTo>
                      <a:pt x="629" y="4"/>
                    </a:lnTo>
                    <a:lnTo>
                      <a:pt x="331" y="601"/>
                    </a:lnTo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1"/>
              <p:cNvSpPr>
                <a:spLocks/>
              </p:cNvSpPr>
              <p:nvPr/>
            </p:nvSpPr>
            <p:spPr bwMode="auto">
              <a:xfrm>
                <a:off x="4710683" y="853544"/>
                <a:ext cx="1108075" cy="1089025"/>
              </a:xfrm>
              <a:custGeom>
                <a:avLst/>
                <a:gdLst>
                  <a:gd name="T0" fmla="*/ 0 w 698"/>
                  <a:gd name="T1" fmla="*/ 686 h 686"/>
                  <a:gd name="T2" fmla="*/ 69 w 698"/>
                  <a:gd name="T3" fmla="*/ 0 h 686"/>
                  <a:gd name="T4" fmla="*/ 698 w 698"/>
                  <a:gd name="T5" fmla="*/ 4 h 686"/>
                  <a:gd name="T6" fmla="*/ 0 w 698"/>
                  <a:gd name="T7" fmla="*/ 686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8" h="686">
                    <a:moveTo>
                      <a:pt x="0" y="686"/>
                    </a:moveTo>
                    <a:lnTo>
                      <a:pt x="69" y="0"/>
                    </a:lnTo>
                    <a:lnTo>
                      <a:pt x="698" y="4"/>
                    </a:lnTo>
                    <a:lnTo>
                      <a:pt x="0" y="686"/>
                    </a:lnTo>
                    <a:close/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Line 12"/>
              <p:cNvSpPr>
                <a:spLocks noChangeShapeType="1"/>
              </p:cNvSpPr>
              <p:nvPr/>
            </p:nvSpPr>
            <p:spPr bwMode="auto">
              <a:xfrm flipH="1" flipV="1">
                <a:off x="4820221" y="853544"/>
                <a:ext cx="369888" cy="823913"/>
              </a:xfrm>
              <a:prstGeom prst="lin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6569577" y="4214501"/>
              <a:ext cx="1210565" cy="1181857"/>
              <a:chOff x="4662193" y="803599"/>
              <a:chExt cx="1210565" cy="1181857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4766221" y="803599"/>
                <a:ext cx="108000" cy="108000"/>
              </a:xfrm>
              <a:prstGeom prst="ellipse">
                <a:avLst/>
              </a:prstGeom>
              <a:solidFill>
                <a:srgbClr val="F62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808080"/>
                  </a:solidFill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5764758" y="803599"/>
                <a:ext cx="108000" cy="108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808080"/>
                  </a:solidFill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136109" y="1623457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808080"/>
                  </a:soli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163113" y="1856475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808080"/>
                  </a:solidFill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5298117" y="1749901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808080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662193" y="1877456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808080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3563888" y="3501008"/>
            <a:ext cx="2133918" cy="1138773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700" b="1" dirty="0"/>
              <a:t>same geometry</a:t>
            </a:r>
          </a:p>
          <a:p>
            <a:r>
              <a:rPr lang="en-GB" sz="1700" dirty="0">
                <a:sym typeface="Wingdings"/>
              </a:rPr>
              <a:t></a:t>
            </a:r>
            <a:r>
              <a:rPr lang="en-GB" sz="1700" dirty="0"/>
              <a:t> same information</a:t>
            </a:r>
          </a:p>
          <a:p>
            <a:r>
              <a:rPr lang="en-GB" sz="1700" dirty="0">
                <a:sym typeface="Wingdings"/>
              </a:rPr>
              <a:t></a:t>
            </a:r>
            <a:r>
              <a:rPr lang="en-GB" sz="1700" dirty="0"/>
              <a:t> same format</a:t>
            </a:r>
          </a:p>
          <a:p>
            <a:endParaRPr lang="en-GB" sz="17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04" y="692697"/>
            <a:ext cx="1783480" cy="184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311" y="698432"/>
            <a:ext cx="1783480" cy="184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382763" y="1389944"/>
            <a:ext cx="2917430" cy="1138773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n-GB" sz="1700" b="1" dirty="0"/>
              <a:t>downstream neurons</a:t>
            </a:r>
          </a:p>
          <a:p>
            <a:r>
              <a:rPr lang="en-GB" sz="1700" dirty="0"/>
              <a:t>can read out the same information from these codes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4496" y="6534843"/>
            <a:ext cx="3594233" cy="307768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slide kindly provided by N. </a:t>
            </a:r>
            <a:r>
              <a:rPr lang="en-GB" sz="1400" b="1" dirty="0" err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Kriegeskorte</a:t>
            </a:r>
            <a:endParaRPr lang="en-GB" sz="1500" dirty="0">
              <a:solidFill>
                <a:prstClr val="white">
                  <a:lumMod val="50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83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2" grpId="0" build="p"/>
      <p:bldP spid="4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81" y="1282809"/>
            <a:ext cx="7186238" cy="508771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556" y="91696"/>
            <a:ext cx="1717588" cy="1440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6339"/>
            <a:ext cx="7754845" cy="1095508"/>
          </a:xfrm>
        </p:spPr>
        <p:txBody>
          <a:bodyPr>
            <a:noAutofit/>
          </a:bodyPr>
          <a:lstStyle/>
          <a:p>
            <a:pPr algn="l"/>
            <a:r>
              <a:rPr lang="en-GB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familiarity decoding from EEG activity patterns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7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81" y="1282809"/>
            <a:ext cx="7186238" cy="508771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56" y="91696"/>
            <a:ext cx="1717588" cy="1440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6339"/>
            <a:ext cx="7754845" cy="1095508"/>
          </a:xfrm>
        </p:spPr>
        <p:txBody>
          <a:bodyPr>
            <a:noAutofit/>
          </a:bodyPr>
          <a:lstStyle/>
          <a:p>
            <a:pPr algn="l"/>
            <a:r>
              <a:rPr lang="en-GB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familiarity decoding from EEG activity patterns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74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5764857" y="3235325"/>
            <a:ext cx="2695575" cy="27035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354638" y="5346700"/>
            <a:ext cx="45402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erdana"/>
              </a:rPr>
              <a:t>…</a:t>
            </a:r>
            <a:endParaRPr lang="en-GB" sz="8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8" name="Rectangle 5"/>
          <p:cNvSpPr>
            <a:spLocks noChangeArrowheads="1"/>
          </p:cNvSpPr>
          <p:nvPr/>
        </p:nvSpPr>
        <p:spPr bwMode="auto">
          <a:xfrm>
            <a:off x="5764857" y="3235325"/>
            <a:ext cx="447675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19" name="Rectangle 6"/>
          <p:cNvSpPr>
            <a:spLocks noChangeArrowheads="1"/>
          </p:cNvSpPr>
          <p:nvPr/>
        </p:nvSpPr>
        <p:spPr bwMode="auto">
          <a:xfrm>
            <a:off x="6212532" y="3235325"/>
            <a:ext cx="450850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0" name="Rectangle 7"/>
          <p:cNvSpPr>
            <a:spLocks noChangeArrowheads="1"/>
          </p:cNvSpPr>
          <p:nvPr/>
        </p:nvSpPr>
        <p:spPr bwMode="auto">
          <a:xfrm>
            <a:off x="6663382" y="3235325"/>
            <a:ext cx="449262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1" name="Rectangle 8"/>
          <p:cNvSpPr>
            <a:spLocks noChangeArrowheads="1"/>
          </p:cNvSpPr>
          <p:nvPr/>
        </p:nvSpPr>
        <p:spPr bwMode="auto">
          <a:xfrm>
            <a:off x="7112644" y="3235325"/>
            <a:ext cx="447675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2" name="Rectangle 9"/>
          <p:cNvSpPr>
            <a:spLocks noChangeArrowheads="1"/>
          </p:cNvSpPr>
          <p:nvPr/>
        </p:nvSpPr>
        <p:spPr bwMode="auto">
          <a:xfrm>
            <a:off x="7560319" y="3235325"/>
            <a:ext cx="449263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3" name="Rectangle 10"/>
          <p:cNvSpPr>
            <a:spLocks noChangeArrowheads="1"/>
          </p:cNvSpPr>
          <p:nvPr/>
        </p:nvSpPr>
        <p:spPr bwMode="auto">
          <a:xfrm>
            <a:off x="8009582" y="3235325"/>
            <a:ext cx="450850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4" name="Rectangle 11"/>
          <p:cNvSpPr>
            <a:spLocks noChangeArrowheads="1"/>
          </p:cNvSpPr>
          <p:nvPr/>
        </p:nvSpPr>
        <p:spPr bwMode="auto">
          <a:xfrm>
            <a:off x="5764857" y="3686175"/>
            <a:ext cx="447675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5" name="Rectangle 12"/>
          <p:cNvSpPr>
            <a:spLocks noChangeArrowheads="1"/>
          </p:cNvSpPr>
          <p:nvPr/>
        </p:nvSpPr>
        <p:spPr bwMode="auto">
          <a:xfrm>
            <a:off x="6212532" y="3686175"/>
            <a:ext cx="450850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6" name="Rectangle 13"/>
          <p:cNvSpPr>
            <a:spLocks noChangeArrowheads="1"/>
          </p:cNvSpPr>
          <p:nvPr/>
        </p:nvSpPr>
        <p:spPr bwMode="auto">
          <a:xfrm>
            <a:off x="6663382" y="3686175"/>
            <a:ext cx="449262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7" name="Rectangle 14"/>
          <p:cNvSpPr>
            <a:spLocks noChangeArrowheads="1"/>
          </p:cNvSpPr>
          <p:nvPr/>
        </p:nvSpPr>
        <p:spPr bwMode="auto">
          <a:xfrm>
            <a:off x="7112644" y="3686175"/>
            <a:ext cx="447675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8" name="Rectangle 15"/>
          <p:cNvSpPr>
            <a:spLocks noChangeArrowheads="1"/>
          </p:cNvSpPr>
          <p:nvPr/>
        </p:nvSpPr>
        <p:spPr bwMode="auto">
          <a:xfrm>
            <a:off x="7560319" y="3686175"/>
            <a:ext cx="449263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29" name="Rectangle 16"/>
          <p:cNvSpPr>
            <a:spLocks noChangeArrowheads="1"/>
          </p:cNvSpPr>
          <p:nvPr/>
        </p:nvSpPr>
        <p:spPr bwMode="auto">
          <a:xfrm>
            <a:off x="8009582" y="3686175"/>
            <a:ext cx="450850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0" name="Rectangle 17"/>
          <p:cNvSpPr>
            <a:spLocks noChangeArrowheads="1"/>
          </p:cNvSpPr>
          <p:nvPr/>
        </p:nvSpPr>
        <p:spPr bwMode="auto">
          <a:xfrm>
            <a:off x="5764857" y="4137025"/>
            <a:ext cx="447675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1" name="Rectangle 18"/>
          <p:cNvSpPr>
            <a:spLocks noChangeArrowheads="1"/>
          </p:cNvSpPr>
          <p:nvPr/>
        </p:nvSpPr>
        <p:spPr bwMode="auto">
          <a:xfrm>
            <a:off x="6212532" y="4137025"/>
            <a:ext cx="450850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2" name="Rectangle 19"/>
          <p:cNvSpPr>
            <a:spLocks noChangeArrowheads="1"/>
          </p:cNvSpPr>
          <p:nvPr/>
        </p:nvSpPr>
        <p:spPr bwMode="auto">
          <a:xfrm>
            <a:off x="6663382" y="4137025"/>
            <a:ext cx="449262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3" name="Rectangle 20"/>
          <p:cNvSpPr>
            <a:spLocks noChangeArrowheads="1"/>
          </p:cNvSpPr>
          <p:nvPr/>
        </p:nvSpPr>
        <p:spPr bwMode="auto">
          <a:xfrm>
            <a:off x="7112644" y="4137025"/>
            <a:ext cx="447675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4" name="Rectangle 21"/>
          <p:cNvSpPr>
            <a:spLocks noChangeArrowheads="1"/>
          </p:cNvSpPr>
          <p:nvPr/>
        </p:nvSpPr>
        <p:spPr bwMode="auto">
          <a:xfrm>
            <a:off x="7560319" y="4137025"/>
            <a:ext cx="449263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5" name="Rectangle 22"/>
          <p:cNvSpPr>
            <a:spLocks noChangeArrowheads="1"/>
          </p:cNvSpPr>
          <p:nvPr/>
        </p:nvSpPr>
        <p:spPr bwMode="auto">
          <a:xfrm>
            <a:off x="8009582" y="4137025"/>
            <a:ext cx="450850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6" name="Rectangle 23"/>
          <p:cNvSpPr>
            <a:spLocks noChangeArrowheads="1"/>
          </p:cNvSpPr>
          <p:nvPr/>
        </p:nvSpPr>
        <p:spPr bwMode="auto">
          <a:xfrm>
            <a:off x="5764857" y="4587875"/>
            <a:ext cx="447675" cy="449263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7" name="Rectangle 24"/>
          <p:cNvSpPr>
            <a:spLocks noChangeArrowheads="1"/>
          </p:cNvSpPr>
          <p:nvPr/>
        </p:nvSpPr>
        <p:spPr bwMode="auto">
          <a:xfrm>
            <a:off x="6212532" y="4587875"/>
            <a:ext cx="450850" cy="449263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8" name="Rectangle 25"/>
          <p:cNvSpPr>
            <a:spLocks noChangeArrowheads="1"/>
          </p:cNvSpPr>
          <p:nvPr/>
        </p:nvSpPr>
        <p:spPr bwMode="auto">
          <a:xfrm>
            <a:off x="6663382" y="4587875"/>
            <a:ext cx="449262" cy="449263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39" name="Rectangle 26"/>
          <p:cNvSpPr>
            <a:spLocks noChangeArrowheads="1"/>
          </p:cNvSpPr>
          <p:nvPr/>
        </p:nvSpPr>
        <p:spPr bwMode="auto">
          <a:xfrm>
            <a:off x="7112644" y="4587875"/>
            <a:ext cx="447675" cy="44926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0" name="Rectangle 27"/>
          <p:cNvSpPr>
            <a:spLocks noChangeArrowheads="1"/>
          </p:cNvSpPr>
          <p:nvPr/>
        </p:nvSpPr>
        <p:spPr bwMode="auto">
          <a:xfrm>
            <a:off x="7556078" y="4587875"/>
            <a:ext cx="449263" cy="449263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1" name="Rectangle 28"/>
          <p:cNvSpPr>
            <a:spLocks noChangeArrowheads="1"/>
          </p:cNvSpPr>
          <p:nvPr/>
        </p:nvSpPr>
        <p:spPr bwMode="auto">
          <a:xfrm>
            <a:off x="8009582" y="4587875"/>
            <a:ext cx="450850" cy="449263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2" name="Rectangle 29"/>
          <p:cNvSpPr>
            <a:spLocks noChangeArrowheads="1"/>
          </p:cNvSpPr>
          <p:nvPr/>
        </p:nvSpPr>
        <p:spPr bwMode="auto">
          <a:xfrm>
            <a:off x="5764857" y="5037138"/>
            <a:ext cx="447675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3" name="Rectangle 30"/>
          <p:cNvSpPr>
            <a:spLocks noChangeArrowheads="1"/>
          </p:cNvSpPr>
          <p:nvPr/>
        </p:nvSpPr>
        <p:spPr bwMode="auto">
          <a:xfrm>
            <a:off x="6212532" y="5037138"/>
            <a:ext cx="450850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4" name="Rectangle 31"/>
          <p:cNvSpPr>
            <a:spLocks noChangeArrowheads="1"/>
          </p:cNvSpPr>
          <p:nvPr/>
        </p:nvSpPr>
        <p:spPr bwMode="auto">
          <a:xfrm>
            <a:off x="6663382" y="5037138"/>
            <a:ext cx="449262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5" name="Rectangle 32"/>
          <p:cNvSpPr>
            <a:spLocks noChangeArrowheads="1"/>
          </p:cNvSpPr>
          <p:nvPr/>
        </p:nvSpPr>
        <p:spPr bwMode="auto">
          <a:xfrm>
            <a:off x="7112644" y="5037138"/>
            <a:ext cx="447675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6" name="Rectangle 33"/>
          <p:cNvSpPr>
            <a:spLocks noChangeArrowheads="1"/>
          </p:cNvSpPr>
          <p:nvPr/>
        </p:nvSpPr>
        <p:spPr bwMode="auto">
          <a:xfrm>
            <a:off x="7560319" y="5037138"/>
            <a:ext cx="449263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7" name="Rectangle 34"/>
          <p:cNvSpPr>
            <a:spLocks noChangeArrowheads="1"/>
          </p:cNvSpPr>
          <p:nvPr/>
        </p:nvSpPr>
        <p:spPr bwMode="auto">
          <a:xfrm>
            <a:off x="8009582" y="5037138"/>
            <a:ext cx="450850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8" name="Rectangle 35"/>
          <p:cNvSpPr>
            <a:spLocks noChangeArrowheads="1"/>
          </p:cNvSpPr>
          <p:nvPr/>
        </p:nvSpPr>
        <p:spPr bwMode="auto">
          <a:xfrm>
            <a:off x="5764857" y="5487988"/>
            <a:ext cx="447675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49" name="Rectangle 36"/>
          <p:cNvSpPr>
            <a:spLocks noChangeArrowheads="1"/>
          </p:cNvSpPr>
          <p:nvPr/>
        </p:nvSpPr>
        <p:spPr bwMode="auto">
          <a:xfrm>
            <a:off x="6212532" y="5487988"/>
            <a:ext cx="450850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0" name="Rectangle 37"/>
          <p:cNvSpPr>
            <a:spLocks noChangeArrowheads="1"/>
          </p:cNvSpPr>
          <p:nvPr/>
        </p:nvSpPr>
        <p:spPr bwMode="auto">
          <a:xfrm>
            <a:off x="6663382" y="5487988"/>
            <a:ext cx="449262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1" name="Rectangle 38"/>
          <p:cNvSpPr>
            <a:spLocks noChangeArrowheads="1"/>
          </p:cNvSpPr>
          <p:nvPr/>
        </p:nvSpPr>
        <p:spPr bwMode="auto">
          <a:xfrm>
            <a:off x="7112644" y="5487988"/>
            <a:ext cx="447675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2" name="Rectangle 39"/>
          <p:cNvSpPr>
            <a:spLocks noChangeArrowheads="1"/>
          </p:cNvSpPr>
          <p:nvPr/>
        </p:nvSpPr>
        <p:spPr bwMode="auto">
          <a:xfrm>
            <a:off x="7560319" y="5487988"/>
            <a:ext cx="449263" cy="45085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3" name="Rectangle 40"/>
          <p:cNvSpPr>
            <a:spLocks noChangeArrowheads="1"/>
          </p:cNvSpPr>
          <p:nvPr/>
        </p:nvSpPr>
        <p:spPr bwMode="auto">
          <a:xfrm>
            <a:off x="8009582" y="5487988"/>
            <a:ext cx="450850" cy="45085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</a:endParaRPr>
          </a:p>
        </p:txBody>
      </p:sp>
      <p:sp>
        <p:nvSpPr>
          <p:cNvPr id="155" name="Freeform 154"/>
          <p:cNvSpPr/>
          <p:nvPr/>
        </p:nvSpPr>
        <p:spPr bwMode="auto">
          <a:xfrm>
            <a:off x="5686096" y="5445224"/>
            <a:ext cx="2864180" cy="106361"/>
          </a:xfrm>
          <a:custGeom>
            <a:avLst/>
            <a:gdLst>
              <a:gd name="connsiteX0" fmla="*/ 0 w 2878932"/>
              <a:gd name="connsiteY0" fmla="*/ 69057 h 138113"/>
              <a:gd name="connsiteX1" fmla="*/ 719138 w 2878932"/>
              <a:gd name="connsiteY1" fmla="*/ 0 h 138113"/>
              <a:gd name="connsiteX2" fmla="*/ 2157413 w 2878932"/>
              <a:gd name="connsiteY2" fmla="*/ 138113 h 138113"/>
              <a:gd name="connsiteX3" fmla="*/ 2878932 w 2878932"/>
              <a:gd name="connsiteY3" fmla="*/ 66675 h 138113"/>
              <a:gd name="connsiteX0" fmla="*/ 0 w 2878932"/>
              <a:gd name="connsiteY0" fmla="*/ 80566 h 149622"/>
              <a:gd name="connsiteX1" fmla="*/ 719138 w 2878932"/>
              <a:gd name="connsiteY1" fmla="*/ 11509 h 149622"/>
              <a:gd name="connsiteX2" fmla="*/ 2157413 w 2878932"/>
              <a:gd name="connsiteY2" fmla="*/ 149622 h 149622"/>
              <a:gd name="connsiteX3" fmla="*/ 2878932 w 2878932"/>
              <a:gd name="connsiteY3" fmla="*/ 78184 h 149622"/>
              <a:gd name="connsiteX0" fmla="*/ 0 w 2878932"/>
              <a:gd name="connsiteY0" fmla="*/ 80566 h 160734"/>
              <a:gd name="connsiteX1" fmla="*/ 719138 w 2878932"/>
              <a:gd name="connsiteY1" fmla="*/ 11509 h 160734"/>
              <a:gd name="connsiteX2" fmla="*/ 2157413 w 2878932"/>
              <a:gd name="connsiteY2" fmla="*/ 149622 h 160734"/>
              <a:gd name="connsiteX3" fmla="*/ 2878932 w 2878932"/>
              <a:gd name="connsiteY3" fmla="*/ 78184 h 160734"/>
              <a:gd name="connsiteX0" fmla="*/ 0 w 2844912"/>
              <a:gd name="connsiteY0" fmla="*/ 80566 h 161034"/>
              <a:gd name="connsiteX1" fmla="*/ 719138 w 2844912"/>
              <a:gd name="connsiteY1" fmla="*/ 11509 h 161034"/>
              <a:gd name="connsiteX2" fmla="*/ 2157413 w 2844912"/>
              <a:gd name="connsiteY2" fmla="*/ 149622 h 161034"/>
              <a:gd name="connsiteX3" fmla="*/ 2844912 w 2844912"/>
              <a:gd name="connsiteY3" fmla="*/ 79978 h 161034"/>
              <a:gd name="connsiteX0" fmla="*/ 0 w 2773414"/>
              <a:gd name="connsiteY0" fmla="*/ 86149 h 159918"/>
              <a:gd name="connsiteX1" fmla="*/ 647640 w 2773414"/>
              <a:gd name="connsiteY1" fmla="*/ 10393 h 159918"/>
              <a:gd name="connsiteX2" fmla="*/ 2085915 w 2773414"/>
              <a:gd name="connsiteY2" fmla="*/ 148506 h 159918"/>
              <a:gd name="connsiteX3" fmla="*/ 2773414 w 2773414"/>
              <a:gd name="connsiteY3" fmla="*/ 78862 h 159918"/>
              <a:gd name="connsiteX0" fmla="*/ 0 w 2800187"/>
              <a:gd name="connsiteY0" fmla="*/ 86149 h 159918"/>
              <a:gd name="connsiteX1" fmla="*/ 674413 w 2800187"/>
              <a:gd name="connsiteY1" fmla="*/ 10393 h 159918"/>
              <a:gd name="connsiteX2" fmla="*/ 2112688 w 2800187"/>
              <a:gd name="connsiteY2" fmla="*/ 148506 h 159918"/>
              <a:gd name="connsiteX3" fmla="*/ 2800187 w 2800187"/>
              <a:gd name="connsiteY3" fmla="*/ 78862 h 159918"/>
              <a:gd name="connsiteX0" fmla="*/ 0 w 2841134"/>
              <a:gd name="connsiteY0" fmla="*/ 80076 h 161132"/>
              <a:gd name="connsiteX1" fmla="*/ 715360 w 2841134"/>
              <a:gd name="connsiteY1" fmla="*/ 11607 h 161132"/>
              <a:gd name="connsiteX2" fmla="*/ 2153635 w 2841134"/>
              <a:gd name="connsiteY2" fmla="*/ 149720 h 161132"/>
              <a:gd name="connsiteX3" fmla="*/ 2841134 w 2841134"/>
              <a:gd name="connsiteY3" fmla="*/ 80076 h 16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134" h="161132">
                <a:moveTo>
                  <a:pt x="0" y="80076"/>
                </a:moveTo>
                <a:cubicBezTo>
                  <a:pt x="239713" y="57057"/>
                  <a:pt x="356421" y="0"/>
                  <a:pt x="715360" y="11607"/>
                </a:cubicBezTo>
                <a:cubicBezTo>
                  <a:pt x="1074299" y="23214"/>
                  <a:pt x="1799339" y="138309"/>
                  <a:pt x="2153635" y="149720"/>
                </a:cubicBezTo>
                <a:cubicBezTo>
                  <a:pt x="2507931" y="161132"/>
                  <a:pt x="2600628" y="103889"/>
                  <a:pt x="2841134" y="80076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dash"/>
          </a:ln>
          <a:effectLst>
            <a:glow rad="76200">
              <a:schemeClr val="tx1">
                <a:alpha val="75000"/>
              </a:schemeClr>
            </a:glow>
          </a:effectLst>
          <a:scene3d>
            <a:camera prst="orthographicFront">
              <a:rot lat="21599979" lon="21599976" rev="10799999"/>
            </a:camera>
            <a:lightRig rig="threePt" dir="t"/>
          </a:scene3d>
          <a:sp3d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519" y="1327956"/>
            <a:ext cx="1085354" cy="108535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614" y="1327956"/>
            <a:ext cx="1085354" cy="108535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519" y="2847702"/>
            <a:ext cx="1085354" cy="108535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614" y="2847702"/>
            <a:ext cx="1085354" cy="108535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59488" y="163979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subject 1</a:t>
            </a:r>
            <a:endParaRPr lang="en-GB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1815672" y="785278"/>
            <a:ext cx="101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day 1</a:t>
            </a:r>
            <a:endParaRPr lang="en-GB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3268893" y="785277"/>
            <a:ext cx="94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day 2</a:t>
            </a:r>
            <a:endParaRPr lang="en-GB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155621" y="315954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subject 2</a:t>
            </a:r>
            <a:endParaRPr lang="en-GB" sz="2400" dirty="0"/>
          </a:p>
        </p:txBody>
      </p:sp>
      <p:cxnSp>
        <p:nvCxnSpPr>
          <p:cNvPr id="91" name="Straight Arrow Connector 90"/>
          <p:cNvCxnSpPr>
            <a:stCxn id="80" idx="3"/>
            <a:endCxn id="81" idx="1"/>
          </p:cNvCxnSpPr>
          <p:nvPr/>
        </p:nvCxnSpPr>
        <p:spPr>
          <a:xfrm>
            <a:off x="2762872" y="1870632"/>
            <a:ext cx="435742" cy="0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2" idx="3"/>
            <a:endCxn id="83" idx="1"/>
          </p:cNvCxnSpPr>
          <p:nvPr/>
        </p:nvCxnSpPr>
        <p:spPr>
          <a:xfrm>
            <a:off x="2762872" y="3390378"/>
            <a:ext cx="435742" cy="0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2762872" y="2413309"/>
            <a:ext cx="435742" cy="434392"/>
          </a:xfrm>
          <a:prstGeom prst="straightConnector1">
            <a:avLst/>
          </a:prstGeom>
          <a:ln w="41275">
            <a:solidFill>
              <a:schemeClr val="bg2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762872" y="2413309"/>
            <a:ext cx="435742" cy="434392"/>
          </a:xfrm>
          <a:prstGeom prst="straightConnector1">
            <a:avLst/>
          </a:prstGeom>
          <a:ln w="41275">
            <a:solidFill>
              <a:schemeClr val="bg2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51520" y="429309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correlation</a:t>
            </a:r>
            <a:endParaRPr lang="en-GB" sz="2000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263398" y="4978912"/>
            <a:ext cx="7531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70353" y="4748079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within-subject (</a:t>
            </a:r>
            <a:r>
              <a:rPr lang="en-GB" sz="2000" dirty="0" err="1" smtClean="0"/>
              <a:t>ws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276179" y="5521685"/>
            <a:ext cx="753141" cy="0"/>
          </a:xfrm>
          <a:prstGeom prst="straightConnector1">
            <a:avLst/>
          </a:prstGeom>
          <a:ln w="57150">
            <a:solidFill>
              <a:schemeClr val="bg2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70353" y="5290755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between-subject (</a:t>
            </a:r>
            <a:r>
              <a:rPr lang="en-GB" sz="2000" dirty="0" err="1" smtClean="0"/>
              <a:t>bs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253260" y="2062163"/>
            <a:ext cx="336823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FFFFFF"/>
                </a:solidFill>
                <a:latin typeface="+mj-lt"/>
                <a:cs typeface="Arial" pitchFamily="34" charset="0"/>
              </a:rPr>
              <a:t>subject similarity matrix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771178" y="2869215"/>
            <a:ext cx="68640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FFFFFF"/>
                </a:solidFill>
                <a:latin typeface="+mj-lt"/>
                <a:cs typeface="Arial" pitchFamily="34" charset="0"/>
              </a:rPr>
              <a:t>day 2</a:t>
            </a:r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4816966" y="4413042"/>
            <a:ext cx="68640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FFFFFF"/>
                </a:solidFill>
                <a:latin typeface="+mj-lt"/>
                <a:cs typeface="Arial" pitchFamily="34" charset="0"/>
              </a:rPr>
              <a:t>day 1</a:t>
            </a: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5296868" y="3276600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FFFFFF"/>
                </a:solidFill>
                <a:latin typeface="+mj-lt"/>
                <a:cs typeface="Arial" pitchFamily="34" charset="0"/>
              </a:rPr>
              <a:t>s 1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300043" y="375443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>
                <a:solidFill>
                  <a:srgbClr val="FFFFFF"/>
                </a:solidFill>
                <a:latin typeface="+mj-lt"/>
                <a:cs typeface="Arial" pitchFamily="34" charset="0"/>
              </a:rPr>
              <a:t>s 2</a:t>
            </a:r>
          </a:p>
        </p:txBody>
      </p:sp>
      <p:sp>
        <p:nvSpPr>
          <p:cNvPr id="106" name="TextBox 105"/>
          <p:cNvSpPr txBox="1">
            <a:spLocks noChangeArrowheads="1"/>
          </p:cNvSpPr>
          <p:nvPr/>
        </p:nvSpPr>
        <p:spPr bwMode="auto">
          <a:xfrm>
            <a:off x="5296868" y="4232275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FFFFFF"/>
                </a:solidFill>
                <a:latin typeface="+mj-lt"/>
                <a:cs typeface="Arial" pitchFamily="34" charset="0"/>
              </a:rPr>
              <a:t>s 3</a:t>
            </a:r>
          </a:p>
        </p:txBody>
      </p: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5296868" y="4679950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FFFFFF"/>
                </a:solidFill>
                <a:latin typeface="+mj-lt"/>
                <a:cs typeface="Arial" pitchFamily="34" charset="0"/>
              </a:rPr>
              <a:t>s 4</a:t>
            </a: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5300043" y="5122863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FFFFFF"/>
                </a:solidFill>
                <a:latin typeface="+mj-lt"/>
                <a:cs typeface="Arial" pitchFamily="34" charset="0"/>
              </a:rPr>
              <a:t>s 5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5247176" y="5573713"/>
            <a:ext cx="522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FFFFFF"/>
                </a:solidFill>
                <a:latin typeface="+mj-lt"/>
                <a:cs typeface="Arial" pitchFamily="34" charset="0"/>
              </a:rPr>
              <a:t>s </a:t>
            </a:r>
            <a:r>
              <a:rPr lang="en-GB" sz="1400" dirty="0" smtClean="0">
                <a:solidFill>
                  <a:srgbClr val="FFFFFF"/>
                </a:solidFill>
                <a:latin typeface="+mj-lt"/>
                <a:cs typeface="Arial" pitchFamily="34" charset="0"/>
              </a:rPr>
              <a:t>20</a:t>
            </a:r>
            <a:endParaRPr lang="en-GB" sz="140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0" name="TextBox 109"/>
          <p:cNvSpPr txBox="1">
            <a:spLocks noChangeArrowheads="1"/>
          </p:cNvSpPr>
          <p:nvPr/>
        </p:nvSpPr>
        <p:spPr bwMode="auto">
          <a:xfrm>
            <a:off x="5747718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FFFFFF"/>
                </a:solidFill>
                <a:latin typeface="+mj-lt"/>
                <a:cs typeface="Arial" pitchFamily="34" charset="0"/>
              </a:rPr>
              <a:t>s 1</a:t>
            </a:r>
          </a:p>
        </p:txBody>
      </p:sp>
      <p:sp>
        <p:nvSpPr>
          <p:cNvPr id="111" name="TextBox 110"/>
          <p:cNvSpPr txBox="1">
            <a:spLocks noChangeArrowheads="1"/>
          </p:cNvSpPr>
          <p:nvPr/>
        </p:nvSpPr>
        <p:spPr bwMode="auto">
          <a:xfrm>
            <a:off x="6225555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FFFFFF"/>
                </a:solidFill>
                <a:latin typeface="+mj-lt"/>
                <a:cs typeface="Arial" pitchFamily="34" charset="0"/>
              </a:rPr>
              <a:t>s 2</a:t>
            </a: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6679580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FFFFFF"/>
                </a:solidFill>
                <a:latin typeface="+mj-lt"/>
                <a:cs typeface="Arial" pitchFamily="34" charset="0"/>
              </a:rPr>
              <a:t>s 3</a:t>
            </a:r>
          </a:p>
        </p:txBody>
      </p: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7130430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FFFFFF"/>
                </a:solidFill>
                <a:latin typeface="+mj-lt"/>
                <a:cs typeface="Arial" pitchFamily="34" charset="0"/>
              </a:rPr>
              <a:t>s 4</a:t>
            </a:r>
          </a:p>
        </p:txBody>
      </p:sp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7547943" y="2898108"/>
            <a:ext cx="423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FFFFFF"/>
                </a:solidFill>
                <a:latin typeface="+mj-lt"/>
                <a:cs typeface="Arial" pitchFamily="34" charset="0"/>
              </a:rPr>
              <a:t>s 5</a:t>
            </a:r>
          </a:p>
        </p:txBody>
      </p:sp>
      <p:sp>
        <p:nvSpPr>
          <p:cNvPr id="115" name="TextBox 114"/>
          <p:cNvSpPr txBox="1">
            <a:spLocks noChangeArrowheads="1"/>
          </p:cNvSpPr>
          <p:nvPr/>
        </p:nvSpPr>
        <p:spPr bwMode="auto">
          <a:xfrm>
            <a:off x="8050701" y="2898108"/>
            <a:ext cx="522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FFFFFF"/>
                </a:solidFill>
                <a:latin typeface="+mj-lt"/>
                <a:cs typeface="Arial" pitchFamily="34" charset="0"/>
              </a:rPr>
              <a:t>s </a:t>
            </a:r>
            <a:r>
              <a:rPr lang="en-GB" sz="1400" dirty="0" smtClean="0">
                <a:solidFill>
                  <a:srgbClr val="FFFFFF"/>
                </a:solidFill>
                <a:latin typeface="+mj-lt"/>
                <a:cs typeface="Arial" pitchFamily="34" charset="0"/>
              </a:rPr>
              <a:t>20</a:t>
            </a:r>
            <a:endParaRPr lang="en-GB" sz="140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789863" y="2813970"/>
            <a:ext cx="454025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erdana"/>
              </a:rPr>
              <a:t>…</a:t>
            </a:r>
            <a:endParaRPr lang="en-GB" sz="8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4" name="Freeform 153"/>
          <p:cNvSpPr/>
          <p:nvPr/>
        </p:nvSpPr>
        <p:spPr bwMode="auto">
          <a:xfrm rot="16200000">
            <a:off x="6577467" y="4534529"/>
            <a:ext cx="2864180" cy="106361"/>
          </a:xfrm>
          <a:custGeom>
            <a:avLst/>
            <a:gdLst>
              <a:gd name="connsiteX0" fmla="*/ 0 w 2878932"/>
              <a:gd name="connsiteY0" fmla="*/ 69057 h 138113"/>
              <a:gd name="connsiteX1" fmla="*/ 719138 w 2878932"/>
              <a:gd name="connsiteY1" fmla="*/ 0 h 138113"/>
              <a:gd name="connsiteX2" fmla="*/ 2157413 w 2878932"/>
              <a:gd name="connsiteY2" fmla="*/ 138113 h 138113"/>
              <a:gd name="connsiteX3" fmla="*/ 2878932 w 2878932"/>
              <a:gd name="connsiteY3" fmla="*/ 66675 h 138113"/>
              <a:gd name="connsiteX0" fmla="*/ 0 w 2878932"/>
              <a:gd name="connsiteY0" fmla="*/ 80566 h 149622"/>
              <a:gd name="connsiteX1" fmla="*/ 719138 w 2878932"/>
              <a:gd name="connsiteY1" fmla="*/ 11509 h 149622"/>
              <a:gd name="connsiteX2" fmla="*/ 2157413 w 2878932"/>
              <a:gd name="connsiteY2" fmla="*/ 149622 h 149622"/>
              <a:gd name="connsiteX3" fmla="*/ 2878932 w 2878932"/>
              <a:gd name="connsiteY3" fmla="*/ 78184 h 149622"/>
              <a:gd name="connsiteX0" fmla="*/ 0 w 2878932"/>
              <a:gd name="connsiteY0" fmla="*/ 80566 h 160734"/>
              <a:gd name="connsiteX1" fmla="*/ 719138 w 2878932"/>
              <a:gd name="connsiteY1" fmla="*/ 11509 h 160734"/>
              <a:gd name="connsiteX2" fmla="*/ 2157413 w 2878932"/>
              <a:gd name="connsiteY2" fmla="*/ 149622 h 160734"/>
              <a:gd name="connsiteX3" fmla="*/ 2878932 w 2878932"/>
              <a:gd name="connsiteY3" fmla="*/ 78184 h 160734"/>
              <a:gd name="connsiteX0" fmla="*/ 0 w 2844912"/>
              <a:gd name="connsiteY0" fmla="*/ 80566 h 161034"/>
              <a:gd name="connsiteX1" fmla="*/ 719138 w 2844912"/>
              <a:gd name="connsiteY1" fmla="*/ 11509 h 161034"/>
              <a:gd name="connsiteX2" fmla="*/ 2157413 w 2844912"/>
              <a:gd name="connsiteY2" fmla="*/ 149622 h 161034"/>
              <a:gd name="connsiteX3" fmla="*/ 2844912 w 2844912"/>
              <a:gd name="connsiteY3" fmla="*/ 79978 h 161034"/>
              <a:gd name="connsiteX0" fmla="*/ 0 w 2773414"/>
              <a:gd name="connsiteY0" fmla="*/ 86149 h 159918"/>
              <a:gd name="connsiteX1" fmla="*/ 647640 w 2773414"/>
              <a:gd name="connsiteY1" fmla="*/ 10393 h 159918"/>
              <a:gd name="connsiteX2" fmla="*/ 2085915 w 2773414"/>
              <a:gd name="connsiteY2" fmla="*/ 148506 h 159918"/>
              <a:gd name="connsiteX3" fmla="*/ 2773414 w 2773414"/>
              <a:gd name="connsiteY3" fmla="*/ 78862 h 159918"/>
              <a:gd name="connsiteX0" fmla="*/ 0 w 2800187"/>
              <a:gd name="connsiteY0" fmla="*/ 86149 h 159918"/>
              <a:gd name="connsiteX1" fmla="*/ 674413 w 2800187"/>
              <a:gd name="connsiteY1" fmla="*/ 10393 h 159918"/>
              <a:gd name="connsiteX2" fmla="*/ 2112688 w 2800187"/>
              <a:gd name="connsiteY2" fmla="*/ 148506 h 159918"/>
              <a:gd name="connsiteX3" fmla="*/ 2800187 w 2800187"/>
              <a:gd name="connsiteY3" fmla="*/ 78862 h 159918"/>
              <a:gd name="connsiteX0" fmla="*/ 0 w 2841134"/>
              <a:gd name="connsiteY0" fmla="*/ 80076 h 161132"/>
              <a:gd name="connsiteX1" fmla="*/ 715360 w 2841134"/>
              <a:gd name="connsiteY1" fmla="*/ 11607 h 161132"/>
              <a:gd name="connsiteX2" fmla="*/ 2153635 w 2841134"/>
              <a:gd name="connsiteY2" fmla="*/ 149720 h 161132"/>
              <a:gd name="connsiteX3" fmla="*/ 2841134 w 2841134"/>
              <a:gd name="connsiteY3" fmla="*/ 80076 h 16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134" h="161132">
                <a:moveTo>
                  <a:pt x="0" y="80076"/>
                </a:moveTo>
                <a:cubicBezTo>
                  <a:pt x="239713" y="57057"/>
                  <a:pt x="356421" y="0"/>
                  <a:pt x="715360" y="11607"/>
                </a:cubicBezTo>
                <a:cubicBezTo>
                  <a:pt x="1074299" y="23214"/>
                  <a:pt x="1799339" y="138309"/>
                  <a:pt x="2153635" y="149720"/>
                </a:cubicBezTo>
                <a:cubicBezTo>
                  <a:pt x="2507931" y="161132"/>
                  <a:pt x="2600628" y="103889"/>
                  <a:pt x="2841134" y="80076"/>
                </a:cubicBezTo>
              </a:path>
            </a:pathLst>
          </a:custGeom>
          <a:noFill/>
          <a:ln w="38100" cap="flat" cmpd="sng" algn="ctr">
            <a:solidFill>
              <a:schemeClr val="bg1">
                <a:lumMod val="75000"/>
              </a:schemeClr>
            </a:solidFill>
            <a:prstDash val="dash"/>
          </a:ln>
          <a:effectLst>
            <a:glow rad="76200">
              <a:schemeClr val="tx1">
                <a:alpha val="75000"/>
              </a:schemeClr>
            </a:glow>
          </a:effectLst>
          <a:scene3d>
            <a:camera prst="orthographicFront">
              <a:rot lat="21599979" lon="21599976" rev="10799999"/>
            </a:camera>
            <a:lightRig rig="threePt" dir="t"/>
          </a:scene3d>
          <a:sp3d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sp>
        <p:nvSpPr>
          <p:cNvPr id="157" name="Title 1"/>
          <p:cNvSpPr txBox="1">
            <a:spLocks/>
          </p:cNvSpPr>
          <p:nvPr/>
        </p:nvSpPr>
        <p:spPr>
          <a:xfrm>
            <a:off x="0" y="-8001"/>
            <a:ext cx="9131300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individuals’ representations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0135" y="5824428"/>
            <a:ext cx="4100276" cy="400110"/>
            <a:chOff x="460135" y="6251028"/>
            <a:chExt cx="4100276" cy="400110"/>
          </a:xfrm>
        </p:grpSpPr>
        <p:sp>
          <p:nvSpPr>
            <p:cNvPr id="2" name="Oval 1"/>
            <p:cNvSpPr/>
            <p:nvPr/>
          </p:nvSpPr>
          <p:spPr>
            <a:xfrm>
              <a:off x="460135" y="6269500"/>
              <a:ext cx="359665" cy="359665"/>
            </a:xfrm>
            <a:prstGeom prst="ellipse">
              <a:avLst/>
            </a:prstGeom>
            <a:solidFill>
              <a:srgbClr val="00B5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70353" y="6251028"/>
              <a:ext cx="3490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individuation index ( </a:t>
              </a:r>
              <a:r>
                <a:rPr lang="en-GB" sz="2000" dirty="0" err="1" smtClean="0"/>
                <a:t>ws</a:t>
              </a:r>
              <a:r>
                <a:rPr lang="en-GB" sz="2000" dirty="0" smtClean="0"/>
                <a:t> </a:t>
              </a:r>
              <a:r>
                <a:rPr lang="en-GB" sz="2000" dirty="0"/>
                <a:t>-</a:t>
              </a:r>
              <a:r>
                <a:rPr lang="en-GB" sz="2000" dirty="0" smtClean="0"/>
                <a:t> </a:t>
              </a:r>
              <a:r>
                <a:rPr lang="en-GB" sz="2000" dirty="0" err="1" smtClean="0"/>
                <a:t>bs</a:t>
              </a:r>
              <a:r>
                <a:rPr lang="en-GB" sz="2000" dirty="0" smtClean="0"/>
                <a:t> )</a:t>
              </a:r>
              <a:endParaRPr lang="en-GB" sz="2000" dirty="0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51520" y="6433591"/>
            <a:ext cx="2207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b="1" dirty="0" smtClean="0">
                <a:solidFill>
                  <a:schemeClr val="accent3"/>
                </a:solidFill>
              </a:rPr>
              <a:t>Charest et al. 2014  </a:t>
            </a:r>
            <a:r>
              <a:rPr lang="en-GB" sz="1300" b="1" i="1" dirty="0" err="1" smtClean="0">
                <a:solidFill>
                  <a:schemeClr val="accent3"/>
                </a:solidFill>
              </a:rPr>
              <a:t>PNAS</a:t>
            </a:r>
            <a:endParaRPr lang="en-GB" sz="1300" b="1" i="1" dirty="0">
              <a:solidFill>
                <a:schemeClr val="accent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5856" y="4572417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C000"/>
                </a:solidFill>
              </a:rPr>
              <a:t>✔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618064" y="5157192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C000"/>
                </a:solidFill>
              </a:rPr>
              <a:t>✔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402728" y="564854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4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8001"/>
            <a:ext cx="9131300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individuals’ representations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" y="1726117"/>
            <a:ext cx="9105704" cy="34057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9484" y="1179871"/>
            <a:ext cx="4198374" cy="3460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15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r="44369"/>
          <a:stretch/>
        </p:blipFill>
        <p:spPr bwMode="auto">
          <a:xfrm>
            <a:off x="2589305" y="3604629"/>
            <a:ext cx="3965391" cy="324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34" y="238932"/>
            <a:ext cx="8277913" cy="3096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" y="851096"/>
            <a:ext cx="1044035" cy="1334913"/>
          </a:xfrm>
          <a:prstGeom prst="rect">
            <a:avLst/>
          </a:prstGeom>
        </p:spPr>
      </p:pic>
      <p:pic>
        <p:nvPicPr>
          <p:cNvPr id="9" name="Picture 8" descr="scanner-smal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1149" y="4444093"/>
            <a:ext cx="1811770" cy="13096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565058" y="2290916"/>
            <a:ext cx="629265" cy="3451124"/>
          </a:xfrm>
          <a:prstGeom prst="straightConnector1">
            <a:avLst/>
          </a:prstGeom>
          <a:ln w="349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448232" y="2186009"/>
            <a:ext cx="1278194" cy="2700623"/>
          </a:xfrm>
          <a:prstGeom prst="straightConnector1">
            <a:avLst/>
          </a:prstGeom>
          <a:ln w="349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30338"/>
            <a:ext cx="1644650" cy="164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6253163" y="1109663"/>
            <a:ext cx="1971677" cy="1963737"/>
            <a:chOff x="2533607" y="1111083"/>
            <a:chExt cx="1971700" cy="1963808"/>
          </a:xfrm>
        </p:grpSpPr>
        <p:grpSp>
          <p:nvGrpSpPr>
            <p:cNvPr id="31830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36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7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31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34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5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32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33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35" name="Group 354"/>
          <p:cNvGrpSpPr>
            <a:grpSpLocks/>
          </p:cNvGrpSpPr>
          <p:nvPr/>
        </p:nvGrpSpPr>
        <p:grpSpPr bwMode="auto">
          <a:xfrm>
            <a:off x="6578602" y="1387476"/>
            <a:ext cx="1736035" cy="1793110"/>
            <a:chOff x="1479" y="195"/>
            <a:chExt cx="1288" cy="1330"/>
          </a:xfrm>
        </p:grpSpPr>
        <p:sp>
          <p:nvSpPr>
            <p:cNvPr id="31815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816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7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8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19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0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1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2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3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4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5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6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7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8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9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533650" y="1111250"/>
            <a:ext cx="1971677" cy="1963738"/>
            <a:chOff x="2533607" y="1111083"/>
            <a:chExt cx="1971700" cy="1963808"/>
          </a:xfrm>
        </p:grpSpPr>
        <p:grpSp>
          <p:nvGrpSpPr>
            <p:cNvPr id="31807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13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4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08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11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2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09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10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11" name="Group 354"/>
          <p:cNvGrpSpPr>
            <a:grpSpLocks/>
          </p:cNvGrpSpPr>
          <p:nvPr/>
        </p:nvGrpSpPr>
        <p:grpSpPr bwMode="auto">
          <a:xfrm>
            <a:off x="2871789" y="1392239"/>
            <a:ext cx="1734402" cy="1793108"/>
            <a:chOff x="1479" y="195"/>
            <a:chExt cx="1288" cy="1330"/>
          </a:xfrm>
        </p:grpSpPr>
        <p:sp>
          <p:nvSpPr>
            <p:cNvPr id="31792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93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4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5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6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7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8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9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0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1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2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3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4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5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6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pic>
        <p:nvPicPr>
          <p:cNvPr id="870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3962402"/>
            <a:ext cx="787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4027490"/>
            <a:ext cx="78422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08" name="Text Box 8"/>
          <p:cNvSpPr txBox="1">
            <a:spLocks noChangeArrowheads="1"/>
          </p:cNvSpPr>
          <p:nvPr/>
        </p:nvSpPr>
        <p:spPr bwMode="auto">
          <a:xfrm>
            <a:off x="1500190" y="3973515"/>
            <a:ext cx="993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activity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patterns</a:t>
            </a:r>
          </a:p>
        </p:txBody>
      </p:sp>
      <p:sp>
        <p:nvSpPr>
          <p:cNvPr id="870409" name="Text Box 9"/>
          <p:cNvSpPr txBox="1">
            <a:spLocks noChangeArrowheads="1"/>
          </p:cNvSpPr>
          <p:nvPr/>
        </p:nvSpPr>
        <p:spPr bwMode="auto">
          <a:xfrm>
            <a:off x="1042990" y="5895976"/>
            <a:ext cx="14509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experimental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stimuli</a:t>
            </a:r>
          </a:p>
        </p:txBody>
      </p:sp>
      <p:pic>
        <p:nvPicPr>
          <p:cNvPr id="8704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060827"/>
            <a:ext cx="77628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1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5" y="4027488"/>
            <a:ext cx="78898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60713" y="4868865"/>
            <a:ext cx="4592637" cy="985837"/>
            <a:chOff x="3160913" y="4868703"/>
            <a:chExt cx="4593021" cy="840976"/>
          </a:xfrm>
        </p:grpSpPr>
        <p:sp>
          <p:nvSpPr>
            <p:cNvPr id="31788" name="Line 12"/>
            <p:cNvSpPr>
              <a:spLocks noChangeShapeType="1"/>
            </p:cNvSpPr>
            <p:nvPr/>
          </p:nvSpPr>
          <p:spPr bwMode="auto">
            <a:xfrm flipH="1" flipV="1">
              <a:off x="3160913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9" name="Line 13"/>
            <p:cNvSpPr>
              <a:spLocks noChangeShapeType="1"/>
            </p:cNvSpPr>
            <p:nvPr/>
          </p:nvSpPr>
          <p:spPr bwMode="auto">
            <a:xfrm flipH="1" flipV="1">
              <a:off x="4160919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0" name="Line 14"/>
            <p:cNvSpPr>
              <a:spLocks noChangeShapeType="1"/>
            </p:cNvSpPr>
            <p:nvPr/>
          </p:nvSpPr>
          <p:spPr bwMode="auto">
            <a:xfrm flipV="1">
              <a:off x="4957421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1" name="Line 15"/>
            <p:cNvSpPr>
              <a:spLocks noChangeShapeType="1"/>
            </p:cNvSpPr>
            <p:nvPr/>
          </p:nvSpPr>
          <p:spPr bwMode="auto">
            <a:xfrm flipV="1">
              <a:off x="5957427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870416" name="Text Box 16"/>
          <p:cNvSpPr txBox="1">
            <a:spLocks noChangeArrowheads="1"/>
          </p:cNvSpPr>
          <p:nvPr/>
        </p:nvSpPr>
        <p:spPr bwMode="auto">
          <a:xfrm>
            <a:off x="6718301" y="6057900"/>
            <a:ext cx="484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7" name="Text Box 17"/>
          <p:cNvSpPr txBox="1">
            <a:spLocks noChangeArrowheads="1"/>
          </p:cNvSpPr>
          <p:nvPr/>
        </p:nvSpPr>
        <p:spPr bwMode="auto">
          <a:xfrm>
            <a:off x="4618039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8" name="Text Box 18"/>
          <p:cNvSpPr txBox="1">
            <a:spLocks noChangeArrowheads="1"/>
          </p:cNvSpPr>
          <p:nvPr/>
        </p:nvSpPr>
        <p:spPr bwMode="auto">
          <a:xfrm>
            <a:off x="8142288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9" name="Text Box 19"/>
          <p:cNvSpPr txBox="1">
            <a:spLocks noChangeArrowheads="1"/>
          </p:cNvSpPr>
          <p:nvPr/>
        </p:nvSpPr>
        <p:spPr bwMode="auto">
          <a:xfrm>
            <a:off x="3997168" y="5162552"/>
            <a:ext cx="934872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fMRI</a:t>
            </a:r>
          </a:p>
        </p:txBody>
      </p:sp>
      <p:sp>
        <p:nvSpPr>
          <p:cNvPr id="870420" name="Text Box 20"/>
          <p:cNvSpPr txBox="1">
            <a:spLocks noChangeArrowheads="1"/>
          </p:cNvSpPr>
          <p:nvPr/>
        </p:nvSpPr>
        <p:spPr bwMode="auto">
          <a:xfrm>
            <a:off x="5940153" y="5129215"/>
            <a:ext cx="973343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MEG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59313" y="3860801"/>
            <a:ext cx="1665287" cy="707886"/>
            <a:chOff x="4356100" y="3233199"/>
            <a:chExt cx="1962150" cy="833504"/>
          </a:xfrm>
        </p:grpSpPr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4356100" y="3644425"/>
              <a:ext cx="196215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GB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1787" name="TextBox 3"/>
            <p:cNvSpPr txBox="1">
              <a:spLocks noChangeArrowheads="1"/>
            </p:cNvSpPr>
            <p:nvPr/>
          </p:nvSpPr>
          <p:spPr bwMode="auto">
            <a:xfrm>
              <a:off x="5070840" y="3233199"/>
              <a:ext cx="585895" cy="83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?</a:t>
              </a:r>
            </a:p>
          </p:txBody>
        </p:sp>
      </p:grpSp>
      <p:sp>
        <p:nvSpPr>
          <p:cNvPr id="72" name="Oval 336"/>
          <p:cNvSpPr>
            <a:spLocks noChangeArrowheads="1"/>
          </p:cNvSpPr>
          <p:nvPr/>
        </p:nvSpPr>
        <p:spPr bwMode="auto">
          <a:xfrm>
            <a:off x="3271840" y="2582865"/>
            <a:ext cx="160337" cy="160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870407" name="Text Box 7"/>
          <p:cNvSpPr txBox="1">
            <a:spLocks noChangeArrowheads="1"/>
          </p:cNvSpPr>
          <p:nvPr/>
        </p:nvSpPr>
        <p:spPr bwMode="auto">
          <a:xfrm>
            <a:off x="179512" y="1859635"/>
            <a:ext cx="23144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representational distance matrix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Arial" charset="0"/>
              </a:rPr>
              <a:t>RDM</a:t>
            </a: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73" name="Oval 336"/>
          <p:cNvSpPr>
            <a:spLocks noChangeArrowheads="1"/>
          </p:cNvSpPr>
          <p:nvPr/>
        </p:nvSpPr>
        <p:spPr bwMode="auto">
          <a:xfrm>
            <a:off x="3987800" y="1800225"/>
            <a:ext cx="160338" cy="160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3635376" y="3208338"/>
            <a:ext cx="2747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dissimilarity</a:t>
            </a:r>
            <a:endParaRPr lang="en-US" altLang="en-US" sz="1400">
              <a:solidFill>
                <a:srgbClr val="000000"/>
              </a:solidFill>
              <a:latin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(e.g. 1-correlation across space)</a:t>
            </a:r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5" y="5940425"/>
            <a:ext cx="5476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5" y="5940425"/>
            <a:ext cx="7080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7" y="1430339"/>
            <a:ext cx="1649413" cy="1643062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44626"/>
            <a:ext cx="1644650" cy="1638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753225" y="2644775"/>
            <a:ext cx="971550" cy="1358900"/>
            <a:chOff x="1632" y="1152"/>
            <a:chExt cx="720" cy="1008"/>
          </a:xfrm>
        </p:grpSpPr>
        <p:sp>
          <p:nvSpPr>
            <p:cNvPr id="31782" name="Line 27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3" name="Oval 28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4" name="Line 29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5" name="Line 30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160713" y="2668588"/>
            <a:ext cx="969962" cy="1358900"/>
            <a:chOff x="1632" y="1152"/>
            <a:chExt cx="720" cy="1008"/>
          </a:xfrm>
        </p:grpSpPr>
        <p:sp>
          <p:nvSpPr>
            <p:cNvPr id="31778" name="Line 22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9" name="Oval 23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0" name="Line 24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1" name="Line 25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643440" y="1973264"/>
            <a:ext cx="1666875" cy="707886"/>
            <a:chOff x="4644008" y="1973412"/>
            <a:chExt cx="1665779" cy="707747"/>
          </a:xfrm>
        </p:grpSpPr>
        <p:sp>
          <p:nvSpPr>
            <p:cNvPr id="31776" name="Line 33"/>
            <p:cNvSpPr>
              <a:spLocks noChangeShapeType="1"/>
            </p:cNvSpPr>
            <p:nvPr/>
          </p:nvSpPr>
          <p:spPr bwMode="auto">
            <a:xfrm>
              <a:off x="4644008" y="2332299"/>
              <a:ext cx="16657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7" name="TextBox 108"/>
            <p:cNvSpPr txBox="1">
              <a:spLocks noChangeArrowheads="1"/>
            </p:cNvSpPr>
            <p:nvPr/>
          </p:nvSpPr>
          <p:spPr bwMode="auto">
            <a:xfrm>
              <a:off x="5298803" y="1973412"/>
              <a:ext cx="355954" cy="7077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!</a:t>
              </a:r>
            </a:p>
          </p:txBody>
        </p:sp>
      </p:grpSp>
      <p:sp>
        <p:nvSpPr>
          <p:cNvPr id="96" name="Title 7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22337"/>
          </a:xfrm>
        </p:spPr>
        <p:txBody>
          <a:bodyPr/>
          <a:lstStyle/>
          <a:p>
            <a:r>
              <a:rPr lang="en-GB" altLang="en-US" sz="2800" dirty="0" smtClean="0">
                <a:latin typeface="Arial" charset="0"/>
                <a:cs typeface="Arial" charset="0"/>
              </a:rPr>
              <a:t>Comparing RDMs between measurement modalities</a:t>
            </a:r>
          </a:p>
        </p:txBody>
      </p:sp>
    </p:spTree>
    <p:extLst>
      <p:ext uri="{BB962C8B-B14F-4D97-AF65-F5344CB8AC3E}">
        <p14:creationId xmlns:p14="http://schemas.microsoft.com/office/powerpoint/2010/main" val="391378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83" y="346619"/>
            <a:ext cx="6769835" cy="603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3272" y="6447332"/>
            <a:ext cx="32512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Cichy</a:t>
            </a:r>
            <a:r>
              <a:rPr lang="en-GB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2014  </a:t>
            </a:r>
            <a:r>
              <a:rPr lang="en-GB" sz="13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Nature Neuroscience</a:t>
            </a:r>
            <a:endParaRPr lang="en-GB" sz="13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3608" y="188640"/>
            <a:ext cx="705678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87083" y="1628800"/>
            <a:ext cx="7056784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187083" y="3284984"/>
            <a:ext cx="7056784" cy="1383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331640" y="4509120"/>
            <a:ext cx="122413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032173" y="4653136"/>
            <a:ext cx="7056784" cy="1794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7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1" y="35415"/>
            <a:ext cx="7446819" cy="627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3272" y="6447332"/>
            <a:ext cx="32512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Cichy</a:t>
            </a:r>
            <a:r>
              <a:rPr lang="en-GB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2014  </a:t>
            </a:r>
            <a:r>
              <a:rPr lang="en-GB" sz="13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Nature Neuroscience</a:t>
            </a:r>
            <a:endParaRPr lang="en-GB" sz="13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4624"/>
            <a:ext cx="784887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784887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11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256490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hlinkClick r:id="rId2"/>
              </a:rPr>
              <a:t>https://</a:t>
            </a:r>
            <a:r>
              <a:rPr lang="en-GB" sz="2800" dirty="0" smtClean="0">
                <a:hlinkClick r:id="rId2"/>
              </a:rPr>
              <a:t>www.youtube.com/watch?v=YBv_Bju4_aM</a:t>
            </a:r>
            <a:endParaRPr lang="en-GB" sz="2800" dirty="0" smtClean="0"/>
          </a:p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1144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2538" y="4406902"/>
            <a:ext cx="8711950" cy="1362075"/>
          </a:xfrm>
        </p:spPr>
        <p:txBody>
          <a:bodyPr/>
          <a:lstStyle/>
          <a:p>
            <a:r>
              <a:rPr lang="en-GB" sz="3600" cap="none" dirty="0"/>
              <a:t>How can we best measure representational distances?</a:t>
            </a:r>
            <a:br>
              <a:rPr lang="en-GB" sz="3600" cap="none" dirty="0"/>
            </a:br>
            <a:endParaRPr lang="en-GB" sz="3600" cap="none" dirty="0"/>
          </a:p>
        </p:txBody>
      </p:sp>
    </p:spTree>
    <p:extLst>
      <p:ext uri="{BB962C8B-B14F-4D97-AF65-F5344CB8AC3E}">
        <p14:creationId xmlns:p14="http://schemas.microsoft.com/office/powerpoint/2010/main" val="35727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92190" y="646115"/>
            <a:ext cx="365125" cy="352425"/>
            <a:chOff x="992583" y="645898"/>
            <a:chExt cx="363970" cy="353352"/>
          </a:xfrm>
        </p:grpSpPr>
        <p:sp>
          <p:nvSpPr>
            <p:cNvPr id="28324" name="Oval 749"/>
            <p:cNvSpPr>
              <a:spLocks noChangeArrowheads="1"/>
            </p:cNvSpPr>
            <p:nvPr/>
          </p:nvSpPr>
          <p:spPr bwMode="auto">
            <a:xfrm>
              <a:off x="1148008" y="781509"/>
              <a:ext cx="173131" cy="16999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25" name="Oval 750"/>
            <p:cNvSpPr>
              <a:spLocks noChangeArrowheads="1"/>
            </p:cNvSpPr>
            <p:nvPr/>
          </p:nvSpPr>
          <p:spPr bwMode="auto">
            <a:xfrm>
              <a:off x="1148008" y="781509"/>
              <a:ext cx="173131" cy="16999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26" name="Oval 751"/>
            <p:cNvSpPr>
              <a:spLocks noChangeArrowheads="1"/>
            </p:cNvSpPr>
            <p:nvPr/>
          </p:nvSpPr>
          <p:spPr bwMode="auto">
            <a:xfrm>
              <a:off x="1208997" y="842630"/>
              <a:ext cx="51152" cy="47750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27" name="Oval 752"/>
            <p:cNvSpPr>
              <a:spLocks noChangeArrowheads="1"/>
            </p:cNvSpPr>
            <p:nvPr/>
          </p:nvSpPr>
          <p:spPr bwMode="auto">
            <a:xfrm>
              <a:off x="1208997" y="842630"/>
              <a:ext cx="51152" cy="4775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28" name="Oval 753"/>
            <p:cNvSpPr>
              <a:spLocks noChangeArrowheads="1"/>
            </p:cNvSpPr>
            <p:nvPr/>
          </p:nvSpPr>
          <p:spPr bwMode="auto">
            <a:xfrm>
              <a:off x="1181454" y="678369"/>
              <a:ext cx="175099" cy="168081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29" name="Oval 754"/>
            <p:cNvSpPr>
              <a:spLocks noChangeArrowheads="1"/>
            </p:cNvSpPr>
            <p:nvPr/>
          </p:nvSpPr>
          <p:spPr bwMode="auto">
            <a:xfrm>
              <a:off x="1181454" y="678369"/>
              <a:ext cx="175099" cy="16808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30" name="Oval 755"/>
            <p:cNvSpPr>
              <a:spLocks noChangeArrowheads="1"/>
            </p:cNvSpPr>
            <p:nvPr/>
          </p:nvSpPr>
          <p:spPr bwMode="auto">
            <a:xfrm>
              <a:off x="1244410" y="737579"/>
              <a:ext cx="49186" cy="49660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31" name="Oval 756"/>
            <p:cNvSpPr>
              <a:spLocks noChangeArrowheads="1"/>
            </p:cNvSpPr>
            <p:nvPr/>
          </p:nvSpPr>
          <p:spPr bwMode="auto">
            <a:xfrm>
              <a:off x="1244410" y="737579"/>
              <a:ext cx="49186" cy="4966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32" name="Oval 757"/>
            <p:cNvSpPr>
              <a:spLocks noChangeArrowheads="1"/>
            </p:cNvSpPr>
            <p:nvPr/>
          </p:nvSpPr>
          <p:spPr bwMode="auto">
            <a:xfrm>
              <a:off x="1087019" y="701289"/>
              <a:ext cx="175099" cy="16999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33" name="Oval 758"/>
            <p:cNvSpPr>
              <a:spLocks noChangeArrowheads="1"/>
            </p:cNvSpPr>
            <p:nvPr/>
          </p:nvSpPr>
          <p:spPr bwMode="auto">
            <a:xfrm>
              <a:off x="1087019" y="701289"/>
              <a:ext cx="175099" cy="16999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34" name="Oval 759"/>
            <p:cNvSpPr>
              <a:spLocks noChangeArrowheads="1"/>
            </p:cNvSpPr>
            <p:nvPr/>
          </p:nvSpPr>
          <p:spPr bwMode="auto">
            <a:xfrm>
              <a:off x="1149975" y="762409"/>
              <a:ext cx="49186" cy="4775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35" name="Oval 760"/>
            <p:cNvSpPr>
              <a:spLocks noChangeArrowheads="1"/>
            </p:cNvSpPr>
            <p:nvPr/>
          </p:nvSpPr>
          <p:spPr bwMode="auto">
            <a:xfrm>
              <a:off x="1149975" y="762409"/>
              <a:ext cx="49186" cy="4775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36" name="Oval 761"/>
            <p:cNvSpPr>
              <a:spLocks noChangeArrowheads="1"/>
            </p:cNvSpPr>
            <p:nvPr/>
          </p:nvSpPr>
          <p:spPr bwMode="auto">
            <a:xfrm>
              <a:off x="1090953" y="653538"/>
              <a:ext cx="175099" cy="169991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37" name="Oval 762"/>
            <p:cNvSpPr>
              <a:spLocks noChangeArrowheads="1"/>
            </p:cNvSpPr>
            <p:nvPr/>
          </p:nvSpPr>
          <p:spPr bwMode="auto">
            <a:xfrm>
              <a:off x="1090953" y="653538"/>
              <a:ext cx="175099" cy="16999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38" name="Oval 763"/>
            <p:cNvSpPr>
              <a:spLocks noChangeArrowheads="1"/>
            </p:cNvSpPr>
            <p:nvPr/>
          </p:nvSpPr>
          <p:spPr bwMode="auto">
            <a:xfrm>
              <a:off x="1153910" y="714659"/>
              <a:ext cx="49186" cy="47751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39" name="Oval 764"/>
            <p:cNvSpPr>
              <a:spLocks noChangeArrowheads="1"/>
            </p:cNvSpPr>
            <p:nvPr/>
          </p:nvSpPr>
          <p:spPr bwMode="auto">
            <a:xfrm>
              <a:off x="1153910" y="714659"/>
              <a:ext cx="49186" cy="4775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40" name="Oval 765"/>
            <p:cNvSpPr>
              <a:spLocks noChangeArrowheads="1"/>
            </p:cNvSpPr>
            <p:nvPr/>
          </p:nvSpPr>
          <p:spPr bwMode="auto">
            <a:xfrm>
              <a:off x="1033899" y="703199"/>
              <a:ext cx="175098" cy="168081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41" name="Oval 766"/>
            <p:cNvSpPr>
              <a:spLocks noChangeArrowheads="1"/>
            </p:cNvSpPr>
            <p:nvPr/>
          </p:nvSpPr>
          <p:spPr bwMode="auto">
            <a:xfrm>
              <a:off x="1033899" y="703199"/>
              <a:ext cx="175098" cy="16808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42" name="Oval 767"/>
            <p:cNvSpPr>
              <a:spLocks noChangeArrowheads="1"/>
            </p:cNvSpPr>
            <p:nvPr/>
          </p:nvSpPr>
          <p:spPr bwMode="auto">
            <a:xfrm>
              <a:off x="1096856" y="762409"/>
              <a:ext cx="49184" cy="49660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43" name="Oval 768"/>
            <p:cNvSpPr>
              <a:spLocks noChangeArrowheads="1"/>
            </p:cNvSpPr>
            <p:nvPr/>
          </p:nvSpPr>
          <p:spPr bwMode="auto">
            <a:xfrm>
              <a:off x="1096856" y="762409"/>
              <a:ext cx="49184" cy="4966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44" name="Oval 769"/>
            <p:cNvSpPr>
              <a:spLocks noChangeArrowheads="1"/>
            </p:cNvSpPr>
            <p:nvPr/>
          </p:nvSpPr>
          <p:spPr bwMode="auto">
            <a:xfrm>
              <a:off x="1120465" y="829259"/>
              <a:ext cx="175098" cy="169991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45" name="Oval 770"/>
            <p:cNvSpPr>
              <a:spLocks noChangeArrowheads="1"/>
            </p:cNvSpPr>
            <p:nvPr/>
          </p:nvSpPr>
          <p:spPr bwMode="auto">
            <a:xfrm>
              <a:off x="1120465" y="829259"/>
              <a:ext cx="175098" cy="16999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46" name="Oval 771"/>
            <p:cNvSpPr>
              <a:spLocks noChangeArrowheads="1"/>
            </p:cNvSpPr>
            <p:nvPr/>
          </p:nvSpPr>
          <p:spPr bwMode="auto">
            <a:xfrm>
              <a:off x="1183422" y="890379"/>
              <a:ext cx="49184" cy="47751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47" name="Oval 772"/>
            <p:cNvSpPr>
              <a:spLocks noChangeArrowheads="1"/>
            </p:cNvSpPr>
            <p:nvPr/>
          </p:nvSpPr>
          <p:spPr bwMode="auto">
            <a:xfrm>
              <a:off x="1183422" y="890379"/>
              <a:ext cx="49184" cy="4775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48" name="Freeform 773"/>
            <p:cNvSpPr>
              <a:spLocks/>
            </p:cNvSpPr>
            <p:nvPr/>
          </p:nvSpPr>
          <p:spPr bwMode="auto">
            <a:xfrm>
              <a:off x="1014225" y="684098"/>
              <a:ext cx="175098" cy="168081"/>
            </a:xfrm>
            <a:custGeom>
              <a:avLst/>
              <a:gdLst>
                <a:gd name="T0" fmla="*/ 2147483647 w 361"/>
                <a:gd name="T1" fmla="*/ 2147483647 h 362"/>
                <a:gd name="T2" fmla="*/ 2147483647 w 361"/>
                <a:gd name="T3" fmla="*/ 2147483647 h 362"/>
                <a:gd name="T4" fmla="*/ 0 w 361"/>
                <a:gd name="T5" fmla="*/ 2147483647 h 362"/>
                <a:gd name="T6" fmla="*/ 2147483647 w 361"/>
                <a:gd name="T7" fmla="*/ 2147483647 h 362"/>
                <a:gd name="T8" fmla="*/ 2147483647 w 361"/>
                <a:gd name="T9" fmla="*/ 2147483647 h 3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2">
                  <a:moveTo>
                    <a:pt x="361" y="181"/>
                  </a:moveTo>
                  <a:cubicBezTo>
                    <a:pt x="361" y="281"/>
                    <a:pt x="280" y="362"/>
                    <a:pt x="180" y="362"/>
                  </a:cubicBezTo>
                  <a:cubicBezTo>
                    <a:pt x="80" y="362"/>
                    <a:pt x="0" y="281"/>
                    <a:pt x="0" y="181"/>
                  </a:cubicBezTo>
                  <a:cubicBezTo>
                    <a:pt x="0" y="81"/>
                    <a:pt x="80" y="1"/>
                    <a:pt x="180" y="1"/>
                  </a:cubicBezTo>
                  <a:cubicBezTo>
                    <a:pt x="280" y="0"/>
                    <a:pt x="361" y="81"/>
                    <a:pt x="361" y="18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349" name="Freeform 774"/>
            <p:cNvSpPr>
              <a:spLocks/>
            </p:cNvSpPr>
            <p:nvPr/>
          </p:nvSpPr>
          <p:spPr bwMode="auto">
            <a:xfrm>
              <a:off x="1014225" y="684098"/>
              <a:ext cx="175098" cy="168081"/>
            </a:xfrm>
            <a:custGeom>
              <a:avLst/>
              <a:gdLst>
                <a:gd name="T0" fmla="*/ 2147483647 w 361"/>
                <a:gd name="T1" fmla="*/ 2147483647 h 362"/>
                <a:gd name="T2" fmla="*/ 2147483647 w 361"/>
                <a:gd name="T3" fmla="*/ 2147483647 h 362"/>
                <a:gd name="T4" fmla="*/ 0 w 361"/>
                <a:gd name="T5" fmla="*/ 2147483647 h 362"/>
                <a:gd name="T6" fmla="*/ 2147483647 w 361"/>
                <a:gd name="T7" fmla="*/ 2147483647 h 362"/>
                <a:gd name="T8" fmla="*/ 2147483647 w 361"/>
                <a:gd name="T9" fmla="*/ 2147483647 h 3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2">
                  <a:moveTo>
                    <a:pt x="361" y="181"/>
                  </a:moveTo>
                  <a:cubicBezTo>
                    <a:pt x="361" y="281"/>
                    <a:pt x="280" y="362"/>
                    <a:pt x="180" y="362"/>
                  </a:cubicBezTo>
                  <a:cubicBezTo>
                    <a:pt x="80" y="362"/>
                    <a:pt x="0" y="281"/>
                    <a:pt x="0" y="181"/>
                  </a:cubicBezTo>
                  <a:cubicBezTo>
                    <a:pt x="0" y="81"/>
                    <a:pt x="80" y="1"/>
                    <a:pt x="180" y="1"/>
                  </a:cubicBezTo>
                  <a:cubicBezTo>
                    <a:pt x="280" y="0"/>
                    <a:pt x="361" y="81"/>
                    <a:pt x="361" y="18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350" name="Oval 775"/>
            <p:cNvSpPr>
              <a:spLocks noChangeArrowheads="1"/>
            </p:cNvSpPr>
            <p:nvPr/>
          </p:nvSpPr>
          <p:spPr bwMode="auto">
            <a:xfrm>
              <a:off x="1077182" y="743309"/>
              <a:ext cx="49184" cy="4966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51" name="Oval 776"/>
            <p:cNvSpPr>
              <a:spLocks noChangeArrowheads="1"/>
            </p:cNvSpPr>
            <p:nvPr/>
          </p:nvSpPr>
          <p:spPr bwMode="auto">
            <a:xfrm>
              <a:off x="1077182" y="743309"/>
              <a:ext cx="49184" cy="4966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52" name="Oval 777"/>
            <p:cNvSpPr>
              <a:spLocks noChangeArrowheads="1"/>
            </p:cNvSpPr>
            <p:nvPr/>
          </p:nvSpPr>
          <p:spPr bwMode="auto">
            <a:xfrm>
              <a:off x="1014225" y="699379"/>
              <a:ext cx="173131" cy="168081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53" name="Oval 778"/>
            <p:cNvSpPr>
              <a:spLocks noChangeArrowheads="1"/>
            </p:cNvSpPr>
            <p:nvPr/>
          </p:nvSpPr>
          <p:spPr bwMode="auto">
            <a:xfrm>
              <a:off x="1014225" y="699379"/>
              <a:ext cx="173131" cy="16808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54" name="Oval 779"/>
            <p:cNvSpPr>
              <a:spLocks noChangeArrowheads="1"/>
            </p:cNvSpPr>
            <p:nvPr/>
          </p:nvSpPr>
          <p:spPr bwMode="auto">
            <a:xfrm>
              <a:off x="1075214" y="758589"/>
              <a:ext cx="51152" cy="4966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55" name="Oval 780"/>
            <p:cNvSpPr>
              <a:spLocks noChangeArrowheads="1"/>
            </p:cNvSpPr>
            <p:nvPr/>
          </p:nvSpPr>
          <p:spPr bwMode="auto">
            <a:xfrm>
              <a:off x="1075214" y="758589"/>
              <a:ext cx="51152" cy="4966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56" name="Oval 781"/>
            <p:cNvSpPr>
              <a:spLocks noChangeArrowheads="1"/>
            </p:cNvSpPr>
            <p:nvPr/>
          </p:nvSpPr>
          <p:spPr bwMode="auto">
            <a:xfrm>
              <a:off x="1051605" y="741399"/>
              <a:ext cx="173131" cy="169991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57" name="Oval 782"/>
            <p:cNvSpPr>
              <a:spLocks noChangeArrowheads="1"/>
            </p:cNvSpPr>
            <p:nvPr/>
          </p:nvSpPr>
          <p:spPr bwMode="auto">
            <a:xfrm>
              <a:off x="1051605" y="741399"/>
              <a:ext cx="173131" cy="16999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58" name="Oval 783"/>
            <p:cNvSpPr>
              <a:spLocks noChangeArrowheads="1"/>
            </p:cNvSpPr>
            <p:nvPr/>
          </p:nvSpPr>
          <p:spPr bwMode="auto">
            <a:xfrm>
              <a:off x="1112595" y="802519"/>
              <a:ext cx="51152" cy="47751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59" name="Oval 784"/>
            <p:cNvSpPr>
              <a:spLocks noChangeArrowheads="1"/>
            </p:cNvSpPr>
            <p:nvPr/>
          </p:nvSpPr>
          <p:spPr bwMode="auto">
            <a:xfrm>
              <a:off x="1112595" y="802519"/>
              <a:ext cx="51152" cy="4775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60" name="Oval 785"/>
            <p:cNvSpPr>
              <a:spLocks noChangeArrowheads="1"/>
            </p:cNvSpPr>
            <p:nvPr/>
          </p:nvSpPr>
          <p:spPr bwMode="auto">
            <a:xfrm>
              <a:off x="1108661" y="787239"/>
              <a:ext cx="173131" cy="169991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61" name="Oval 786"/>
            <p:cNvSpPr>
              <a:spLocks noChangeArrowheads="1"/>
            </p:cNvSpPr>
            <p:nvPr/>
          </p:nvSpPr>
          <p:spPr bwMode="auto">
            <a:xfrm>
              <a:off x="1108661" y="787239"/>
              <a:ext cx="173131" cy="16999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62" name="Oval 787"/>
            <p:cNvSpPr>
              <a:spLocks noChangeArrowheads="1"/>
            </p:cNvSpPr>
            <p:nvPr/>
          </p:nvSpPr>
          <p:spPr bwMode="auto">
            <a:xfrm>
              <a:off x="1169649" y="848359"/>
              <a:ext cx="51152" cy="47751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63" name="Oval 788"/>
            <p:cNvSpPr>
              <a:spLocks noChangeArrowheads="1"/>
            </p:cNvSpPr>
            <p:nvPr/>
          </p:nvSpPr>
          <p:spPr bwMode="auto">
            <a:xfrm>
              <a:off x="1169649" y="848359"/>
              <a:ext cx="51152" cy="4775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64" name="Oval 789"/>
            <p:cNvSpPr>
              <a:spLocks noChangeArrowheads="1"/>
            </p:cNvSpPr>
            <p:nvPr/>
          </p:nvSpPr>
          <p:spPr bwMode="auto">
            <a:xfrm>
              <a:off x="992583" y="762409"/>
              <a:ext cx="175099" cy="168081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65" name="Oval 790"/>
            <p:cNvSpPr>
              <a:spLocks noChangeArrowheads="1"/>
            </p:cNvSpPr>
            <p:nvPr/>
          </p:nvSpPr>
          <p:spPr bwMode="auto">
            <a:xfrm>
              <a:off x="992583" y="762409"/>
              <a:ext cx="175099" cy="16808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66" name="Oval 791"/>
            <p:cNvSpPr>
              <a:spLocks noChangeArrowheads="1"/>
            </p:cNvSpPr>
            <p:nvPr/>
          </p:nvSpPr>
          <p:spPr bwMode="auto">
            <a:xfrm>
              <a:off x="1055540" y="823530"/>
              <a:ext cx="49186" cy="4775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67" name="Oval 792"/>
            <p:cNvSpPr>
              <a:spLocks noChangeArrowheads="1"/>
            </p:cNvSpPr>
            <p:nvPr/>
          </p:nvSpPr>
          <p:spPr bwMode="auto">
            <a:xfrm>
              <a:off x="1055540" y="823530"/>
              <a:ext cx="49186" cy="4775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68" name="Oval 793"/>
            <p:cNvSpPr>
              <a:spLocks noChangeArrowheads="1"/>
            </p:cNvSpPr>
            <p:nvPr/>
          </p:nvSpPr>
          <p:spPr bwMode="auto">
            <a:xfrm>
              <a:off x="1012257" y="645898"/>
              <a:ext cx="173131" cy="168081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69" name="Oval 794"/>
            <p:cNvSpPr>
              <a:spLocks noChangeArrowheads="1"/>
            </p:cNvSpPr>
            <p:nvPr/>
          </p:nvSpPr>
          <p:spPr bwMode="auto">
            <a:xfrm>
              <a:off x="1012257" y="645898"/>
              <a:ext cx="173131" cy="168081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70" name="Oval 795"/>
            <p:cNvSpPr>
              <a:spLocks noChangeArrowheads="1"/>
            </p:cNvSpPr>
            <p:nvPr/>
          </p:nvSpPr>
          <p:spPr bwMode="auto">
            <a:xfrm>
              <a:off x="1073247" y="705109"/>
              <a:ext cx="49184" cy="49660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71" name="Oval 796"/>
            <p:cNvSpPr>
              <a:spLocks noChangeArrowheads="1"/>
            </p:cNvSpPr>
            <p:nvPr/>
          </p:nvSpPr>
          <p:spPr bwMode="auto">
            <a:xfrm>
              <a:off x="1073247" y="705109"/>
              <a:ext cx="49184" cy="4966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368550" y="382590"/>
            <a:ext cx="1057275" cy="879475"/>
            <a:chOff x="2786063" y="962025"/>
            <a:chExt cx="854075" cy="731838"/>
          </a:xfrm>
        </p:grpSpPr>
        <p:sp>
          <p:nvSpPr>
            <p:cNvPr id="28276" name="Oval 797"/>
            <p:cNvSpPr>
              <a:spLocks noChangeArrowheads="1"/>
            </p:cNvSpPr>
            <p:nvPr/>
          </p:nvSpPr>
          <p:spPr bwMode="auto">
            <a:xfrm>
              <a:off x="3489325" y="1493838"/>
              <a:ext cx="141288" cy="141287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77" name="Oval 798"/>
            <p:cNvSpPr>
              <a:spLocks noChangeArrowheads="1"/>
            </p:cNvSpPr>
            <p:nvPr/>
          </p:nvSpPr>
          <p:spPr bwMode="auto">
            <a:xfrm>
              <a:off x="3489325" y="1493838"/>
              <a:ext cx="141288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78" name="Oval 799"/>
            <p:cNvSpPr>
              <a:spLocks noChangeArrowheads="1"/>
            </p:cNvSpPr>
            <p:nvPr/>
          </p:nvSpPr>
          <p:spPr bwMode="auto">
            <a:xfrm>
              <a:off x="3540125" y="1543050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79" name="Oval 800"/>
            <p:cNvSpPr>
              <a:spLocks noChangeArrowheads="1"/>
            </p:cNvSpPr>
            <p:nvPr/>
          </p:nvSpPr>
          <p:spPr bwMode="auto">
            <a:xfrm>
              <a:off x="3540125" y="1543050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80" name="Oval 801"/>
            <p:cNvSpPr>
              <a:spLocks noChangeArrowheads="1"/>
            </p:cNvSpPr>
            <p:nvPr/>
          </p:nvSpPr>
          <p:spPr bwMode="auto">
            <a:xfrm>
              <a:off x="3040063" y="1141413"/>
              <a:ext cx="139700" cy="141287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81" name="Oval 802"/>
            <p:cNvSpPr>
              <a:spLocks noChangeArrowheads="1"/>
            </p:cNvSpPr>
            <p:nvPr/>
          </p:nvSpPr>
          <p:spPr bwMode="auto">
            <a:xfrm>
              <a:off x="3040063" y="1141413"/>
              <a:ext cx="139700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82" name="Oval 803"/>
            <p:cNvSpPr>
              <a:spLocks noChangeArrowheads="1"/>
            </p:cNvSpPr>
            <p:nvPr/>
          </p:nvSpPr>
          <p:spPr bwMode="auto">
            <a:xfrm>
              <a:off x="3090863" y="1192213"/>
              <a:ext cx="39687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83" name="Oval 804"/>
            <p:cNvSpPr>
              <a:spLocks noChangeArrowheads="1"/>
            </p:cNvSpPr>
            <p:nvPr/>
          </p:nvSpPr>
          <p:spPr bwMode="auto">
            <a:xfrm>
              <a:off x="3090863" y="1192213"/>
              <a:ext cx="39687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84" name="Oval 805"/>
            <p:cNvSpPr>
              <a:spLocks noChangeArrowheads="1"/>
            </p:cNvSpPr>
            <p:nvPr/>
          </p:nvSpPr>
          <p:spPr bwMode="auto">
            <a:xfrm>
              <a:off x="3024188" y="996950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85" name="Oval 806"/>
            <p:cNvSpPr>
              <a:spLocks noChangeArrowheads="1"/>
            </p:cNvSpPr>
            <p:nvPr/>
          </p:nvSpPr>
          <p:spPr bwMode="auto">
            <a:xfrm>
              <a:off x="3024188" y="996950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86" name="Oval 807"/>
            <p:cNvSpPr>
              <a:spLocks noChangeArrowheads="1"/>
            </p:cNvSpPr>
            <p:nvPr/>
          </p:nvSpPr>
          <p:spPr bwMode="auto">
            <a:xfrm>
              <a:off x="3073400" y="1047750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87" name="Oval 808"/>
            <p:cNvSpPr>
              <a:spLocks noChangeArrowheads="1"/>
            </p:cNvSpPr>
            <p:nvPr/>
          </p:nvSpPr>
          <p:spPr bwMode="auto">
            <a:xfrm>
              <a:off x="3073400" y="1047750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88" name="Oval 810"/>
            <p:cNvSpPr>
              <a:spLocks noChangeArrowheads="1"/>
            </p:cNvSpPr>
            <p:nvPr/>
          </p:nvSpPr>
          <p:spPr bwMode="auto">
            <a:xfrm>
              <a:off x="3424238" y="1511300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89" name="Oval 811"/>
            <p:cNvSpPr>
              <a:spLocks noChangeArrowheads="1"/>
            </p:cNvSpPr>
            <p:nvPr/>
          </p:nvSpPr>
          <p:spPr bwMode="auto">
            <a:xfrm>
              <a:off x="3424238" y="1511300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90" name="Oval 812"/>
            <p:cNvSpPr>
              <a:spLocks noChangeArrowheads="1"/>
            </p:cNvSpPr>
            <p:nvPr/>
          </p:nvSpPr>
          <p:spPr bwMode="auto">
            <a:xfrm>
              <a:off x="3475038" y="1560513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91" name="Oval 813"/>
            <p:cNvSpPr>
              <a:spLocks noChangeArrowheads="1"/>
            </p:cNvSpPr>
            <p:nvPr/>
          </p:nvSpPr>
          <p:spPr bwMode="auto">
            <a:xfrm>
              <a:off x="3475038" y="156051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92" name="Oval 814"/>
            <p:cNvSpPr>
              <a:spLocks noChangeArrowheads="1"/>
            </p:cNvSpPr>
            <p:nvPr/>
          </p:nvSpPr>
          <p:spPr bwMode="auto">
            <a:xfrm>
              <a:off x="3498850" y="1209675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93" name="Oval 815"/>
            <p:cNvSpPr>
              <a:spLocks noChangeArrowheads="1"/>
            </p:cNvSpPr>
            <p:nvPr/>
          </p:nvSpPr>
          <p:spPr bwMode="auto">
            <a:xfrm>
              <a:off x="3498850" y="120967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94" name="Oval 816"/>
            <p:cNvSpPr>
              <a:spLocks noChangeArrowheads="1"/>
            </p:cNvSpPr>
            <p:nvPr/>
          </p:nvSpPr>
          <p:spPr bwMode="auto">
            <a:xfrm>
              <a:off x="3549650" y="1258888"/>
              <a:ext cx="39688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95" name="Oval 817"/>
            <p:cNvSpPr>
              <a:spLocks noChangeArrowheads="1"/>
            </p:cNvSpPr>
            <p:nvPr/>
          </p:nvSpPr>
          <p:spPr bwMode="auto">
            <a:xfrm>
              <a:off x="3549650" y="1258888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96" name="Oval 818"/>
            <p:cNvSpPr>
              <a:spLocks noChangeArrowheads="1"/>
            </p:cNvSpPr>
            <p:nvPr/>
          </p:nvSpPr>
          <p:spPr bwMode="auto">
            <a:xfrm>
              <a:off x="3349625" y="1249363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97" name="Oval 819"/>
            <p:cNvSpPr>
              <a:spLocks noChangeArrowheads="1"/>
            </p:cNvSpPr>
            <p:nvPr/>
          </p:nvSpPr>
          <p:spPr bwMode="auto">
            <a:xfrm>
              <a:off x="3349625" y="1249363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98" name="Oval 820"/>
            <p:cNvSpPr>
              <a:spLocks noChangeArrowheads="1"/>
            </p:cNvSpPr>
            <p:nvPr/>
          </p:nvSpPr>
          <p:spPr bwMode="auto">
            <a:xfrm>
              <a:off x="3400425" y="1300163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99" name="Oval 821"/>
            <p:cNvSpPr>
              <a:spLocks noChangeArrowheads="1"/>
            </p:cNvSpPr>
            <p:nvPr/>
          </p:nvSpPr>
          <p:spPr bwMode="auto">
            <a:xfrm>
              <a:off x="3400425" y="130016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00" name="Oval 822"/>
            <p:cNvSpPr>
              <a:spLocks noChangeArrowheads="1"/>
            </p:cNvSpPr>
            <p:nvPr/>
          </p:nvSpPr>
          <p:spPr bwMode="auto">
            <a:xfrm>
              <a:off x="2786063" y="1524000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01" name="Oval 823"/>
            <p:cNvSpPr>
              <a:spLocks noChangeArrowheads="1"/>
            </p:cNvSpPr>
            <p:nvPr/>
          </p:nvSpPr>
          <p:spPr bwMode="auto">
            <a:xfrm>
              <a:off x="2786063" y="1524000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02" name="Oval 824"/>
            <p:cNvSpPr>
              <a:spLocks noChangeArrowheads="1"/>
            </p:cNvSpPr>
            <p:nvPr/>
          </p:nvSpPr>
          <p:spPr bwMode="auto">
            <a:xfrm>
              <a:off x="2836863" y="1574800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03" name="Oval 825"/>
            <p:cNvSpPr>
              <a:spLocks noChangeArrowheads="1"/>
            </p:cNvSpPr>
            <p:nvPr/>
          </p:nvSpPr>
          <p:spPr bwMode="auto">
            <a:xfrm>
              <a:off x="2836863" y="1574800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04" name="Oval 826"/>
            <p:cNvSpPr>
              <a:spLocks noChangeArrowheads="1"/>
            </p:cNvSpPr>
            <p:nvPr/>
          </p:nvSpPr>
          <p:spPr bwMode="auto">
            <a:xfrm>
              <a:off x="3144838" y="1231900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05" name="Oval 827"/>
            <p:cNvSpPr>
              <a:spLocks noChangeArrowheads="1"/>
            </p:cNvSpPr>
            <p:nvPr/>
          </p:nvSpPr>
          <p:spPr bwMode="auto">
            <a:xfrm>
              <a:off x="3144838" y="1231900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06" name="Oval 828"/>
            <p:cNvSpPr>
              <a:spLocks noChangeArrowheads="1"/>
            </p:cNvSpPr>
            <p:nvPr/>
          </p:nvSpPr>
          <p:spPr bwMode="auto">
            <a:xfrm>
              <a:off x="3194050" y="1282700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07" name="Oval 829"/>
            <p:cNvSpPr>
              <a:spLocks noChangeArrowheads="1"/>
            </p:cNvSpPr>
            <p:nvPr/>
          </p:nvSpPr>
          <p:spPr bwMode="auto">
            <a:xfrm>
              <a:off x="3194050" y="1282700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08" name="Oval 830"/>
            <p:cNvSpPr>
              <a:spLocks noChangeArrowheads="1"/>
            </p:cNvSpPr>
            <p:nvPr/>
          </p:nvSpPr>
          <p:spPr bwMode="auto">
            <a:xfrm>
              <a:off x="3101975" y="962025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09" name="Oval 831"/>
            <p:cNvSpPr>
              <a:spLocks noChangeArrowheads="1"/>
            </p:cNvSpPr>
            <p:nvPr/>
          </p:nvSpPr>
          <p:spPr bwMode="auto">
            <a:xfrm>
              <a:off x="3101975" y="96202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10" name="Oval 832"/>
            <p:cNvSpPr>
              <a:spLocks noChangeArrowheads="1"/>
            </p:cNvSpPr>
            <p:nvPr/>
          </p:nvSpPr>
          <p:spPr bwMode="auto">
            <a:xfrm>
              <a:off x="3152775" y="1011238"/>
              <a:ext cx="39688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11" name="Oval 833"/>
            <p:cNvSpPr>
              <a:spLocks noChangeArrowheads="1"/>
            </p:cNvSpPr>
            <p:nvPr/>
          </p:nvSpPr>
          <p:spPr bwMode="auto">
            <a:xfrm>
              <a:off x="3152775" y="1011238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12" name="Oval 834"/>
            <p:cNvSpPr>
              <a:spLocks noChangeArrowheads="1"/>
            </p:cNvSpPr>
            <p:nvPr/>
          </p:nvSpPr>
          <p:spPr bwMode="auto">
            <a:xfrm>
              <a:off x="3168650" y="1327150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13" name="Oval 835"/>
            <p:cNvSpPr>
              <a:spLocks noChangeArrowheads="1"/>
            </p:cNvSpPr>
            <p:nvPr/>
          </p:nvSpPr>
          <p:spPr bwMode="auto">
            <a:xfrm>
              <a:off x="3168650" y="1327150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14" name="Oval 836"/>
            <p:cNvSpPr>
              <a:spLocks noChangeArrowheads="1"/>
            </p:cNvSpPr>
            <p:nvPr/>
          </p:nvSpPr>
          <p:spPr bwMode="auto">
            <a:xfrm>
              <a:off x="3219450" y="1376363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15" name="Oval 837"/>
            <p:cNvSpPr>
              <a:spLocks noChangeArrowheads="1"/>
            </p:cNvSpPr>
            <p:nvPr/>
          </p:nvSpPr>
          <p:spPr bwMode="auto">
            <a:xfrm>
              <a:off x="3219450" y="137636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16" name="Oval 838"/>
            <p:cNvSpPr>
              <a:spLocks noChangeArrowheads="1"/>
            </p:cNvSpPr>
            <p:nvPr/>
          </p:nvSpPr>
          <p:spPr bwMode="auto">
            <a:xfrm>
              <a:off x="3051175" y="155257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17" name="Oval 839"/>
            <p:cNvSpPr>
              <a:spLocks noChangeArrowheads="1"/>
            </p:cNvSpPr>
            <p:nvPr/>
          </p:nvSpPr>
          <p:spPr bwMode="auto">
            <a:xfrm>
              <a:off x="3051175" y="155257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18" name="Oval 840"/>
            <p:cNvSpPr>
              <a:spLocks noChangeArrowheads="1"/>
            </p:cNvSpPr>
            <p:nvPr/>
          </p:nvSpPr>
          <p:spPr bwMode="auto">
            <a:xfrm>
              <a:off x="3101975" y="160337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19" name="Oval 841"/>
            <p:cNvSpPr>
              <a:spLocks noChangeArrowheads="1"/>
            </p:cNvSpPr>
            <p:nvPr/>
          </p:nvSpPr>
          <p:spPr bwMode="auto">
            <a:xfrm>
              <a:off x="3101975" y="16033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20" name="Oval 842"/>
            <p:cNvSpPr>
              <a:spLocks noChangeArrowheads="1"/>
            </p:cNvSpPr>
            <p:nvPr/>
          </p:nvSpPr>
          <p:spPr bwMode="auto">
            <a:xfrm>
              <a:off x="2849563" y="1019175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21" name="Oval 843"/>
            <p:cNvSpPr>
              <a:spLocks noChangeArrowheads="1"/>
            </p:cNvSpPr>
            <p:nvPr/>
          </p:nvSpPr>
          <p:spPr bwMode="auto">
            <a:xfrm>
              <a:off x="2849563" y="101917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22" name="Oval 844"/>
            <p:cNvSpPr>
              <a:spLocks noChangeArrowheads="1"/>
            </p:cNvSpPr>
            <p:nvPr/>
          </p:nvSpPr>
          <p:spPr bwMode="auto">
            <a:xfrm>
              <a:off x="2898775" y="1068388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323" name="Oval 845"/>
            <p:cNvSpPr>
              <a:spLocks noChangeArrowheads="1"/>
            </p:cNvSpPr>
            <p:nvPr/>
          </p:nvSpPr>
          <p:spPr bwMode="auto">
            <a:xfrm>
              <a:off x="2898775" y="1068388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451351" y="382590"/>
            <a:ext cx="600075" cy="879475"/>
            <a:chOff x="4467225" y="962025"/>
            <a:chExt cx="484188" cy="731838"/>
          </a:xfrm>
        </p:grpSpPr>
        <p:sp>
          <p:nvSpPr>
            <p:cNvPr id="28228" name="Oval 846"/>
            <p:cNvSpPr>
              <a:spLocks noChangeArrowheads="1"/>
            </p:cNvSpPr>
            <p:nvPr/>
          </p:nvSpPr>
          <p:spPr bwMode="auto">
            <a:xfrm>
              <a:off x="4703763" y="1017588"/>
              <a:ext cx="141288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29" name="Oval 847"/>
            <p:cNvSpPr>
              <a:spLocks noChangeArrowheads="1"/>
            </p:cNvSpPr>
            <p:nvPr/>
          </p:nvSpPr>
          <p:spPr bwMode="auto">
            <a:xfrm>
              <a:off x="4703763" y="1017588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30" name="Oval 848"/>
            <p:cNvSpPr>
              <a:spLocks noChangeArrowheads="1"/>
            </p:cNvSpPr>
            <p:nvPr/>
          </p:nvSpPr>
          <p:spPr bwMode="auto">
            <a:xfrm>
              <a:off x="4754563" y="1068388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31" name="Oval 849"/>
            <p:cNvSpPr>
              <a:spLocks noChangeArrowheads="1"/>
            </p:cNvSpPr>
            <p:nvPr/>
          </p:nvSpPr>
          <p:spPr bwMode="auto">
            <a:xfrm>
              <a:off x="4754563" y="1068388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32" name="Oval 850"/>
            <p:cNvSpPr>
              <a:spLocks noChangeArrowheads="1"/>
            </p:cNvSpPr>
            <p:nvPr/>
          </p:nvSpPr>
          <p:spPr bwMode="auto">
            <a:xfrm>
              <a:off x="4811713" y="1349375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33" name="Oval 851"/>
            <p:cNvSpPr>
              <a:spLocks noChangeArrowheads="1"/>
            </p:cNvSpPr>
            <p:nvPr/>
          </p:nvSpPr>
          <p:spPr bwMode="auto">
            <a:xfrm>
              <a:off x="4811713" y="134937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34" name="Oval 852"/>
            <p:cNvSpPr>
              <a:spLocks noChangeArrowheads="1"/>
            </p:cNvSpPr>
            <p:nvPr/>
          </p:nvSpPr>
          <p:spPr bwMode="auto">
            <a:xfrm>
              <a:off x="4860925" y="1398588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35" name="Oval 853"/>
            <p:cNvSpPr>
              <a:spLocks noChangeArrowheads="1"/>
            </p:cNvSpPr>
            <p:nvPr/>
          </p:nvSpPr>
          <p:spPr bwMode="auto">
            <a:xfrm>
              <a:off x="4860925" y="1398588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36" name="Oval 854"/>
            <p:cNvSpPr>
              <a:spLocks noChangeArrowheads="1"/>
            </p:cNvSpPr>
            <p:nvPr/>
          </p:nvSpPr>
          <p:spPr bwMode="auto">
            <a:xfrm>
              <a:off x="4594225" y="1293813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37" name="Oval 855"/>
            <p:cNvSpPr>
              <a:spLocks noChangeArrowheads="1"/>
            </p:cNvSpPr>
            <p:nvPr/>
          </p:nvSpPr>
          <p:spPr bwMode="auto">
            <a:xfrm>
              <a:off x="4594225" y="129381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38" name="Oval 856"/>
            <p:cNvSpPr>
              <a:spLocks noChangeArrowheads="1"/>
            </p:cNvSpPr>
            <p:nvPr/>
          </p:nvSpPr>
          <p:spPr bwMode="auto">
            <a:xfrm>
              <a:off x="4643438" y="1344613"/>
              <a:ext cx="41275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39" name="Oval 857"/>
            <p:cNvSpPr>
              <a:spLocks noChangeArrowheads="1"/>
            </p:cNvSpPr>
            <p:nvPr/>
          </p:nvSpPr>
          <p:spPr bwMode="auto">
            <a:xfrm>
              <a:off x="4643438" y="1344613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40" name="Oval 858"/>
            <p:cNvSpPr>
              <a:spLocks noChangeArrowheads="1"/>
            </p:cNvSpPr>
            <p:nvPr/>
          </p:nvSpPr>
          <p:spPr bwMode="auto">
            <a:xfrm>
              <a:off x="4530725" y="1331913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41" name="Oval 859"/>
            <p:cNvSpPr>
              <a:spLocks noChangeArrowheads="1"/>
            </p:cNvSpPr>
            <p:nvPr/>
          </p:nvSpPr>
          <p:spPr bwMode="auto">
            <a:xfrm>
              <a:off x="4530725" y="133191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42" name="Freeform 860"/>
            <p:cNvSpPr>
              <a:spLocks/>
            </p:cNvSpPr>
            <p:nvPr/>
          </p:nvSpPr>
          <p:spPr bwMode="auto">
            <a:xfrm>
              <a:off x="4579938" y="1381125"/>
              <a:ext cx="41275" cy="39688"/>
            </a:xfrm>
            <a:custGeom>
              <a:avLst/>
              <a:gdLst>
                <a:gd name="T0" fmla="*/ 320983 w 103"/>
                <a:gd name="T1" fmla="*/ 145777 h 104"/>
                <a:gd name="T2" fmla="*/ 160692 w 103"/>
                <a:gd name="T3" fmla="*/ 145777 h 104"/>
                <a:gd name="T4" fmla="*/ 0 w 103"/>
                <a:gd name="T5" fmla="*/ 145777 h 104"/>
                <a:gd name="T6" fmla="*/ 160692 w 103"/>
                <a:gd name="T7" fmla="*/ 0 h 104"/>
                <a:gd name="T8" fmla="*/ 320983 w 103"/>
                <a:gd name="T9" fmla="*/ 14577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103" y="52"/>
                  </a:moveTo>
                  <a:cubicBezTo>
                    <a:pt x="103" y="81"/>
                    <a:pt x="80" y="104"/>
                    <a:pt x="51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4"/>
                    <a:pt x="103" y="52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243" name="Freeform 861"/>
            <p:cNvSpPr>
              <a:spLocks/>
            </p:cNvSpPr>
            <p:nvPr/>
          </p:nvSpPr>
          <p:spPr bwMode="auto">
            <a:xfrm>
              <a:off x="4579938" y="1381125"/>
              <a:ext cx="41275" cy="39688"/>
            </a:xfrm>
            <a:custGeom>
              <a:avLst/>
              <a:gdLst>
                <a:gd name="T0" fmla="*/ 320983 w 103"/>
                <a:gd name="T1" fmla="*/ 145777 h 104"/>
                <a:gd name="T2" fmla="*/ 160692 w 103"/>
                <a:gd name="T3" fmla="*/ 145777 h 104"/>
                <a:gd name="T4" fmla="*/ 0 w 103"/>
                <a:gd name="T5" fmla="*/ 145777 h 104"/>
                <a:gd name="T6" fmla="*/ 160692 w 103"/>
                <a:gd name="T7" fmla="*/ 0 h 104"/>
                <a:gd name="T8" fmla="*/ 320983 w 103"/>
                <a:gd name="T9" fmla="*/ 14577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103" y="52"/>
                  </a:moveTo>
                  <a:cubicBezTo>
                    <a:pt x="103" y="81"/>
                    <a:pt x="80" y="104"/>
                    <a:pt x="51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4"/>
                    <a:pt x="103" y="5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244" name="Oval 862"/>
            <p:cNvSpPr>
              <a:spLocks noChangeArrowheads="1"/>
            </p:cNvSpPr>
            <p:nvPr/>
          </p:nvSpPr>
          <p:spPr bwMode="auto">
            <a:xfrm>
              <a:off x="4467225" y="1220788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45" name="Oval 863"/>
            <p:cNvSpPr>
              <a:spLocks noChangeArrowheads="1"/>
            </p:cNvSpPr>
            <p:nvPr/>
          </p:nvSpPr>
          <p:spPr bwMode="auto">
            <a:xfrm>
              <a:off x="4467225" y="1220788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46" name="Oval 864"/>
            <p:cNvSpPr>
              <a:spLocks noChangeArrowheads="1"/>
            </p:cNvSpPr>
            <p:nvPr/>
          </p:nvSpPr>
          <p:spPr bwMode="auto">
            <a:xfrm>
              <a:off x="4516438" y="1270000"/>
              <a:ext cx="39688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47" name="Oval 865"/>
            <p:cNvSpPr>
              <a:spLocks noChangeArrowheads="1"/>
            </p:cNvSpPr>
            <p:nvPr/>
          </p:nvSpPr>
          <p:spPr bwMode="auto">
            <a:xfrm>
              <a:off x="4516438" y="1270000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48" name="Oval 866"/>
            <p:cNvSpPr>
              <a:spLocks noChangeArrowheads="1"/>
            </p:cNvSpPr>
            <p:nvPr/>
          </p:nvSpPr>
          <p:spPr bwMode="auto">
            <a:xfrm>
              <a:off x="4594225" y="1220788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49" name="Oval 867"/>
            <p:cNvSpPr>
              <a:spLocks noChangeArrowheads="1"/>
            </p:cNvSpPr>
            <p:nvPr/>
          </p:nvSpPr>
          <p:spPr bwMode="auto">
            <a:xfrm>
              <a:off x="4594225" y="1220788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50" name="Oval 868"/>
            <p:cNvSpPr>
              <a:spLocks noChangeArrowheads="1"/>
            </p:cNvSpPr>
            <p:nvPr/>
          </p:nvSpPr>
          <p:spPr bwMode="auto">
            <a:xfrm>
              <a:off x="4643438" y="1270000"/>
              <a:ext cx="41275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51" name="Oval 869"/>
            <p:cNvSpPr>
              <a:spLocks noChangeArrowheads="1"/>
            </p:cNvSpPr>
            <p:nvPr/>
          </p:nvSpPr>
          <p:spPr bwMode="auto">
            <a:xfrm>
              <a:off x="4643438" y="1270000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52" name="Oval 870"/>
            <p:cNvSpPr>
              <a:spLocks noChangeArrowheads="1"/>
            </p:cNvSpPr>
            <p:nvPr/>
          </p:nvSpPr>
          <p:spPr bwMode="auto">
            <a:xfrm>
              <a:off x="4467225" y="1293813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53" name="Oval 871"/>
            <p:cNvSpPr>
              <a:spLocks noChangeArrowheads="1"/>
            </p:cNvSpPr>
            <p:nvPr/>
          </p:nvSpPr>
          <p:spPr bwMode="auto">
            <a:xfrm>
              <a:off x="4467225" y="129381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54" name="Oval 872"/>
            <p:cNvSpPr>
              <a:spLocks noChangeArrowheads="1"/>
            </p:cNvSpPr>
            <p:nvPr/>
          </p:nvSpPr>
          <p:spPr bwMode="auto">
            <a:xfrm>
              <a:off x="4516438" y="1344613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55" name="Oval 873"/>
            <p:cNvSpPr>
              <a:spLocks noChangeArrowheads="1"/>
            </p:cNvSpPr>
            <p:nvPr/>
          </p:nvSpPr>
          <p:spPr bwMode="auto">
            <a:xfrm>
              <a:off x="4516438" y="134461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56" name="Oval 874"/>
            <p:cNvSpPr>
              <a:spLocks noChangeArrowheads="1"/>
            </p:cNvSpPr>
            <p:nvPr/>
          </p:nvSpPr>
          <p:spPr bwMode="auto">
            <a:xfrm>
              <a:off x="4530725" y="1184275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57" name="Oval 875"/>
            <p:cNvSpPr>
              <a:spLocks noChangeArrowheads="1"/>
            </p:cNvSpPr>
            <p:nvPr/>
          </p:nvSpPr>
          <p:spPr bwMode="auto">
            <a:xfrm>
              <a:off x="4530725" y="118427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58" name="Oval 876"/>
            <p:cNvSpPr>
              <a:spLocks noChangeArrowheads="1"/>
            </p:cNvSpPr>
            <p:nvPr/>
          </p:nvSpPr>
          <p:spPr bwMode="auto">
            <a:xfrm>
              <a:off x="4579938" y="1233488"/>
              <a:ext cx="41275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59" name="Oval 877"/>
            <p:cNvSpPr>
              <a:spLocks noChangeArrowheads="1"/>
            </p:cNvSpPr>
            <p:nvPr/>
          </p:nvSpPr>
          <p:spPr bwMode="auto">
            <a:xfrm>
              <a:off x="4579938" y="1233488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60" name="Oval 878"/>
            <p:cNvSpPr>
              <a:spLocks noChangeArrowheads="1"/>
            </p:cNvSpPr>
            <p:nvPr/>
          </p:nvSpPr>
          <p:spPr bwMode="auto">
            <a:xfrm>
              <a:off x="4703763" y="1497013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61" name="Oval 879"/>
            <p:cNvSpPr>
              <a:spLocks noChangeArrowheads="1"/>
            </p:cNvSpPr>
            <p:nvPr/>
          </p:nvSpPr>
          <p:spPr bwMode="auto">
            <a:xfrm>
              <a:off x="4703763" y="1497013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62" name="Oval 880"/>
            <p:cNvSpPr>
              <a:spLocks noChangeArrowheads="1"/>
            </p:cNvSpPr>
            <p:nvPr/>
          </p:nvSpPr>
          <p:spPr bwMode="auto">
            <a:xfrm>
              <a:off x="4754563" y="1546225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63" name="Oval 881"/>
            <p:cNvSpPr>
              <a:spLocks noChangeArrowheads="1"/>
            </p:cNvSpPr>
            <p:nvPr/>
          </p:nvSpPr>
          <p:spPr bwMode="auto">
            <a:xfrm>
              <a:off x="4754563" y="1546225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64" name="Oval 882"/>
            <p:cNvSpPr>
              <a:spLocks noChangeArrowheads="1"/>
            </p:cNvSpPr>
            <p:nvPr/>
          </p:nvSpPr>
          <p:spPr bwMode="auto">
            <a:xfrm>
              <a:off x="4530725" y="962025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65" name="Oval 883"/>
            <p:cNvSpPr>
              <a:spLocks noChangeArrowheads="1"/>
            </p:cNvSpPr>
            <p:nvPr/>
          </p:nvSpPr>
          <p:spPr bwMode="auto">
            <a:xfrm>
              <a:off x="4530725" y="962025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66" name="Oval 884"/>
            <p:cNvSpPr>
              <a:spLocks noChangeArrowheads="1"/>
            </p:cNvSpPr>
            <p:nvPr/>
          </p:nvSpPr>
          <p:spPr bwMode="auto">
            <a:xfrm>
              <a:off x="4579938" y="101282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67" name="Oval 885"/>
            <p:cNvSpPr>
              <a:spLocks noChangeArrowheads="1"/>
            </p:cNvSpPr>
            <p:nvPr/>
          </p:nvSpPr>
          <p:spPr bwMode="auto">
            <a:xfrm>
              <a:off x="4579938" y="101282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68" name="Oval 886"/>
            <p:cNvSpPr>
              <a:spLocks noChangeArrowheads="1"/>
            </p:cNvSpPr>
            <p:nvPr/>
          </p:nvSpPr>
          <p:spPr bwMode="auto">
            <a:xfrm>
              <a:off x="4811713" y="1166813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69" name="Oval 887"/>
            <p:cNvSpPr>
              <a:spLocks noChangeArrowheads="1"/>
            </p:cNvSpPr>
            <p:nvPr/>
          </p:nvSpPr>
          <p:spPr bwMode="auto">
            <a:xfrm>
              <a:off x="4811713" y="116681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70" name="Oval 888"/>
            <p:cNvSpPr>
              <a:spLocks noChangeArrowheads="1"/>
            </p:cNvSpPr>
            <p:nvPr/>
          </p:nvSpPr>
          <p:spPr bwMode="auto">
            <a:xfrm>
              <a:off x="4860925" y="121602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71" name="Oval 889"/>
            <p:cNvSpPr>
              <a:spLocks noChangeArrowheads="1"/>
            </p:cNvSpPr>
            <p:nvPr/>
          </p:nvSpPr>
          <p:spPr bwMode="auto">
            <a:xfrm>
              <a:off x="4860925" y="121602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72" name="Oval 890"/>
            <p:cNvSpPr>
              <a:spLocks noChangeArrowheads="1"/>
            </p:cNvSpPr>
            <p:nvPr/>
          </p:nvSpPr>
          <p:spPr bwMode="auto">
            <a:xfrm>
              <a:off x="4530725" y="1552575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73" name="Oval 891"/>
            <p:cNvSpPr>
              <a:spLocks noChangeArrowheads="1"/>
            </p:cNvSpPr>
            <p:nvPr/>
          </p:nvSpPr>
          <p:spPr bwMode="auto">
            <a:xfrm>
              <a:off x="4530725" y="1552575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74" name="Oval 892"/>
            <p:cNvSpPr>
              <a:spLocks noChangeArrowheads="1"/>
            </p:cNvSpPr>
            <p:nvPr/>
          </p:nvSpPr>
          <p:spPr bwMode="auto">
            <a:xfrm>
              <a:off x="4579938" y="160337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75" name="Oval 893"/>
            <p:cNvSpPr>
              <a:spLocks noChangeArrowheads="1"/>
            </p:cNvSpPr>
            <p:nvPr/>
          </p:nvSpPr>
          <p:spPr bwMode="auto">
            <a:xfrm>
              <a:off x="4579938" y="160337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830890" y="333375"/>
            <a:ext cx="1006475" cy="977900"/>
            <a:chOff x="5580063" y="920750"/>
            <a:chExt cx="812800" cy="812800"/>
          </a:xfrm>
        </p:grpSpPr>
        <p:sp>
          <p:nvSpPr>
            <p:cNvPr id="28180" name="Oval 894"/>
            <p:cNvSpPr>
              <a:spLocks noChangeArrowheads="1"/>
            </p:cNvSpPr>
            <p:nvPr/>
          </p:nvSpPr>
          <p:spPr bwMode="auto">
            <a:xfrm>
              <a:off x="5735638" y="1593850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81" name="Oval 895"/>
            <p:cNvSpPr>
              <a:spLocks noChangeArrowheads="1"/>
            </p:cNvSpPr>
            <p:nvPr/>
          </p:nvSpPr>
          <p:spPr bwMode="auto">
            <a:xfrm>
              <a:off x="5735638" y="1593850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82" name="Oval 896"/>
            <p:cNvSpPr>
              <a:spLocks noChangeArrowheads="1"/>
            </p:cNvSpPr>
            <p:nvPr/>
          </p:nvSpPr>
          <p:spPr bwMode="auto">
            <a:xfrm>
              <a:off x="5786438" y="1643063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83" name="Oval 897"/>
            <p:cNvSpPr>
              <a:spLocks noChangeArrowheads="1"/>
            </p:cNvSpPr>
            <p:nvPr/>
          </p:nvSpPr>
          <p:spPr bwMode="auto">
            <a:xfrm>
              <a:off x="5786438" y="1643063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84" name="Oval 898"/>
            <p:cNvSpPr>
              <a:spLocks noChangeArrowheads="1"/>
            </p:cNvSpPr>
            <p:nvPr/>
          </p:nvSpPr>
          <p:spPr bwMode="auto">
            <a:xfrm>
              <a:off x="5891213" y="112712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85" name="Oval 899"/>
            <p:cNvSpPr>
              <a:spLocks noChangeArrowheads="1"/>
            </p:cNvSpPr>
            <p:nvPr/>
          </p:nvSpPr>
          <p:spPr bwMode="auto">
            <a:xfrm>
              <a:off x="5891213" y="112712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86" name="Oval 900"/>
            <p:cNvSpPr>
              <a:spLocks noChangeArrowheads="1"/>
            </p:cNvSpPr>
            <p:nvPr/>
          </p:nvSpPr>
          <p:spPr bwMode="auto">
            <a:xfrm>
              <a:off x="5942013" y="117792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87" name="Oval 901"/>
            <p:cNvSpPr>
              <a:spLocks noChangeArrowheads="1"/>
            </p:cNvSpPr>
            <p:nvPr/>
          </p:nvSpPr>
          <p:spPr bwMode="auto">
            <a:xfrm>
              <a:off x="5942013" y="117792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88" name="Oval 902"/>
            <p:cNvSpPr>
              <a:spLocks noChangeArrowheads="1"/>
            </p:cNvSpPr>
            <p:nvPr/>
          </p:nvSpPr>
          <p:spPr bwMode="auto">
            <a:xfrm>
              <a:off x="5788025" y="1231900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89" name="Oval 903"/>
            <p:cNvSpPr>
              <a:spLocks noChangeArrowheads="1"/>
            </p:cNvSpPr>
            <p:nvPr/>
          </p:nvSpPr>
          <p:spPr bwMode="auto">
            <a:xfrm>
              <a:off x="5788025" y="1231900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90" name="Oval 904"/>
            <p:cNvSpPr>
              <a:spLocks noChangeArrowheads="1"/>
            </p:cNvSpPr>
            <p:nvPr/>
          </p:nvSpPr>
          <p:spPr bwMode="auto">
            <a:xfrm>
              <a:off x="5837238" y="1281113"/>
              <a:ext cx="41275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91" name="Oval 905"/>
            <p:cNvSpPr>
              <a:spLocks noChangeArrowheads="1"/>
            </p:cNvSpPr>
            <p:nvPr/>
          </p:nvSpPr>
          <p:spPr bwMode="auto">
            <a:xfrm>
              <a:off x="5837238" y="1281113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92" name="Oval 906"/>
            <p:cNvSpPr>
              <a:spLocks noChangeArrowheads="1"/>
            </p:cNvSpPr>
            <p:nvPr/>
          </p:nvSpPr>
          <p:spPr bwMode="auto">
            <a:xfrm>
              <a:off x="6046788" y="1282700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93" name="Oval 907"/>
            <p:cNvSpPr>
              <a:spLocks noChangeArrowheads="1"/>
            </p:cNvSpPr>
            <p:nvPr/>
          </p:nvSpPr>
          <p:spPr bwMode="auto">
            <a:xfrm>
              <a:off x="6046788" y="1282700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94" name="Oval 908"/>
            <p:cNvSpPr>
              <a:spLocks noChangeArrowheads="1"/>
            </p:cNvSpPr>
            <p:nvPr/>
          </p:nvSpPr>
          <p:spPr bwMode="auto">
            <a:xfrm>
              <a:off x="6096000" y="1333500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95" name="Oval 909"/>
            <p:cNvSpPr>
              <a:spLocks noChangeArrowheads="1"/>
            </p:cNvSpPr>
            <p:nvPr/>
          </p:nvSpPr>
          <p:spPr bwMode="auto">
            <a:xfrm>
              <a:off x="6096000" y="1333500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96" name="Oval 910"/>
            <p:cNvSpPr>
              <a:spLocks noChangeArrowheads="1"/>
            </p:cNvSpPr>
            <p:nvPr/>
          </p:nvSpPr>
          <p:spPr bwMode="auto">
            <a:xfrm>
              <a:off x="5994400" y="1023938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97" name="Oval 911"/>
            <p:cNvSpPr>
              <a:spLocks noChangeArrowheads="1"/>
            </p:cNvSpPr>
            <p:nvPr/>
          </p:nvSpPr>
          <p:spPr bwMode="auto">
            <a:xfrm>
              <a:off x="5994400" y="1023938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98" name="Oval 912"/>
            <p:cNvSpPr>
              <a:spLocks noChangeArrowheads="1"/>
            </p:cNvSpPr>
            <p:nvPr/>
          </p:nvSpPr>
          <p:spPr bwMode="auto">
            <a:xfrm>
              <a:off x="6045200" y="1074738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99" name="Oval 913"/>
            <p:cNvSpPr>
              <a:spLocks noChangeArrowheads="1"/>
            </p:cNvSpPr>
            <p:nvPr/>
          </p:nvSpPr>
          <p:spPr bwMode="auto">
            <a:xfrm>
              <a:off x="6045200" y="1074738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00" name="Freeform 914"/>
            <p:cNvSpPr>
              <a:spLocks/>
            </p:cNvSpPr>
            <p:nvPr/>
          </p:nvSpPr>
          <p:spPr bwMode="auto">
            <a:xfrm>
              <a:off x="6253163" y="1076325"/>
              <a:ext cx="139700" cy="141288"/>
            </a:xfrm>
            <a:custGeom>
              <a:avLst/>
              <a:gdLst>
                <a:gd name="T0" fmla="*/ 748807 w 361"/>
                <a:gd name="T1" fmla="*/ 459480 h 361"/>
                <a:gd name="T2" fmla="*/ 449284 w 361"/>
                <a:gd name="T3" fmla="*/ 765930 h 361"/>
                <a:gd name="T4" fmla="*/ 0 w 361"/>
                <a:gd name="T5" fmla="*/ 459480 h 361"/>
                <a:gd name="T6" fmla="*/ 449284 w 361"/>
                <a:gd name="T7" fmla="*/ 0 h 361"/>
                <a:gd name="T8" fmla="*/ 748807 w 361"/>
                <a:gd name="T9" fmla="*/ 459480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1"/>
                  </a:moveTo>
                  <a:cubicBezTo>
                    <a:pt x="361" y="280"/>
                    <a:pt x="280" y="361"/>
                    <a:pt x="180" y="361"/>
                  </a:cubicBezTo>
                  <a:cubicBezTo>
                    <a:pt x="81" y="361"/>
                    <a:pt x="0" y="281"/>
                    <a:pt x="0" y="181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280" y="0"/>
                    <a:pt x="361" y="81"/>
                    <a:pt x="361" y="18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201" name="Freeform 915"/>
            <p:cNvSpPr>
              <a:spLocks/>
            </p:cNvSpPr>
            <p:nvPr/>
          </p:nvSpPr>
          <p:spPr bwMode="auto">
            <a:xfrm>
              <a:off x="6253163" y="1076325"/>
              <a:ext cx="139700" cy="141288"/>
            </a:xfrm>
            <a:custGeom>
              <a:avLst/>
              <a:gdLst>
                <a:gd name="T0" fmla="*/ 748807 w 361"/>
                <a:gd name="T1" fmla="*/ 459480 h 361"/>
                <a:gd name="T2" fmla="*/ 449284 w 361"/>
                <a:gd name="T3" fmla="*/ 765930 h 361"/>
                <a:gd name="T4" fmla="*/ 0 w 361"/>
                <a:gd name="T5" fmla="*/ 459480 h 361"/>
                <a:gd name="T6" fmla="*/ 449284 w 361"/>
                <a:gd name="T7" fmla="*/ 0 h 361"/>
                <a:gd name="T8" fmla="*/ 748807 w 361"/>
                <a:gd name="T9" fmla="*/ 459480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1"/>
                  </a:moveTo>
                  <a:cubicBezTo>
                    <a:pt x="361" y="280"/>
                    <a:pt x="280" y="361"/>
                    <a:pt x="180" y="361"/>
                  </a:cubicBezTo>
                  <a:cubicBezTo>
                    <a:pt x="81" y="361"/>
                    <a:pt x="0" y="281"/>
                    <a:pt x="0" y="181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280" y="0"/>
                    <a:pt x="361" y="81"/>
                    <a:pt x="361" y="18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202" name="Oval 916"/>
            <p:cNvSpPr>
              <a:spLocks noChangeArrowheads="1"/>
            </p:cNvSpPr>
            <p:nvPr/>
          </p:nvSpPr>
          <p:spPr bwMode="auto">
            <a:xfrm>
              <a:off x="6302375" y="112712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03" name="Oval 917"/>
            <p:cNvSpPr>
              <a:spLocks noChangeArrowheads="1"/>
            </p:cNvSpPr>
            <p:nvPr/>
          </p:nvSpPr>
          <p:spPr bwMode="auto">
            <a:xfrm>
              <a:off x="6302375" y="112712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04" name="Oval 918"/>
            <p:cNvSpPr>
              <a:spLocks noChangeArrowheads="1"/>
            </p:cNvSpPr>
            <p:nvPr/>
          </p:nvSpPr>
          <p:spPr bwMode="auto">
            <a:xfrm>
              <a:off x="6149975" y="1179513"/>
              <a:ext cx="141288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05" name="Oval 919"/>
            <p:cNvSpPr>
              <a:spLocks noChangeArrowheads="1"/>
            </p:cNvSpPr>
            <p:nvPr/>
          </p:nvSpPr>
          <p:spPr bwMode="auto">
            <a:xfrm>
              <a:off x="6149975" y="1179513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06" name="Oval 920"/>
            <p:cNvSpPr>
              <a:spLocks noChangeArrowheads="1"/>
            </p:cNvSpPr>
            <p:nvPr/>
          </p:nvSpPr>
          <p:spPr bwMode="auto">
            <a:xfrm>
              <a:off x="6200775" y="1230313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07" name="Oval 921"/>
            <p:cNvSpPr>
              <a:spLocks noChangeArrowheads="1"/>
            </p:cNvSpPr>
            <p:nvPr/>
          </p:nvSpPr>
          <p:spPr bwMode="auto">
            <a:xfrm>
              <a:off x="6200775" y="123031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08" name="Oval 922"/>
            <p:cNvSpPr>
              <a:spLocks noChangeArrowheads="1"/>
            </p:cNvSpPr>
            <p:nvPr/>
          </p:nvSpPr>
          <p:spPr bwMode="auto">
            <a:xfrm>
              <a:off x="6097588" y="920750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09" name="Oval 923"/>
            <p:cNvSpPr>
              <a:spLocks noChangeArrowheads="1"/>
            </p:cNvSpPr>
            <p:nvPr/>
          </p:nvSpPr>
          <p:spPr bwMode="auto">
            <a:xfrm>
              <a:off x="6097588" y="920750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10" name="Oval 924"/>
            <p:cNvSpPr>
              <a:spLocks noChangeArrowheads="1"/>
            </p:cNvSpPr>
            <p:nvPr/>
          </p:nvSpPr>
          <p:spPr bwMode="auto">
            <a:xfrm>
              <a:off x="6148388" y="971550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11" name="Oval 925"/>
            <p:cNvSpPr>
              <a:spLocks noChangeArrowheads="1"/>
            </p:cNvSpPr>
            <p:nvPr/>
          </p:nvSpPr>
          <p:spPr bwMode="auto">
            <a:xfrm>
              <a:off x="6148388" y="971550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12" name="Oval 926"/>
            <p:cNvSpPr>
              <a:spLocks noChangeArrowheads="1"/>
            </p:cNvSpPr>
            <p:nvPr/>
          </p:nvSpPr>
          <p:spPr bwMode="auto">
            <a:xfrm>
              <a:off x="5683250" y="1335088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13" name="Oval 927"/>
            <p:cNvSpPr>
              <a:spLocks noChangeArrowheads="1"/>
            </p:cNvSpPr>
            <p:nvPr/>
          </p:nvSpPr>
          <p:spPr bwMode="auto">
            <a:xfrm>
              <a:off x="5683250" y="1335088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14" name="Oval 928"/>
            <p:cNvSpPr>
              <a:spLocks noChangeArrowheads="1"/>
            </p:cNvSpPr>
            <p:nvPr/>
          </p:nvSpPr>
          <p:spPr bwMode="auto">
            <a:xfrm>
              <a:off x="5734050" y="1385888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15" name="Oval 929"/>
            <p:cNvSpPr>
              <a:spLocks noChangeArrowheads="1"/>
            </p:cNvSpPr>
            <p:nvPr/>
          </p:nvSpPr>
          <p:spPr bwMode="auto">
            <a:xfrm>
              <a:off x="5734050" y="1385888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16" name="Oval 930"/>
            <p:cNvSpPr>
              <a:spLocks noChangeArrowheads="1"/>
            </p:cNvSpPr>
            <p:nvPr/>
          </p:nvSpPr>
          <p:spPr bwMode="auto">
            <a:xfrm>
              <a:off x="5942013" y="1387475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17" name="Oval 931"/>
            <p:cNvSpPr>
              <a:spLocks noChangeArrowheads="1"/>
            </p:cNvSpPr>
            <p:nvPr/>
          </p:nvSpPr>
          <p:spPr bwMode="auto">
            <a:xfrm>
              <a:off x="5942013" y="138747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18" name="Oval 932"/>
            <p:cNvSpPr>
              <a:spLocks noChangeArrowheads="1"/>
            </p:cNvSpPr>
            <p:nvPr/>
          </p:nvSpPr>
          <p:spPr bwMode="auto">
            <a:xfrm>
              <a:off x="5992813" y="1436688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19" name="Oval 933"/>
            <p:cNvSpPr>
              <a:spLocks noChangeArrowheads="1"/>
            </p:cNvSpPr>
            <p:nvPr/>
          </p:nvSpPr>
          <p:spPr bwMode="auto">
            <a:xfrm>
              <a:off x="5992813" y="1436688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20" name="Oval 934"/>
            <p:cNvSpPr>
              <a:spLocks noChangeArrowheads="1"/>
            </p:cNvSpPr>
            <p:nvPr/>
          </p:nvSpPr>
          <p:spPr bwMode="auto">
            <a:xfrm>
              <a:off x="5580063" y="143827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21" name="Oval 935"/>
            <p:cNvSpPr>
              <a:spLocks noChangeArrowheads="1"/>
            </p:cNvSpPr>
            <p:nvPr/>
          </p:nvSpPr>
          <p:spPr bwMode="auto">
            <a:xfrm>
              <a:off x="5580063" y="143827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22" name="Oval 936"/>
            <p:cNvSpPr>
              <a:spLocks noChangeArrowheads="1"/>
            </p:cNvSpPr>
            <p:nvPr/>
          </p:nvSpPr>
          <p:spPr bwMode="auto">
            <a:xfrm>
              <a:off x="5630863" y="148907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23" name="Oval 937"/>
            <p:cNvSpPr>
              <a:spLocks noChangeArrowheads="1"/>
            </p:cNvSpPr>
            <p:nvPr/>
          </p:nvSpPr>
          <p:spPr bwMode="auto">
            <a:xfrm>
              <a:off x="5630863" y="14890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24" name="Oval 938"/>
            <p:cNvSpPr>
              <a:spLocks noChangeArrowheads="1"/>
            </p:cNvSpPr>
            <p:nvPr/>
          </p:nvSpPr>
          <p:spPr bwMode="auto">
            <a:xfrm>
              <a:off x="5838825" y="1490663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25" name="Oval 939"/>
            <p:cNvSpPr>
              <a:spLocks noChangeArrowheads="1"/>
            </p:cNvSpPr>
            <p:nvPr/>
          </p:nvSpPr>
          <p:spPr bwMode="auto">
            <a:xfrm>
              <a:off x="5838825" y="1490663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26" name="Oval 940"/>
            <p:cNvSpPr>
              <a:spLocks noChangeArrowheads="1"/>
            </p:cNvSpPr>
            <p:nvPr/>
          </p:nvSpPr>
          <p:spPr bwMode="auto">
            <a:xfrm>
              <a:off x="5889625" y="1539875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227" name="Oval 941"/>
            <p:cNvSpPr>
              <a:spLocks noChangeArrowheads="1"/>
            </p:cNvSpPr>
            <p:nvPr/>
          </p:nvSpPr>
          <p:spPr bwMode="auto">
            <a:xfrm>
              <a:off x="5889625" y="15398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624763" y="392115"/>
            <a:ext cx="800100" cy="858837"/>
            <a:chOff x="7027863" y="969963"/>
            <a:chExt cx="646112" cy="714375"/>
          </a:xfrm>
        </p:grpSpPr>
        <p:sp>
          <p:nvSpPr>
            <p:cNvPr id="28132" name="Oval 942"/>
            <p:cNvSpPr>
              <a:spLocks noChangeArrowheads="1"/>
            </p:cNvSpPr>
            <p:nvPr/>
          </p:nvSpPr>
          <p:spPr bwMode="auto">
            <a:xfrm>
              <a:off x="7407275" y="1327150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33" name="Oval 943"/>
            <p:cNvSpPr>
              <a:spLocks noChangeArrowheads="1"/>
            </p:cNvSpPr>
            <p:nvPr/>
          </p:nvSpPr>
          <p:spPr bwMode="auto">
            <a:xfrm>
              <a:off x="7407275" y="1327150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34" name="Oval 944"/>
            <p:cNvSpPr>
              <a:spLocks noChangeArrowheads="1"/>
            </p:cNvSpPr>
            <p:nvPr/>
          </p:nvSpPr>
          <p:spPr bwMode="auto">
            <a:xfrm>
              <a:off x="7456488" y="1376363"/>
              <a:ext cx="41275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35" name="Oval 945"/>
            <p:cNvSpPr>
              <a:spLocks noChangeArrowheads="1"/>
            </p:cNvSpPr>
            <p:nvPr/>
          </p:nvSpPr>
          <p:spPr bwMode="auto">
            <a:xfrm>
              <a:off x="7456488" y="1376363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36" name="Oval 946"/>
            <p:cNvSpPr>
              <a:spLocks noChangeArrowheads="1"/>
            </p:cNvSpPr>
            <p:nvPr/>
          </p:nvSpPr>
          <p:spPr bwMode="auto">
            <a:xfrm>
              <a:off x="7142163" y="1179513"/>
              <a:ext cx="141288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37" name="Oval 947"/>
            <p:cNvSpPr>
              <a:spLocks noChangeArrowheads="1"/>
            </p:cNvSpPr>
            <p:nvPr/>
          </p:nvSpPr>
          <p:spPr bwMode="auto">
            <a:xfrm>
              <a:off x="7142163" y="1179513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38" name="Oval 948"/>
            <p:cNvSpPr>
              <a:spLocks noChangeArrowheads="1"/>
            </p:cNvSpPr>
            <p:nvPr/>
          </p:nvSpPr>
          <p:spPr bwMode="auto">
            <a:xfrm>
              <a:off x="7192963" y="1230313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39" name="Oval 949"/>
            <p:cNvSpPr>
              <a:spLocks noChangeArrowheads="1"/>
            </p:cNvSpPr>
            <p:nvPr/>
          </p:nvSpPr>
          <p:spPr bwMode="auto">
            <a:xfrm>
              <a:off x="7192963" y="123031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40" name="Oval 950"/>
            <p:cNvSpPr>
              <a:spLocks noChangeArrowheads="1"/>
            </p:cNvSpPr>
            <p:nvPr/>
          </p:nvSpPr>
          <p:spPr bwMode="auto">
            <a:xfrm>
              <a:off x="7426325" y="1193800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41" name="Oval 951"/>
            <p:cNvSpPr>
              <a:spLocks noChangeArrowheads="1"/>
            </p:cNvSpPr>
            <p:nvPr/>
          </p:nvSpPr>
          <p:spPr bwMode="auto">
            <a:xfrm>
              <a:off x="7426325" y="1193800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42" name="Oval 952"/>
            <p:cNvSpPr>
              <a:spLocks noChangeArrowheads="1"/>
            </p:cNvSpPr>
            <p:nvPr/>
          </p:nvSpPr>
          <p:spPr bwMode="auto">
            <a:xfrm>
              <a:off x="7477125" y="1244600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43" name="Oval 953"/>
            <p:cNvSpPr>
              <a:spLocks noChangeArrowheads="1"/>
            </p:cNvSpPr>
            <p:nvPr/>
          </p:nvSpPr>
          <p:spPr bwMode="auto">
            <a:xfrm>
              <a:off x="7477125" y="1244600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44" name="Oval 954"/>
            <p:cNvSpPr>
              <a:spLocks noChangeArrowheads="1"/>
            </p:cNvSpPr>
            <p:nvPr/>
          </p:nvSpPr>
          <p:spPr bwMode="auto">
            <a:xfrm>
              <a:off x="7267575" y="1135063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45" name="Oval 955"/>
            <p:cNvSpPr>
              <a:spLocks noChangeArrowheads="1"/>
            </p:cNvSpPr>
            <p:nvPr/>
          </p:nvSpPr>
          <p:spPr bwMode="auto">
            <a:xfrm>
              <a:off x="7267575" y="113506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46" name="Oval 956"/>
            <p:cNvSpPr>
              <a:spLocks noChangeArrowheads="1"/>
            </p:cNvSpPr>
            <p:nvPr/>
          </p:nvSpPr>
          <p:spPr bwMode="auto">
            <a:xfrm>
              <a:off x="7316788" y="1185863"/>
              <a:ext cx="41275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47" name="Oval 957"/>
            <p:cNvSpPr>
              <a:spLocks noChangeArrowheads="1"/>
            </p:cNvSpPr>
            <p:nvPr/>
          </p:nvSpPr>
          <p:spPr bwMode="auto">
            <a:xfrm>
              <a:off x="7316788" y="1185863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48" name="Oval 958"/>
            <p:cNvSpPr>
              <a:spLocks noChangeArrowheads="1"/>
            </p:cNvSpPr>
            <p:nvPr/>
          </p:nvSpPr>
          <p:spPr bwMode="auto">
            <a:xfrm>
              <a:off x="7296150" y="969963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49" name="Oval 959"/>
            <p:cNvSpPr>
              <a:spLocks noChangeArrowheads="1"/>
            </p:cNvSpPr>
            <p:nvPr/>
          </p:nvSpPr>
          <p:spPr bwMode="auto">
            <a:xfrm>
              <a:off x="7296150" y="969963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50" name="Oval 960"/>
            <p:cNvSpPr>
              <a:spLocks noChangeArrowheads="1"/>
            </p:cNvSpPr>
            <p:nvPr/>
          </p:nvSpPr>
          <p:spPr bwMode="auto">
            <a:xfrm>
              <a:off x="7346950" y="1020763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51" name="Oval 961"/>
            <p:cNvSpPr>
              <a:spLocks noChangeArrowheads="1"/>
            </p:cNvSpPr>
            <p:nvPr/>
          </p:nvSpPr>
          <p:spPr bwMode="auto">
            <a:xfrm>
              <a:off x="7346950" y="102076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52" name="Oval 962"/>
            <p:cNvSpPr>
              <a:spLocks noChangeArrowheads="1"/>
            </p:cNvSpPr>
            <p:nvPr/>
          </p:nvSpPr>
          <p:spPr bwMode="auto">
            <a:xfrm>
              <a:off x="7508875" y="1393825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53" name="Oval 963"/>
            <p:cNvSpPr>
              <a:spLocks noChangeArrowheads="1"/>
            </p:cNvSpPr>
            <p:nvPr/>
          </p:nvSpPr>
          <p:spPr bwMode="auto">
            <a:xfrm>
              <a:off x="7508875" y="139382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54" name="Oval 964"/>
            <p:cNvSpPr>
              <a:spLocks noChangeArrowheads="1"/>
            </p:cNvSpPr>
            <p:nvPr/>
          </p:nvSpPr>
          <p:spPr bwMode="auto">
            <a:xfrm>
              <a:off x="7559675" y="1443038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55" name="Oval 965"/>
            <p:cNvSpPr>
              <a:spLocks noChangeArrowheads="1"/>
            </p:cNvSpPr>
            <p:nvPr/>
          </p:nvSpPr>
          <p:spPr bwMode="auto">
            <a:xfrm>
              <a:off x="7559675" y="1443038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56" name="Oval 966"/>
            <p:cNvSpPr>
              <a:spLocks noChangeArrowheads="1"/>
            </p:cNvSpPr>
            <p:nvPr/>
          </p:nvSpPr>
          <p:spPr bwMode="auto">
            <a:xfrm>
              <a:off x="7289800" y="1544638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57" name="Oval 967"/>
            <p:cNvSpPr>
              <a:spLocks noChangeArrowheads="1"/>
            </p:cNvSpPr>
            <p:nvPr/>
          </p:nvSpPr>
          <p:spPr bwMode="auto">
            <a:xfrm>
              <a:off x="7289800" y="1544638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58" name="Oval 968"/>
            <p:cNvSpPr>
              <a:spLocks noChangeArrowheads="1"/>
            </p:cNvSpPr>
            <p:nvPr/>
          </p:nvSpPr>
          <p:spPr bwMode="auto">
            <a:xfrm>
              <a:off x="7340600" y="1593850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59" name="Oval 969"/>
            <p:cNvSpPr>
              <a:spLocks noChangeArrowheads="1"/>
            </p:cNvSpPr>
            <p:nvPr/>
          </p:nvSpPr>
          <p:spPr bwMode="auto">
            <a:xfrm>
              <a:off x="7340600" y="1593850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60" name="Oval 970"/>
            <p:cNvSpPr>
              <a:spLocks noChangeArrowheads="1"/>
            </p:cNvSpPr>
            <p:nvPr/>
          </p:nvSpPr>
          <p:spPr bwMode="auto">
            <a:xfrm>
              <a:off x="7534275" y="1128713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61" name="Oval 971"/>
            <p:cNvSpPr>
              <a:spLocks noChangeArrowheads="1"/>
            </p:cNvSpPr>
            <p:nvPr/>
          </p:nvSpPr>
          <p:spPr bwMode="auto">
            <a:xfrm>
              <a:off x="7534275" y="112871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62" name="Oval 972"/>
            <p:cNvSpPr>
              <a:spLocks noChangeArrowheads="1"/>
            </p:cNvSpPr>
            <p:nvPr/>
          </p:nvSpPr>
          <p:spPr bwMode="auto">
            <a:xfrm>
              <a:off x="7583488" y="1179513"/>
              <a:ext cx="41275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63" name="Oval 973"/>
            <p:cNvSpPr>
              <a:spLocks noChangeArrowheads="1"/>
            </p:cNvSpPr>
            <p:nvPr/>
          </p:nvSpPr>
          <p:spPr bwMode="auto">
            <a:xfrm>
              <a:off x="7583488" y="1179513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64" name="Oval 974"/>
            <p:cNvSpPr>
              <a:spLocks noChangeArrowheads="1"/>
            </p:cNvSpPr>
            <p:nvPr/>
          </p:nvSpPr>
          <p:spPr bwMode="auto">
            <a:xfrm>
              <a:off x="7040563" y="1382713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65" name="Oval 975"/>
            <p:cNvSpPr>
              <a:spLocks noChangeArrowheads="1"/>
            </p:cNvSpPr>
            <p:nvPr/>
          </p:nvSpPr>
          <p:spPr bwMode="auto">
            <a:xfrm>
              <a:off x="7040563" y="138271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66" name="Oval 976"/>
            <p:cNvSpPr>
              <a:spLocks noChangeArrowheads="1"/>
            </p:cNvSpPr>
            <p:nvPr/>
          </p:nvSpPr>
          <p:spPr bwMode="auto">
            <a:xfrm>
              <a:off x="7089775" y="1433513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67" name="Oval 977"/>
            <p:cNvSpPr>
              <a:spLocks noChangeArrowheads="1"/>
            </p:cNvSpPr>
            <p:nvPr/>
          </p:nvSpPr>
          <p:spPr bwMode="auto">
            <a:xfrm>
              <a:off x="7089775" y="1433513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68" name="Oval 978"/>
            <p:cNvSpPr>
              <a:spLocks noChangeArrowheads="1"/>
            </p:cNvSpPr>
            <p:nvPr/>
          </p:nvSpPr>
          <p:spPr bwMode="auto">
            <a:xfrm>
              <a:off x="7150100" y="1350963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69" name="Oval 979"/>
            <p:cNvSpPr>
              <a:spLocks noChangeArrowheads="1"/>
            </p:cNvSpPr>
            <p:nvPr/>
          </p:nvSpPr>
          <p:spPr bwMode="auto">
            <a:xfrm>
              <a:off x="7150100" y="135096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70" name="Oval 980"/>
            <p:cNvSpPr>
              <a:spLocks noChangeArrowheads="1"/>
            </p:cNvSpPr>
            <p:nvPr/>
          </p:nvSpPr>
          <p:spPr bwMode="auto">
            <a:xfrm>
              <a:off x="7200900" y="1400175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71" name="Oval 981"/>
            <p:cNvSpPr>
              <a:spLocks noChangeArrowheads="1"/>
            </p:cNvSpPr>
            <p:nvPr/>
          </p:nvSpPr>
          <p:spPr bwMode="auto">
            <a:xfrm>
              <a:off x="7200900" y="14001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72" name="Oval 982"/>
            <p:cNvSpPr>
              <a:spLocks noChangeArrowheads="1"/>
            </p:cNvSpPr>
            <p:nvPr/>
          </p:nvSpPr>
          <p:spPr bwMode="auto">
            <a:xfrm>
              <a:off x="7027863" y="1119188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73" name="Oval 983"/>
            <p:cNvSpPr>
              <a:spLocks noChangeArrowheads="1"/>
            </p:cNvSpPr>
            <p:nvPr/>
          </p:nvSpPr>
          <p:spPr bwMode="auto">
            <a:xfrm>
              <a:off x="7027863" y="1119188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74" name="Oval 984"/>
            <p:cNvSpPr>
              <a:spLocks noChangeArrowheads="1"/>
            </p:cNvSpPr>
            <p:nvPr/>
          </p:nvSpPr>
          <p:spPr bwMode="auto">
            <a:xfrm>
              <a:off x="7077075" y="1168400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75" name="Oval 985"/>
            <p:cNvSpPr>
              <a:spLocks noChangeArrowheads="1"/>
            </p:cNvSpPr>
            <p:nvPr/>
          </p:nvSpPr>
          <p:spPr bwMode="auto">
            <a:xfrm>
              <a:off x="7077075" y="1168400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76" name="Oval 986"/>
            <p:cNvSpPr>
              <a:spLocks noChangeArrowheads="1"/>
            </p:cNvSpPr>
            <p:nvPr/>
          </p:nvSpPr>
          <p:spPr bwMode="auto">
            <a:xfrm>
              <a:off x="7285038" y="1414463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77" name="Oval 987"/>
            <p:cNvSpPr>
              <a:spLocks noChangeArrowheads="1"/>
            </p:cNvSpPr>
            <p:nvPr/>
          </p:nvSpPr>
          <p:spPr bwMode="auto">
            <a:xfrm>
              <a:off x="7285038" y="141446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78" name="Oval 988"/>
            <p:cNvSpPr>
              <a:spLocks noChangeArrowheads="1"/>
            </p:cNvSpPr>
            <p:nvPr/>
          </p:nvSpPr>
          <p:spPr bwMode="auto">
            <a:xfrm>
              <a:off x="7334250" y="1465263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79" name="Oval 989"/>
            <p:cNvSpPr>
              <a:spLocks noChangeArrowheads="1"/>
            </p:cNvSpPr>
            <p:nvPr/>
          </p:nvSpPr>
          <p:spPr bwMode="auto">
            <a:xfrm>
              <a:off x="7334250" y="1465263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84213" y="3379788"/>
            <a:ext cx="969962" cy="1000125"/>
            <a:chOff x="1465263" y="2339975"/>
            <a:chExt cx="782637" cy="831850"/>
          </a:xfrm>
        </p:grpSpPr>
        <p:sp>
          <p:nvSpPr>
            <p:cNvPr id="28084" name="Oval 990"/>
            <p:cNvSpPr>
              <a:spLocks noChangeArrowheads="1"/>
            </p:cNvSpPr>
            <p:nvPr/>
          </p:nvSpPr>
          <p:spPr bwMode="auto">
            <a:xfrm>
              <a:off x="1966913" y="2686050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85" name="Oval 991"/>
            <p:cNvSpPr>
              <a:spLocks noChangeArrowheads="1"/>
            </p:cNvSpPr>
            <p:nvPr/>
          </p:nvSpPr>
          <p:spPr bwMode="auto">
            <a:xfrm>
              <a:off x="1966913" y="2686050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86" name="Oval 992"/>
            <p:cNvSpPr>
              <a:spLocks noChangeArrowheads="1"/>
            </p:cNvSpPr>
            <p:nvPr/>
          </p:nvSpPr>
          <p:spPr bwMode="auto">
            <a:xfrm>
              <a:off x="2017713" y="2735263"/>
              <a:ext cx="39688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87" name="Oval 993"/>
            <p:cNvSpPr>
              <a:spLocks noChangeArrowheads="1"/>
            </p:cNvSpPr>
            <p:nvPr/>
          </p:nvSpPr>
          <p:spPr bwMode="auto">
            <a:xfrm>
              <a:off x="2017713" y="2735263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88" name="Oval 994"/>
            <p:cNvSpPr>
              <a:spLocks noChangeArrowheads="1"/>
            </p:cNvSpPr>
            <p:nvPr/>
          </p:nvSpPr>
          <p:spPr bwMode="auto">
            <a:xfrm>
              <a:off x="1603375" y="3032125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89" name="Oval 995"/>
            <p:cNvSpPr>
              <a:spLocks noChangeArrowheads="1"/>
            </p:cNvSpPr>
            <p:nvPr/>
          </p:nvSpPr>
          <p:spPr bwMode="auto">
            <a:xfrm>
              <a:off x="1603375" y="303212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90" name="Oval 996"/>
            <p:cNvSpPr>
              <a:spLocks noChangeArrowheads="1"/>
            </p:cNvSpPr>
            <p:nvPr/>
          </p:nvSpPr>
          <p:spPr bwMode="auto">
            <a:xfrm>
              <a:off x="1652588" y="308292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91" name="Oval 997"/>
            <p:cNvSpPr>
              <a:spLocks noChangeArrowheads="1"/>
            </p:cNvSpPr>
            <p:nvPr/>
          </p:nvSpPr>
          <p:spPr bwMode="auto">
            <a:xfrm>
              <a:off x="1652588" y="308292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92" name="Oval 998"/>
            <p:cNvSpPr>
              <a:spLocks noChangeArrowheads="1"/>
            </p:cNvSpPr>
            <p:nvPr/>
          </p:nvSpPr>
          <p:spPr bwMode="auto">
            <a:xfrm>
              <a:off x="1603375" y="2714625"/>
              <a:ext cx="141288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93" name="Oval 999"/>
            <p:cNvSpPr>
              <a:spLocks noChangeArrowheads="1"/>
            </p:cNvSpPr>
            <p:nvPr/>
          </p:nvSpPr>
          <p:spPr bwMode="auto">
            <a:xfrm>
              <a:off x="1603375" y="271462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94" name="Oval 1000"/>
            <p:cNvSpPr>
              <a:spLocks noChangeArrowheads="1"/>
            </p:cNvSpPr>
            <p:nvPr/>
          </p:nvSpPr>
          <p:spPr bwMode="auto">
            <a:xfrm>
              <a:off x="1654175" y="2765425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95" name="Oval 1001"/>
            <p:cNvSpPr>
              <a:spLocks noChangeArrowheads="1"/>
            </p:cNvSpPr>
            <p:nvPr/>
          </p:nvSpPr>
          <p:spPr bwMode="auto">
            <a:xfrm>
              <a:off x="1654175" y="276542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96" name="Oval 1002"/>
            <p:cNvSpPr>
              <a:spLocks noChangeArrowheads="1"/>
            </p:cNvSpPr>
            <p:nvPr/>
          </p:nvSpPr>
          <p:spPr bwMode="auto">
            <a:xfrm>
              <a:off x="1751013" y="2954338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97" name="Oval 1003"/>
            <p:cNvSpPr>
              <a:spLocks noChangeArrowheads="1"/>
            </p:cNvSpPr>
            <p:nvPr/>
          </p:nvSpPr>
          <p:spPr bwMode="auto">
            <a:xfrm>
              <a:off x="1751013" y="2954338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98" name="Oval 1004"/>
            <p:cNvSpPr>
              <a:spLocks noChangeArrowheads="1"/>
            </p:cNvSpPr>
            <p:nvPr/>
          </p:nvSpPr>
          <p:spPr bwMode="auto">
            <a:xfrm>
              <a:off x="1800225" y="3005138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99" name="Oval 1005"/>
            <p:cNvSpPr>
              <a:spLocks noChangeArrowheads="1"/>
            </p:cNvSpPr>
            <p:nvPr/>
          </p:nvSpPr>
          <p:spPr bwMode="auto">
            <a:xfrm>
              <a:off x="1800225" y="3005138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00" name="Oval 1006"/>
            <p:cNvSpPr>
              <a:spLocks noChangeArrowheads="1"/>
            </p:cNvSpPr>
            <p:nvPr/>
          </p:nvSpPr>
          <p:spPr bwMode="auto">
            <a:xfrm>
              <a:off x="1982788" y="233997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01" name="Oval 1007"/>
            <p:cNvSpPr>
              <a:spLocks noChangeArrowheads="1"/>
            </p:cNvSpPr>
            <p:nvPr/>
          </p:nvSpPr>
          <p:spPr bwMode="auto">
            <a:xfrm>
              <a:off x="1982788" y="233997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02" name="Oval 1008"/>
            <p:cNvSpPr>
              <a:spLocks noChangeArrowheads="1"/>
            </p:cNvSpPr>
            <p:nvPr/>
          </p:nvSpPr>
          <p:spPr bwMode="auto">
            <a:xfrm>
              <a:off x="2033588" y="239077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03" name="Oval 1009"/>
            <p:cNvSpPr>
              <a:spLocks noChangeArrowheads="1"/>
            </p:cNvSpPr>
            <p:nvPr/>
          </p:nvSpPr>
          <p:spPr bwMode="auto">
            <a:xfrm>
              <a:off x="2033588" y="23907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04" name="Oval 1011"/>
            <p:cNvSpPr>
              <a:spLocks noChangeArrowheads="1"/>
            </p:cNvSpPr>
            <p:nvPr/>
          </p:nvSpPr>
          <p:spPr bwMode="auto">
            <a:xfrm>
              <a:off x="1836738" y="2419350"/>
              <a:ext cx="141287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05" name="Oval 1012"/>
            <p:cNvSpPr>
              <a:spLocks noChangeArrowheads="1"/>
            </p:cNvSpPr>
            <p:nvPr/>
          </p:nvSpPr>
          <p:spPr bwMode="auto">
            <a:xfrm>
              <a:off x="1836738" y="2419350"/>
              <a:ext cx="141287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06" name="Oval 1013"/>
            <p:cNvSpPr>
              <a:spLocks noChangeArrowheads="1"/>
            </p:cNvSpPr>
            <p:nvPr/>
          </p:nvSpPr>
          <p:spPr bwMode="auto">
            <a:xfrm>
              <a:off x="1887538" y="2470150"/>
              <a:ext cx="39687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07" name="Oval 1014"/>
            <p:cNvSpPr>
              <a:spLocks noChangeArrowheads="1"/>
            </p:cNvSpPr>
            <p:nvPr/>
          </p:nvSpPr>
          <p:spPr bwMode="auto">
            <a:xfrm>
              <a:off x="1887538" y="2470150"/>
              <a:ext cx="39687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08" name="Oval 1015"/>
            <p:cNvSpPr>
              <a:spLocks noChangeArrowheads="1"/>
            </p:cNvSpPr>
            <p:nvPr/>
          </p:nvSpPr>
          <p:spPr bwMode="auto">
            <a:xfrm>
              <a:off x="1739900" y="2790825"/>
              <a:ext cx="141288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09" name="Oval 1016"/>
            <p:cNvSpPr>
              <a:spLocks noChangeArrowheads="1"/>
            </p:cNvSpPr>
            <p:nvPr/>
          </p:nvSpPr>
          <p:spPr bwMode="auto">
            <a:xfrm>
              <a:off x="1739900" y="279082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10" name="Oval 1017"/>
            <p:cNvSpPr>
              <a:spLocks noChangeArrowheads="1"/>
            </p:cNvSpPr>
            <p:nvPr/>
          </p:nvSpPr>
          <p:spPr bwMode="auto">
            <a:xfrm>
              <a:off x="1790700" y="2841625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11" name="Oval 1018"/>
            <p:cNvSpPr>
              <a:spLocks noChangeArrowheads="1"/>
            </p:cNvSpPr>
            <p:nvPr/>
          </p:nvSpPr>
          <p:spPr bwMode="auto">
            <a:xfrm>
              <a:off x="1790700" y="284162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12" name="Oval 1019"/>
            <p:cNvSpPr>
              <a:spLocks noChangeArrowheads="1"/>
            </p:cNvSpPr>
            <p:nvPr/>
          </p:nvSpPr>
          <p:spPr bwMode="auto">
            <a:xfrm>
              <a:off x="1465263" y="2960688"/>
              <a:ext cx="141287" cy="141287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13" name="Oval 1020"/>
            <p:cNvSpPr>
              <a:spLocks noChangeArrowheads="1"/>
            </p:cNvSpPr>
            <p:nvPr/>
          </p:nvSpPr>
          <p:spPr bwMode="auto">
            <a:xfrm>
              <a:off x="1465263" y="2960688"/>
              <a:ext cx="141287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14" name="Oval 1021"/>
            <p:cNvSpPr>
              <a:spLocks noChangeArrowheads="1"/>
            </p:cNvSpPr>
            <p:nvPr/>
          </p:nvSpPr>
          <p:spPr bwMode="auto">
            <a:xfrm>
              <a:off x="1516063" y="3011488"/>
              <a:ext cx="39687" cy="39687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15" name="Oval 1022"/>
            <p:cNvSpPr>
              <a:spLocks noChangeArrowheads="1"/>
            </p:cNvSpPr>
            <p:nvPr/>
          </p:nvSpPr>
          <p:spPr bwMode="auto">
            <a:xfrm>
              <a:off x="1516063" y="3011488"/>
              <a:ext cx="39687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16" name="Oval 1023"/>
            <p:cNvSpPr>
              <a:spLocks noChangeArrowheads="1"/>
            </p:cNvSpPr>
            <p:nvPr/>
          </p:nvSpPr>
          <p:spPr bwMode="auto">
            <a:xfrm>
              <a:off x="2106613" y="2422525"/>
              <a:ext cx="141287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17" name="Oval 1024"/>
            <p:cNvSpPr>
              <a:spLocks noChangeArrowheads="1"/>
            </p:cNvSpPr>
            <p:nvPr/>
          </p:nvSpPr>
          <p:spPr bwMode="auto">
            <a:xfrm>
              <a:off x="2106613" y="2422525"/>
              <a:ext cx="141287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18" name="Oval 1025"/>
            <p:cNvSpPr>
              <a:spLocks noChangeArrowheads="1"/>
            </p:cNvSpPr>
            <p:nvPr/>
          </p:nvSpPr>
          <p:spPr bwMode="auto">
            <a:xfrm>
              <a:off x="2157413" y="2471738"/>
              <a:ext cx="39687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19" name="Oval 1026"/>
            <p:cNvSpPr>
              <a:spLocks noChangeArrowheads="1"/>
            </p:cNvSpPr>
            <p:nvPr/>
          </p:nvSpPr>
          <p:spPr bwMode="auto">
            <a:xfrm>
              <a:off x="2157413" y="2471738"/>
              <a:ext cx="39687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20" name="Oval 1027"/>
            <p:cNvSpPr>
              <a:spLocks noChangeArrowheads="1"/>
            </p:cNvSpPr>
            <p:nvPr/>
          </p:nvSpPr>
          <p:spPr bwMode="auto">
            <a:xfrm>
              <a:off x="1812925" y="260032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21" name="Oval 1028"/>
            <p:cNvSpPr>
              <a:spLocks noChangeArrowheads="1"/>
            </p:cNvSpPr>
            <p:nvPr/>
          </p:nvSpPr>
          <p:spPr bwMode="auto">
            <a:xfrm>
              <a:off x="1812925" y="260032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22" name="Oval 1029"/>
            <p:cNvSpPr>
              <a:spLocks noChangeArrowheads="1"/>
            </p:cNvSpPr>
            <p:nvPr/>
          </p:nvSpPr>
          <p:spPr bwMode="auto">
            <a:xfrm>
              <a:off x="1863725" y="265112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23" name="Oval 1030"/>
            <p:cNvSpPr>
              <a:spLocks noChangeArrowheads="1"/>
            </p:cNvSpPr>
            <p:nvPr/>
          </p:nvSpPr>
          <p:spPr bwMode="auto">
            <a:xfrm>
              <a:off x="1863725" y="265112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24" name="Oval 1031"/>
            <p:cNvSpPr>
              <a:spLocks noChangeArrowheads="1"/>
            </p:cNvSpPr>
            <p:nvPr/>
          </p:nvSpPr>
          <p:spPr bwMode="auto">
            <a:xfrm>
              <a:off x="2101850" y="2608263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25" name="Oval 1032"/>
            <p:cNvSpPr>
              <a:spLocks noChangeArrowheads="1"/>
            </p:cNvSpPr>
            <p:nvPr/>
          </p:nvSpPr>
          <p:spPr bwMode="auto">
            <a:xfrm>
              <a:off x="2101850" y="2608263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26" name="Oval 1033"/>
            <p:cNvSpPr>
              <a:spLocks noChangeArrowheads="1"/>
            </p:cNvSpPr>
            <p:nvPr/>
          </p:nvSpPr>
          <p:spPr bwMode="auto">
            <a:xfrm>
              <a:off x="2152650" y="265747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27" name="Oval 1034"/>
            <p:cNvSpPr>
              <a:spLocks noChangeArrowheads="1"/>
            </p:cNvSpPr>
            <p:nvPr/>
          </p:nvSpPr>
          <p:spPr bwMode="auto">
            <a:xfrm>
              <a:off x="2152650" y="26574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28" name="Oval 1035"/>
            <p:cNvSpPr>
              <a:spLocks noChangeArrowheads="1"/>
            </p:cNvSpPr>
            <p:nvPr/>
          </p:nvSpPr>
          <p:spPr bwMode="auto">
            <a:xfrm>
              <a:off x="1471613" y="2778125"/>
              <a:ext cx="141287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29" name="Oval 1036"/>
            <p:cNvSpPr>
              <a:spLocks noChangeArrowheads="1"/>
            </p:cNvSpPr>
            <p:nvPr/>
          </p:nvSpPr>
          <p:spPr bwMode="auto">
            <a:xfrm>
              <a:off x="1471613" y="2778125"/>
              <a:ext cx="141287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30" name="Oval 1037"/>
            <p:cNvSpPr>
              <a:spLocks noChangeArrowheads="1"/>
            </p:cNvSpPr>
            <p:nvPr/>
          </p:nvSpPr>
          <p:spPr bwMode="auto">
            <a:xfrm>
              <a:off x="1522413" y="2828925"/>
              <a:ext cx="39687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131" name="Oval 1038"/>
            <p:cNvSpPr>
              <a:spLocks noChangeArrowheads="1"/>
            </p:cNvSpPr>
            <p:nvPr/>
          </p:nvSpPr>
          <p:spPr bwMode="auto">
            <a:xfrm>
              <a:off x="1522413" y="2828925"/>
              <a:ext cx="39687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366963" y="3419475"/>
            <a:ext cx="920750" cy="920750"/>
            <a:chOff x="2824163" y="2373313"/>
            <a:chExt cx="742950" cy="765175"/>
          </a:xfrm>
        </p:grpSpPr>
        <p:sp>
          <p:nvSpPr>
            <p:cNvPr id="28036" name="Oval 1039"/>
            <p:cNvSpPr>
              <a:spLocks noChangeArrowheads="1"/>
            </p:cNvSpPr>
            <p:nvPr/>
          </p:nvSpPr>
          <p:spPr bwMode="auto">
            <a:xfrm>
              <a:off x="3413125" y="2430463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37" name="Oval 1040"/>
            <p:cNvSpPr>
              <a:spLocks noChangeArrowheads="1"/>
            </p:cNvSpPr>
            <p:nvPr/>
          </p:nvSpPr>
          <p:spPr bwMode="auto">
            <a:xfrm>
              <a:off x="3413125" y="2430463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38" name="Oval 1041"/>
            <p:cNvSpPr>
              <a:spLocks noChangeArrowheads="1"/>
            </p:cNvSpPr>
            <p:nvPr/>
          </p:nvSpPr>
          <p:spPr bwMode="auto">
            <a:xfrm>
              <a:off x="3463925" y="2481263"/>
              <a:ext cx="39688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39" name="Oval 1042"/>
            <p:cNvSpPr>
              <a:spLocks noChangeArrowheads="1"/>
            </p:cNvSpPr>
            <p:nvPr/>
          </p:nvSpPr>
          <p:spPr bwMode="auto">
            <a:xfrm>
              <a:off x="3463925" y="2481263"/>
              <a:ext cx="39688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40" name="Oval 1043"/>
            <p:cNvSpPr>
              <a:spLocks noChangeArrowheads="1"/>
            </p:cNvSpPr>
            <p:nvPr/>
          </p:nvSpPr>
          <p:spPr bwMode="auto">
            <a:xfrm>
              <a:off x="3365500" y="2373313"/>
              <a:ext cx="139700" cy="141287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41" name="Oval 1044"/>
            <p:cNvSpPr>
              <a:spLocks noChangeArrowheads="1"/>
            </p:cNvSpPr>
            <p:nvPr/>
          </p:nvSpPr>
          <p:spPr bwMode="auto">
            <a:xfrm>
              <a:off x="3365500" y="2373313"/>
              <a:ext cx="139700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42" name="Oval 1045"/>
            <p:cNvSpPr>
              <a:spLocks noChangeArrowheads="1"/>
            </p:cNvSpPr>
            <p:nvPr/>
          </p:nvSpPr>
          <p:spPr bwMode="auto">
            <a:xfrm>
              <a:off x="3414713" y="2424113"/>
              <a:ext cx="41275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43" name="Oval 1046"/>
            <p:cNvSpPr>
              <a:spLocks noChangeArrowheads="1"/>
            </p:cNvSpPr>
            <p:nvPr/>
          </p:nvSpPr>
          <p:spPr bwMode="auto">
            <a:xfrm>
              <a:off x="3414713" y="2424113"/>
              <a:ext cx="41275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44" name="Oval 1047"/>
            <p:cNvSpPr>
              <a:spLocks noChangeArrowheads="1"/>
            </p:cNvSpPr>
            <p:nvPr/>
          </p:nvSpPr>
          <p:spPr bwMode="auto">
            <a:xfrm>
              <a:off x="2968625" y="2638425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45" name="Oval 1048"/>
            <p:cNvSpPr>
              <a:spLocks noChangeArrowheads="1"/>
            </p:cNvSpPr>
            <p:nvPr/>
          </p:nvSpPr>
          <p:spPr bwMode="auto">
            <a:xfrm>
              <a:off x="2968625" y="263842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46" name="Oval 1049"/>
            <p:cNvSpPr>
              <a:spLocks noChangeArrowheads="1"/>
            </p:cNvSpPr>
            <p:nvPr/>
          </p:nvSpPr>
          <p:spPr bwMode="auto">
            <a:xfrm>
              <a:off x="3019425" y="2687638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47" name="Oval 1050"/>
            <p:cNvSpPr>
              <a:spLocks noChangeArrowheads="1"/>
            </p:cNvSpPr>
            <p:nvPr/>
          </p:nvSpPr>
          <p:spPr bwMode="auto">
            <a:xfrm>
              <a:off x="3019425" y="2687638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48" name="Oval 1051"/>
            <p:cNvSpPr>
              <a:spLocks noChangeArrowheads="1"/>
            </p:cNvSpPr>
            <p:nvPr/>
          </p:nvSpPr>
          <p:spPr bwMode="auto">
            <a:xfrm>
              <a:off x="2970213" y="2998788"/>
              <a:ext cx="141287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49" name="Oval 1052"/>
            <p:cNvSpPr>
              <a:spLocks noChangeArrowheads="1"/>
            </p:cNvSpPr>
            <p:nvPr/>
          </p:nvSpPr>
          <p:spPr bwMode="auto">
            <a:xfrm>
              <a:off x="2970213" y="2998788"/>
              <a:ext cx="141287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50" name="Oval 1053"/>
            <p:cNvSpPr>
              <a:spLocks noChangeArrowheads="1"/>
            </p:cNvSpPr>
            <p:nvPr/>
          </p:nvSpPr>
          <p:spPr bwMode="auto">
            <a:xfrm>
              <a:off x="3021013" y="3048000"/>
              <a:ext cx="39687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51" name="Oval 1054"/>
            <p:cNvSpPr>
              <a:spLocks noChangeArrowheads="1"/>
            </p:cNvSpPr>
            <p:nvPr/>
          </p:nvSpPr>
          <p:spPr bwMode="auto">
            <a:xfrm>
              <a:off x="3021013" y="3048000"/>
              <a:ext cx="39687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52" name="Oval 1055"/>
            <p:cNvSpPr>
              <a:spLocks noChangeArrowheads="1"/>
            </p:cNvSpPr>
            <p:nvPr/>
          </p:nvSpPr>
          <p:spPr bwMode="auto">
            <a:xfrm>
              <a:off x="3427413" y="2382838"/>
              <a:ext cx="139700" cy="141287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53" name="Oval 1056"/>
            <p:cNvSpPr>
              <a:spLocks noChangeArrowheads="1"/>
            </p:cNvSpPr>
            <p:nvPr/>
          </p:nvSpPr>
          <p:spPr bwMode="auto">
            <a:xfrm>
              <a:off x="3427413" y="2382838"/>
              <a:ext cx="139700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54" name="Oval 1057"/>
            <p:cNvSpPr>
              <a:spLocks noChangeArrowheads="1"/>
            </p:cNvSpPr>
            <p:nvPr/>
          </p:nvSpPr>
          <p:spPr bwMode="auto">
            <a:xfrm>
              <a:off x="3476625" y="2433638"/>
              <a:ext cx="41275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55" name="Oval 1058"/>
            <p:cNvSpPr>
              <a:spLocks noChangeArrowheads="1"/>
            </p:cNvSpPr>
            <p:nvPr/>
          </p:nvSpPr>
          <p:spPr bwMode="auto">
            <a:xfrm>
              <a:off x="3476625" y="2433638"/>
              <a:ext cx="41275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56" name="Oval 1059"/>
            <p:cNvSpPr>
              <a:spLocks noChangeArrowheads="1"/>
            </p:cNvSpPr>
            <p:nvPr/>
          </p:nvSpPr>
          <p:spPr bwMode="auto">
            <a:xfrm>
              <a:off x="2824163" y="2908300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57" name="Oval 1060"/>
            <p:cNvSpPr>
              <a:spLocks noChangeArrowheads="1"/>
            </p:cNvSpPr>
            <p:nvPr/>
          </p:nvSpPr>
          <p:spPr bwMode="auto">
            <a:xfrm>
              <a:off x="2824163" y="2908300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58" name="Oval 1061"/>
            <p:cNvSpPr>
              <a:spLocks noChangeArrowheads="1"/>
            </p:cNvSpPr>
            <p:nvPr/>
          </p:nvSpPr>
          <p:spPr bwMode="auto">
            <a:xfrm>
              <a:off x="2873375" y="2959100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59" name="Oval 1062"/>
            <p:cNvSpPr>
              <a:spLocks noChangeArrowheads="1"/>
            </p:cNvSpPr>
            <p:nvPr/>
          </p:nvSpPr>
          <p:spPr bwMode="auto">
            <a:xfrm>
              <a:off x="2873375" y="2959100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60" name="Freeform 1063"/>
            <p:cNvSpPr>
              <a:spLocks/>
            </p:cNvSpPr>
            <p:nvPr/>
          </p:nvSpPr>
          <p:spPr bwMode="auto">
            <a:xfrm>
              <a:off x="3314700" y="2379663"/>
              <a:ext cx="139700" cy="139700"/>
            </a:xfrm>
            <a:custGeom>
              <a:avLst/>
              <a:gdLst>
                <a:gd name="T0" fmla="*/ 2147483647 w 361"/>
                <a:gd name="T1" fmla="*/ 2147483647 h 361"/>
                <a:gd name="T2" fmla="*/ 2147483647 w 361"/>
                <a:gd name="T3" fmla="*/ 2147483647 h 361"/>
                <a:gd name="T4" fmla="*/ 0 w 361"/>
                <a:gd name="T5" fmla="*/ 2147483647 h 361"/>
                <a:gd name="T6" fmla="*/ 2147483647 w 361"/>
                <a:gd name="T7" fmla="*/ 0 h 361"/>
                <a:gd name="T8" fmla="*/ 2147483647 w 361"/>
                <a:gd name="T9" fmla="*/ 2147483647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0"/>
                  </a:moveTo>
                  <a:cubicBezTo>
                    <a:pt x="361" y="280"/>
                    <a:pt x="280" y="361"/>
                    <a:pt x="181" y="361"/>
                  </a:cubicBezTo>
                  <a:cubicBezTo>
                    <a:pt x="81" y="361"/>
                    <a:pt x="0" y="280"/>
                    <a:pt x="0" y="180"/>
                  </a:cubicBezTo>
                  <a:cubicBezTo>
                    <a:pt x="0" y="80"/>
                    <a:pt x="81" y="0"/>
                    <a:pt x="181" y="0"/>
                  </a:cubicBezTo>
                  <a:cubicBezTo>
                    <a:pt x="281" y="0"/>
                    <a:pt x="361" y="81"/>
                    <a:pt x="361" y="180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61" name="Freeform 1064"/>
            <p:cNvSpPr>
              <a:spLocks/>
            </p:cNvSpPr>
            <p:nvPr/>
          </p:nvSpPr>
          <p:spPr bwMode="auto">
            <a:xfrm>
              <a:off x="3314700" y="2379663"/>
              <a:ext cx="139700" cy="139700"/>
            </a:xfrm>
            <a:custGeom>
              <a:avLst/>
              <a:gdLst>
                <a:gd name="T0" fmla="*/ 2147483647 w 361"/>
                <a:gd name="T1" fmla="*/ 2147483647 h 361"/>
                <a:gd name="T2" fmla="*/ 2147483647 w 361"/>
                <a:gd name="T3" fmla="*/ 2147483647 h 361"/>
                <a:gd name="T4" fmla="*/ 0 w 361"/>
                <a:gd name="T5" fmla="*/ 2147483647 h 361"/>
                <a:gd name="T6" fmla="*/ 2147483647 w 361"/>
                <a:gd name="T7" fmla="*/ 0 h 361"/>
                <a:gd name="T8" fmla="*/ 2147483647 w 361"/>
                <a:gd name="T9" fmla="*/ 2147483647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0"/>
                  </a:moveTo>
                  <a:cubicBezTo>
                    <a:pt x="361" y="280"/>
                    <a:pt x="280" y="361"/>
                    <a:pt x="181" y="361"/>
                  </a:cubicBezTo>
                  <a:cubicBezTo>
                    <a:pt x="81" y="361"/>
                    <a:pt x="0" y="280"/>
                    <a:pt x="0" y="180"/>
                  </a:cubicBezTo>
                  <a:cubicBezTo>
                    <a:pt x="0" y="80"/>
                    <a:pt x="81" y="0"/>
                    <a:pt x="181" y="0"/>
                  </a:cubicBezTo>
                  <a:cubicBezTo>
                    <a:pt x="281" y="0"/>
                    <a:pt x="361" y="81"/>
                    <a:pt x="361" y="180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62" name="Oval 1065"/>
            <p:cNvSpPr>
              <a:spLocks noChangeArrowheads="1"/>
            </p:cNvSpPr>
            <p:nvPr/>
          </p:nvSpPr>
          <p:spPr bwMode="auto">
            <a:xfrm>
              <a:off x="3363913" y="2428875"/>
              <a:ext cx="39687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63" name="Oval 1066"/>
            <p:cNvSpPr>
              <a:spLocks noChangeArrowheads="1"/>
            </p:cNvSpPr>
            <p:nvPr/>
          </p:nvSpPr>
          <p:spPr bwMode="auto">
            <a:xfrm>
              <a:off x="3363913" y="2428875"/>
              <a:ext cx="39687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64" name="Oval 1067"/>
            <p:cNvSpPr>
              <a:spLocks noChangeArrowheads="1"/>
            </p:cNvSpPr>
            <p:nvPr/>
          </p:nvSpPr>
          <p:spPr bwMode="auto">
            <a:xfrm>
              <a:off x="3368675" y="2479675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65" name="Oval 1068"/>
            <p:cNvSpPr>
              <a:spLocks noChangeArrowheads="1"/>
            </p:cNvSpPr>
            <p:nvPr/>
          </p:nvSpPr>
          <p:spPr bwMode="auto">
            <a:xfrm>
              <a:off x="3368675" y="2479675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66" name="Oval 1069"/>
            <p:cNvSpPr>
              <a:spLocks noChangeArrowheads="1"/>
            </p:cNvSpPr>
            <p:nvPr/>
          </p:nvSpPr>
          <p:spPr bwMode="auto">
            <a:xfrm>
              <a:off x="3419475" y="2528888"/>
              <a:ext cx="39688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67" name="Oval 1070"/>
            <p:cNvSpPr>
              <a:spLocks noChangeArrowheads="1"/>
            </p:cNvSpPr>
            <p:nvPr/>
          </p:nvSpPr>
          <p:spPr bwMode="auto">
            <a:xfrm>
              <a:off x="3419475" y="2528888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68" name="Oval 1071"/>
            <p:cNvSpPr>
              <a:spLocks noChangeArrowheads="1"/>
            </p:cNvSpPr>
            <p:nvPr/>
          </p:nvSpPr>
          <p:spPr bwMode="auto">
            <a:xfrm>
              <a:off x="3125788" y="2900363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69" name="Oval 1072"/>
            <p:cNvSpPr>
              <a:spLocks noChangeArrowheads="1"/>
            </p:cNvSpPr>
            <p:nvPr/>
          </p:nvSpPr>
          <p:spPr bwMode="auto">
            <a:xfrm>
              <a:off x="3125788" y="290036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70" name="Oval 1073"/>
            <p:cNvSpPr>
              <a:spLocks noChangeArrowheads="1"/>
            </p:cNvSpPr>
            <p:nvPr/>
          </p:nvSpPr>
          <p:spPr bwMode="auto">
            <a:xfrm>
              <a:off x="3175000" y="294957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71" name="Oval 1074"/>
            <p:cNvSpPr>
              <a:spLocks noChangeArrowheads="1"/>
            </p:cNvSpPr>
            <p:nvPr/>
          </p:nvSpPr>
          <p:spPr bwMode="auto">
            <a:xfrm>
              <a:off x="3175000" y="294957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72" name="Oval 1075"/>
            <p:cNvSpPr>
              <a:spLocks noChangeArrowheads="1"/>
            </p:cNvSpPr>
            <p:nvPr/>
          </p:nvSpPr>
          <p:spPr bwMode="auto">
            <a:xfrm>
              <a:off x="2824163" y="2727325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73" name="Oval 1076"/>
            <p:cNvSpPr>
              <a:spLocks noChangeArrowheads="1"/>
            </p:cNvSpPr>
            <p:nvPr/>
          </p:nvSpPr>
          <p:spPr bwMode="auto">
            <a:xfrm>
              <a:off x="2824163" y="272732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74" name="Oval 1077"/>
            <p:cNvSpPr>
              <a:spLocks noChangeArrowheads="1"/>
            </p:cNvSpPr>
            <p:nvPr/>
          </p:nvSpPr>
          <p:spPr bwMode="auto">
            <a:xfrm>
              <a:off x="2873375" y="2776538"/>
              <a:ext cx="41275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75" name="Oval 1078"/>
            <p:cNvSpPr>
              <a:spLocks noChangeArrowheads="1"/>
            </p:cNvSpPr>
            <p:nvPr/>
          </p:nvSpPr>
          <p:spPr bwMode="auto">
            <a:xfrm>
              <a:off x="2873375" y="2776538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76" name="Oval 1079"/>
            <p:cNvSpPr>
              <a:spLocks noChangeArrowheads="1"/>
            </p:cNvSpPr>
            <p:nvPr/>
          </p:nvSpPr>
          <p:spPr bwMode="auto">
            <a:xfrm>
              <a:off x="3114675" y="2714625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77" name="Oval 1080"/>
            <p:cNvSpPr>
              <a:spLocks noChangeArrowheads="1"/>
            </p:cNvSpPr>
            <p:nvPr/>
          </p:nvSpPr>
          <p:spPr bwMode="auto">
            <a:xfrm>
              <a:off x="3114675" y="271462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78" name="Oval 1081"/>
            <p:cNvSpPr>
              <a:spLocks noChangeArrowheads="1"/>
            </p:cNvSpPr>
            <p:nvPr/>
          </p:nvSpPr>
          <p:spPr bwMode="auto">
            <a:xfrm>
              <a:off x="3163888" y="2763838"/>
              <a:ext cx="41275" cy="39687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79" name="Oval 1082"/>
            <p:cNvSpPr>
              <a:spLocks noChangeArrowheads="1"/>
            </p:cNvSpPr>
            <p:nvPr/>
          </p:nvSpPr>
          <p:spPr bwMode="auto">
            <a:xfrm>
              <a:off x="3163888" y="2763838"/>
              <a:ext cx="41275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80" name="Oval 1083"/>
            <p:cNvSpPr>
              <a:spLocks noChangeArrowheads="1"/>
            </p:cNvSpPr>
            <p:nvPr/>
          </p:nvSpPr>
          <p:spPr bwMode="auto">
            <a:xfrm>
              <a:off x="3322638" y="2432050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81" name="Oval 1084"/>
            <p:cNvSpPr>
              <a:spLocks noChangeArrowheads="1"/>
            </p:cNvSpPr>
            <p:nvPr/>
          </p:nvSpPr>
          <p:spPr bwMode="auto">
            <a:xfrm>
              <a:off x="3322638" y="2432050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82" name="Oval 1085"/>
            <p:cNvSpPr>
              <a:spLocks noChangeArrowheads="1"/>
            </p:cNvSpPr>
            <p:nvPr/>
          </p:nvSpPr>
          <p:spPr bwMode="auto">
            <a:xfrm>
              <a:off x="3373438" y="2482850"/>
              <a:ext cx="39687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083" name="Oval 1086"/>
            <p:cNvSpPr>
              <a:spLocks noChangeArrowheads="1"/>
            </p:cNvSpPr>
            <p:nvPr/>
          </p:nvSpPr>
          <p:spPr bwMode="auto">
            <a:xfrm>
              <a:off x="3373438" y="2482850"/>
              <a:ext cx="39687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827713" y="3449640"/>
            <a:ext cx="884237" cy="858837"/>
            <a:chOff x="5616575" y="2398713"/>
            <a:chExt cx="712788" cy="714375"/>
          </a:xfrm>
        </p:grpSpPr>
        <p:sp>
          <p:nvSpPr>
            <p:cNvPr id="27956" name="Freeform 408"/>
            <p:cNvSpPr>
              <a:spLocks/>
            </p:cNvSpPr>
            <p:nvPr/>
          </p:nvSpPr>
          <p:spPr bwMode="auto">
            <a:xfrm>
              <a:off x="6115050" y="2568575"/>
              <a:ext cx="141288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79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57" name="Freeform 409"/>
            <p:cNvSpPr>
              <a:spLocks/>
            </p:cNvSpPr>
            <p:nvPr/>
          </p:nvSpPr>
          <p:spPr bwMode="auto">
            <a:xfrm>
              <a:off x="6115050" y="2568575"/>
              <a:ext cx="141288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79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58" name="Freeform 410"/>
            <p:cNvSpPr>
              <a:spLocks/>
            </p:cNvSpPr>
            <p:nvPr/>
          </p:nvSpPr>
          <p:spPr bwMode="auto">
            <a:xfrm>
              <a:off x="6165850" y="2619375"/>
              <a:ext cx="39688" cy="39688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3"/>
                    <a:pt x="52" y="104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59" name="Freeform 411"/>
            <p:cNvSpPr>
              <a:spLocks/>
            </p:cNvSpPr>
            <p:nvPr/>
          </p:nvSpPr>
          <p:spPr bwMode="auto">
            <a:xfrm>
              <a:off x="6165850" y="2619375"/>
              <a:ext cx="39688" cy="39688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3"/>
                    <a:pt x="52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60" name="Freeform 412"/>
            <p:cNvSpPr>
              <a:spLocks/>
            </p:cNvSpPr>
            <p:nvPr/>
          </p:nvSpPr>
          <p:spPr bwMode="auto">
            <a:xfrm>
              <a:off x="5616575" y="2792413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61" name="Freeform 413"/>
            <p:cNvSpPr>
              <a:spLocks/>
            </p:cNvSpPr>
            <p:nvPr/>
          </p:nvSpPr>
          <p:spPr bwMode="auto">
            <a:xfrm>
              <a:off x="5616575" y="2792413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62" name="Freeform 414"/>
            <p:cNvSpPr>
              <a:spLocks/>
            </p:cNvSpPr>
            <p:nvPr/>
          </p:nvSpPr>
          <p:spPr bwMode="auto">
            <a:xfrm>
              <a:off x="5667375" y="2843213"/>
              <a:ext cx="39688" cy="39687"/>
            </a:xfrm>
            <a:custGeom>
              <a:avLst/>
              <a:gdLst>
                <a:gd name="T0" fmla="*/ 2147483647 w 104"/>
                <a:gd name="T1" fmla="*/ 2147483647 h 103"/>
                <a:gd name="T2" fmla="*/ 2147483647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1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3" y="23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63" name="Freeform 415"/>
            <p:cNvSpPr>
              <a:spLocks/>
            </p:cNvSpPr>
            <p:nvPr/>
          </p:nvSpPr>
          <p:spPr bwMode="auto">
            <a:xfrm>
              <a:off x="5667375" y="2843213"/>
              <a:ext cx="39688" cy="39687"/>
            </a:xfrm>
            <a:custGeom>
              <a:avLst/>
              <a:gdLst>
                <a:gd name="T0" fmla="*/ 2147483647 w 104"/>
                <a:gd name="T1" fmla="*/ 2147483647 h 103"/>
                <a:gd name="T2" fmla="*/ 2147483647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1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3" y="23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64" name="Freeform 416"/>
            <p:cNvSpPr>
              <a:spLocks/>
            </p:cNvSpPr>
            <p:nvPr/>
          </p:nvSpPr>
          <p:spPr bwMode="auto">
            <a:xfrm>
              <a:off x="6002338" y="2506663"/>
              <a:ext cx="141287" cy="141287"/>
            </a:xfrm>
            <a:custGeom>
              <a:avLst/>
              <a:gdLst>
                <a:gd name="T0" fmla="*/ 2147483647 w 364"/>
                <a:gd name="T1" fmla="*/ 2147483647 h 364"/>
                <a:gd name="T2" fmla="*/ 2147483647 w 364"/>
                <a:gd name="T3" fmla="*/ 2147483647 h 364"/>
                <a:gd name="T4" fmla="*/ 2147483647 w 364"/>
                <a:gd name="T5" fmla="*/ 2147483647 h 364"/>
                <a:gd name="T6" fmla="*/ 2147483647 w 364"/>
                <a:gd name="T7" fmla="*/ 2147483647 h 364"/>
                <a:gd name="T8" fmla="*/ 2147483647 w 364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4">
                  <a:moveTo>
                    <a:pt x="184" y="363"/>
                  </a:moveTo>
                  <a:cubicBezTo>
                    <a:pt x="84" y="364"/>
                    <a:pt x="3" y="284"/>
                    <a:pt x="2" y="184"/>
                  </a:cubicBezTo>
                  <a:cubicBezTo>
                    <a:pt x="0" y="84"/>
                    <a:pt x="80" y="3"/>
                    <a:pt x="180" y="2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80"/>
                    <a:pt x="284" y="361"/>
                    <a:pt x="184" y="363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65" name="Freeform 417"/>
            <p:cNvSpPr>
              <a:spLocks/>
            </p:cNvSpPr>
            <p:nvPr/>
          </p:nvSpPr>
          <p:spPr bwMode="auto">
            <a:xfrm>
              <a:off x="6002338" y="2506663"/>
              <a:ext cx="141287" cy="141287"/>
            </a:xfrm>
            <a:custGeom>
              <a:avLst/>
              <a:gdLst>
                <a:gd name="T0" fmla="*/ 2147483647 w 364"/>
                <a:gd name="T1" fmla="*/ 2147483647 h 364"/>
                <a:gd name="T2" fmla="*/ 2147483647 w 364"/>
                <a:gd name="T3" fmla="*/ 2147483647 h 364"/>
                <a:gd name="T4" fmla="*/ 2147483647 w 364"/>
                <a:gd name="T5" fmla="*/ 2147483647 h 364"/>
                <a:gd name="T6" fmla="*/ 2147483647 w 364"/>
                <a:gd name="T7" fmla="*/ 2147483647 h 364"/>
                <a:gd name="T8" fmla="*/ 2147483647 w 364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4">
                  <a:moveTo>
                    <a:pt x="184" y="363"/>
                  </a:moveTo>
                  <a:cubicBezTo>
                    <a:pt x="84" y="364"/>
                    <a:pt x="3" y="284"/>
                    <a:pt x="2" y="184"/>
                  </a:cubicBezTo>
                  <a:cubicBezTo>
                    <a:pt x="0" y="84"/>
                    <a:pt x="80" y="3"/>
                    <a:pt x="180" y="2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80"/>
                    <a:pt x="284" y="361"/>
                    <a:pt x="184" y="36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66" name="Freeform 418"/>
            <p:cNvSpPr>
              <a:spLocks/>
            </p:cNvSpPr>
            <p:nvPr/>
          </p:nvSpPr>
          <p:spPr bwMode="auto">
            <a:xfrm>
              <a:off x="6053138" y="2555875"/>
              <a:ext cx="39687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67" name="Freeform 419"/>
            <p:cNvSpPr>
              <a:spLocks/>
            </p:cNvSpPr>
            <p:nvPr/>
          </p:nvSpPr>
          <p:spPr bwMode="auto">
            <a:xfrm>
              <a:off x="6053138" y="2555875"/>
              <a:ext cx="39687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68" name="Freeform 420"/>
            <p:cNvSpPr>
              <a:spLocks/>
            </p:cNvSpPr>
            <p:nvPr/>
          </p:nvSpPr>
          <p:spPr bwMode="auto">
            <a:xfrm>
              <a:off x="6040438" y="2570163"/>
              <a:ext cx="141287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69" name="Freeform 421"/>
            <p:cNvSpPr>
              <a:spLocks/>
            </p:cNvSpPr>
            <p:nvPr/>
          </p:nvSpPr>
          <p:spPr bwMode="auto">
            <a:xfrm>
              <a:off x="6040438" y="2570163"/>
              <a:ext cx="141287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70" name="Freeform 422"/>
            <p:cNvSpPr>
              <a:spLocks/>
            </p:cNvSpPr>
            <p:nvPr/>
          </p:nvSpPr>
          <p:spPr bwMode="auto">
            <a:xfrm>
              <a:off x="6091238" y="2619375"/>
              <a:ext cx="41275" cy="41275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4"/>
                    <a:pt x="52" y="104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71" name="Freeform 423"/>
            <p:cNvSpPr>
              <a:spLocks/>
            </p:cNvSpPr>
            <p:nvPr/>
          </p:nvSpPr>
          <p:spPr bwMode="auto">
            <a:xfrm>
              <a:off x="6091238" y="2619375"/>
              <a:ext cx="41275" cy="41275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4"/>
                    <a:pt x="52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72" name="Freeform 424"/>
            <p:cNvSpPr>
              <a:spLocks/>
            </p:cNvSpPr>
            <p:nvPr/>
          </p:nvSpPr>
          <p:spPr bwMode="auto">
            <a:xfrm>
              <a:off x="6054725" y="2941638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79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73" name="Freeform 425"/>
            <p:cNvSpPr>
              <a:spLocks/>
            </p:cNvSpPr>
            <p:nvPr/>
          </p:nvSpPr>
          <p:spPr bwMode="auto">
            <a:xfrm>
              <a:off x="6054725" y="2941638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79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74" name="Freeform 426"/>
            <p:cNvSpPr>
              <a:spLocks/>
            </p:cNvSpPr>
            <p:nvPr/>
          </p:nvSpPr>
          <p:spPr bwMode="auto">
            <a:xfrm>
              <a:off x="6105525" y="2990850"/>
              <a:ext cx="39688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75" name="Freeform 427"/>
            <p:cNvSpPr>
              <a:spLocks/>
            </p:cNvSpPr>
            <p:nvPr/>
          </p:nvSpPr>
          <p:spPr bwMode="auto">
            <a:xfrm>
              <a:off x="6105525" y="2990850"/>
              <a:ext cx="39688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76" name="Freeform 428"/>
            <p:cNvSpPr>
              <a:spLocks/>
            </p:cNvSpPr>
            <p:nvPr/>
          </p:nvSpPr>
          <p:spPr bwMode="auto">
            <a:xfrm>
              <a:off x="6151563" y="2505075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3" y="362"/>
                  </a:moveTo>
                  <a:cubicBezTo>
                    <a:pt x="84" y="363"/>
                    <a:pt x="2" y="284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3" y="362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77" name="Freeform 429"/>
            <p:cNvSpPr>
              <a:spLocks/>
            </p:cNvSpPr>
            <p:nvPr/>
          </p:nvSpPr>
          <p:spPr bwMode="auto">
            <a:xfrm>
              <a:off x="6151563" y="2505075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3" y="362"/>
                  </a:moveTo>
                  <a:cubicBezTo>
                    <a:pt x="84" y="363"/>
                    <a:pt x="2" y="284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3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78" name="Freeform 430"/>
            <p:cNvSpPr>
              <a:spLocks/>
            </p:cNvSpPr>
            <p:nvPr/>
          </p:nvSpPr>
          <p:spPr bwMode="auto">
            <a:xfrm>
              <a:off x="6200775" y="2554288"/>
              <a:ext cx="41275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1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0" y="103"/>
                    <a:pt x="52" y="103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79" name="Freeform 431"/>
            <p:cNvSpPr>
              <a:spLocks/>
            </p:cNvSpPr>
            <p:nvPr/>
          </p:nvSpPr>
          <p:spPr bwMode="auto">
            <a:xfrm>
              <a:off x="6200775" y="2554288"/>
              <a:ext cx="41275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1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0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80" name="Freeform 432"/>
            <p:cNvSpPr>
              <a:spLocks/>
            </p:cNvSpPr>
            <p:nvPr/>
          </p:nvSpPr>
          <p:spPr bwMode="auto">
            <a:xfrm>
              <a:off x="6038850" y="2441575"/>
              <a:ext cx="142875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2" y="180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81" name="Freeform 433"/>
            <p:cNvSpPr>
              <a:spLocks/>
            </p:cNvSpPr>
            <p:nvPr/>
          </p:nvSpPr>
          <p:spPr bwMode="auto">
            <a:xfrm>
              <a:off x="6038850" y="2441575"/>
              <a:ext cx="142875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2" y="180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82" name="Freeform 434"/>
            <p:cNvSpPr>
              <a:spLocks/>
            </p:cNvSpPr>
            <p:nvPr/>
          </p:nvSpPr>
          <p:spPr bwMode="auto">
            <a:xfrm>
              <a:off x="6089650" y="2492375"/>
              <a:ext cx="41275" cy="39688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83" name="Freeform 435"/>
            <p:cNvSpPr>
              <a:spLocks/>
            </p:cNvSpPr>
            <p:nvPr/>
          </p:nvSpPr>
          <p:spPr bwMode="auto">
            <a:xfrm>
              <a:off x="6089650" y="2492375"/>
              <a:ext cx="41275" cy="39688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84" name="Freeform 436"/>
            <p:cNvSpPr>
              <a:spLocks/>
            </p:cNvSpPr>
            <p:nvPr/>
          </p:nvSpPr>
          <p:spPr bwMode="auto">
            <a:xfrm>
              <a:off x="5641975" y="2538413"/>
              <a:ext cx="141288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85" name="Freeform 437"/>
            <p:cNvSpPr>
              <a:spLocks/>
            </p:cNvSpPr>
            <p:nvPr/>
          </p:nvSpPr>
          <p:spPr bwMode="auto">
            <a:xfrm>
              <a:off x="5641975" y="2538413"/>
              <a:ext cx="141288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86" name="Freeform 438"/>
            <p:cNvSpPr>
              <a:spLocks/>
            </p:cNvSpPr>
            <p:nvPr/>
          </p:nvSpPr>
          <p:spPr bwMode="auto">
            <a:xfrm>
              <a:off x="5692775" y="2589213"/>
              <a:ext cx="41275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87" name="Freeform 439"/>
            <p:cNvSpPr>
              <a:spLocks/>
            </p:cNvSpPr>
            <p:nvPr/>
          </p:nvSpPr>
          <p:spPr bwMode="auto">
            <a:xfrm>
              <a:off x="5692775" y="2589213"/>
              <a:ext cx="41275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88" name="Freeform 1135"/>
            <p:cNvSpPr>
              <a:spLocks/>
            </p:cNvSpPr>
            <p:nvPr/>
          </p:nvSpPr>
          <p:spPr bwMode="auto">
            <a:xfrm>
              <a:off x="6113463" y="2439988"/>
              <a:ext cx="141287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89" name="Freeform 1136"/>
            <p:cNvSpPr>
              <a:spLocks/>
            </p:cNvSpPr>
            <p:nvPr/>
          </p:nvSpPr>
          <p:spPr bwMode="auto">
            <a:xfrm>
              <a:off x="6113463" y="2439988"/>
              <a:ext cx="141287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90" name="Freeform 1137"/>
            <p:cNvSpPr>
              <a:spLocks/>
            </p:cNvSpPr>
            <p:nvPr/>
          </p:nvSpPr>
          <p:spPr bwMode="auto">
            <a:xfrm>
              <a:off x="6164263" y="2490788"/>
              <a:ext cx="39687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0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91" name="Freeform 1138"/>
            <p:cNvSpPr>
              <a:spLocks/>
            </p:cNvSpPr>
            <p:nvPr/>
          </p:nvSpPr>
          <p:spPr bwMode="auto">
            <a:xfrm>
              <a:off x="6164263" y="2490788"/>
              <a:ext cx="39687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0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92" name="Freeform 1139"/>
            <p:cNvSpPr>
              <a:spLocks/>
            </p:cNvSpPr>
            <p:nvPr/>
          </p:nvSpPr>
          <p:spPr bwMode="auto">
            <a:xfrm>
              <a:off x="6188075" y="2720975"/>
              <a:ext cx="141288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93" name="Freeform 1140"/>
            <p:cNvSpPr>
              <a:spLocks/>
            </p:cNvSpPr>
            <p:nvPr/>
          </p:nvSpPr>
          <p:spPr bwMode="auto">
            <a:xfrm>
              <a:off x="6188075" y="2720975"/>
              <a:ext cx="141288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94" name="Freeform 1141"/>
            <p:cNvSpPr>
              <a:spLocks/>
            </p:cNvSpPr>
            <p:nvPr/>
          </p:nvSpPr>
          <p:spPr bwMode="auto">
            <a:xfrm>
              <a:off x="6238875" y="2771775"/>
              <a:ext cx="39688" cy="41275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95" name="Freeform 1142"/>
            <p:cNvSpPr>
              <a:spLocks/>
            </p:cNvSpPr>
            <p:nvPr/>
          </p:nvSpPr>
          <p:spPr bwMode="auto">
            <a:xfrm>
              <a:off x="6238875" y="2771775"/>
              <a:ext cx="39688" cy="41275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96" name="Freeform 1143"/>
            <p:cNvSpPr>
              <a:spLocks/>
            </p:cNvSpPr>
            <p:nvPr/>
          </p:nvSpPr>
          <p:spPr bwMode="auto">
            <a:xfrm>
              <a:off x="5857875" y="2398713"/>
              <a:ext cx="141288" cy="141287"/>
            </a:xfrm>
            <a:custGeom>
              <a:avLst/>
              <a:gdLst>
                <a:gd name="T0" fmla="*/ 2147483647 w 363"/>
                <a:gd name="T1" fmla="*/ 2147483647 h 364"/>
                <a:gd name="T2" fmla="*/ 2147483647 w 363"/>
                <a:gd name="T3" fmla="*/ 2147483647 h 364"/>
                <a:gd name="T4" fmla="*/ 2147483647 w 363"/>
                <a:gd name="T5" fmla="*/ 2147483647 h 364"/>
                <a:gd name="T6" fmla="*/ 2147483647 w 363"/>
                <a:gd name="T7" fmla="*/ 2147483647 h 364"/>
                <a:gd name="T8" fmla="*/ 2147483647 w 363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4">
                  <a:moveTo>
                    <a:pt x="183" y="362"/>
                  </a:moveTo>
                  <a:cubicBezTo>
                    <a:pt x="84" y="364"/>
                    <a:pt x="2" y="284"/>
                    <a:pt x="1" y="184"/>
                  </a:cubicBezTo>
                  <a:cubicBezTo>
                    <a:pt x="0" y="84"/>
                    <a:pt x="80" y="3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80"/>
                    <a:pt x="283" y="361"/>
                    <a:pt x="183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97" name="Freeform 1144"/>
            <p:cNvSpPr>
              <a:spLocks/>
            </p:cNvSpPr>
            <p:nvPr/>
          </p:nvSpPr>
          <p:spPr bwMode="auto">
            <a:xfrm>
              <a:off x="5857875" y="2398713"/>
              <a:ext cx="141288" cy="141287"/>
            </a:xfrm>
            <a:custGeom>
              <a:avLst/>
              <a:gdLst>
                <a:gd name="T0" fmla="*/ 2147483647 w 363"/>
                <a:gd name="T1" fmla="*/ 2147483647 h 364"/>
                <a:gd name="T2" fmla="*/ 2147483647 w 363"/>
                <a:gd name="T3" fmla="*/ 2147483647 h 364"/>
                <a:gd name="T4" fmla="*/ 2147483647 w 363"/>
                <a:gd name="T5" fmla="*/ 2147483647 h 364"/>
                <a:gd name="T6" fmla="*/ 2147483647 w 363"/>
                <a:gd name="T7" fmla="*/ 2147483647 h 364"/>
                <a:gd name="T8" fmla="*/ 2147483647 w 363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4">
                  <a:moveTo>
                    <a:pt x="183" y="362"/>
                  </a:moveTo>
                  <a:cubicBezTo>
                    <a:pt x="84" y="364"/>
                    <a:pt x="2" y="284"/>
                    <a:pt x="1" y="184"/>
                  </a:cubicBezTo>
                  <a:cubicBezTo>
                    <a:pt x="0" y="84"/>
                    <a:pt x="80" y="3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80"/>
                    <a:pt x="283" y="361"/>
                    <a:pt x="183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98" name="Freeform 1145"/>
            <p:cNvSpPr>
              <a:spLocks/>
            </p:cNvSpPr>
            <p:nvPr/>
          </p:nvSpPr>
          <p:spPr bwMode="auto">
            <a:xfrm>
              <a:off x="5907088" y="2449513"/>
              <a:ext cx="41275" cy="39687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0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0"/>
                  </a:cubicBezTo>
                  <a:cubicBezTo>
                    <a:pt x="80" y="0"/>
                    <a:pt x="104" y="23"/>
                    <a:pt x="104" y="51"/>
                  </a:cubicBezTo>
                  <a:cubicBezTo>
                    <a:pt x="104" y="80"/>
                    <a:pt x="81" y="103"/>
                    <a:pt x="53" y="104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99" name="Freeform 1146"/>
            <p:cNvSpPr>
              <a:spLocks/>
            </p:cNvSpPr>
            <p:nvPr/>
          </p:nvSpPr>
          <p:spPr bwMode="auto">
            <a:xfrm>
              <a:off x="5907088" y="2449513"/>
              <a:ext cx="41275" cy="39687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0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0"/>
                  </a:cubicBezTo>
                  <a:cubicBezTo>
                    <a:pt x="80" y="0"/>
                    <a:pt x="104" y="23"/>
                    <a:pt x="104" y="51"/>
                  </a:cubicBezTo>
                  <a:cubicBezTo>
                    <a:pt x="104" y="80"/>
                    <a:pt x="81" y="103"/>
                    <a:pt x="53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00" name="Freeform 1147"/>
            <p:cNvSpPr>
              <a:spLocks/>
            </p:cNvSpPr>
            <p:nvPr/>
          </p:nvSpPr>
          <p:spPr bwMode="auto">
            <a:xfrm>
              <a:off x="5799138" y="2971800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01" name="Freeform 1148"/>
            <p:cNvSpPr>
              <a:spLocks/>
            </p:cNvSpPr>
            <p:nvPr/>
          </p:nvSpPr>
          <p:spPr bwMode="auto">
            <a:xfrm>
              <a:off x="5799138" y="2971800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02" name="Freeform 1149"/>
            <p:cNvSpPr>
              <a:spLocks/>
            </p:cNvSpPr>
            <p:nvPr/>
          </p:nvSpPr>
          <p:spPr bwMode="auto">
            <a:xfrm>
              <a:off x="5849938" y="3022600"/>
              <a:ext cx="39687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0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1" y="103"/>
                    <a:pt x="52" y="103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03" name="Freeform 1150"/>
            <p:cNvSpPr>
              <a:spLocks/>
            </p:cNvSpPr>
            <p:nvPr/>
          </p:nvSpPr>
          <p:spPr bwMode="auto">
            <a:xfrm>
              <a:off x="5849938" y="3022600"/>
              <a:ext cx="39687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0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1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04" name="Freeform 1151"/>
            <p:cNvSpPr>
              <a:spLocks/>
            </p:cNvSpPr>
            <p:nvPr/>
          </p:nvSpPr>
          <p:spPr bwMode="auto">
            <a:xfrm>
              <a:off x="6115050" y="2568575"/>
              <a:ext cx="141288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79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05" name="Freeform 1152"/>
            <p:cNvSpPr>
              <a:spLocks/>
            </p:cNvSpPr>
            <p:nvPr/>
          </p:nvSpPr>
          <p:spPr bwMode="auto">
            <a:xfrm>
              <a:off x="6115050" y="2568575"/>
              <a:ext cx="141288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79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06" name="Freeform 1153"/>
            <p:cNvSpPr>
              <a:spLocks/>
            </p:cNvSpPr>
            <p:nvPr/>
          </p:nvSpPr>
          <p:spPr bwMode="auto">
            <a:xfrm>
              <a:off x="6165850" y="2619375"/>
              <a:ext cx="39688" cy="39688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3"/>
                    <a:pt x="52" y="104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07" name="Freeform 1154"/>
            <p:cNvSpPr>
              <a:spLocks/>
            </p:cNvSpPr>
            <p:nvPr/>
          </p:nvSpPr>
          <p:spPr bwMode="auto">
            <a:xfrm>
              <a:off x="6165850" y="2619375"/>
              <a:ext cx="39688" cy="39688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3"/>
                    <a:pt x="52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08" name="Freeform 1155"/>
            <p:cNvSpPr>
              <a:spLocks/>
            </p:cNvSpPr>
            <p:nvPr/>
          </p:nvSpPr>
          <p:spPr bwMode="auto">
            <a:xfrm>
              <a:off x="5616575" y="2792413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09" name="Freeform 1156"/>
            <p:cNvSpPr>
              <a:spLocks/>
            </p:cNvSpPr>
            <p:nvPr/>
          </p:nvSpPr>
          <p:spPr bwMode="auto">
            <a:xfrm>
              <a:off x="5616575" y="2792413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10" name="Freeform 1157"/>
            <p:cNvSpPr>
              <a:spLocks/>
            </p:cNvSpPr>
            <p:nvPr/>
          </p:nvSpPr>
          <p:spPr bwMode="auto">
            <a:xfrm>
              <a:off x="5667375" y="2843213"/>
              <a:ext cx="39688" cy="39687"/>
            </a:xfrm>
            <a:custGeom>
              <a:avLst/>
              <a:gdLst>
                <a:gd name="T0" fmla="*/ 2147483647 w 104"/>
                <a:gd name="T1" fmla="*/ 2147483647 h 103"/>
                <a:gd name="T2" fmla="*/ 2147483647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1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3" y="23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11" name="Freeform 1158"/>
            <p:cNvSpPr>
              <a:spLocks/>
            </p:cNvSpPr>
            <p:nvPr/>
          </p:nvSpPr>
          <p:spPr bwMode="auto">
            <a:xfrm>
              <a:off x="5667375" y="2843213"/>
              <a:ext cx="39688" cy="39687"/>
            </a:xfrm>
            <a:custGeom>
              <a:avLst/>
              <a:gdLst>
                <a:gd name="T0" fmla="*/ 2147483647 w 104"/>
                <a:gd name="T1" fmla="*/ 2147483647 h 103"/>
                <a:gd name="T2" fmla="*/ 2147483647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1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3" y="23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12" name="Freeform 1159"/>
            <p:cNvSpPr>
              <a:spLocks/>
            </p:cNvSpPr>
            <p:nvPr/>
          </p:nvSpPr>
          <p:spPr bwMode="auto">
            <a:xfrm>
              <a:off x="6002338" y="2506663"/>
              <a:ext cx="141287" cy="141287"/>
            </a:xfrm>
            <a:custGeom>
              <a:avLst/>
              <a:gdLst>
                <a:gd name="T0" fmla="*/ 2147483647 w 364"/>
                <a:gd name="T1" fmla="*/ 2147483647 h 364"/>
                <a:gd name="T2" fmla="*/ 2147483647 w 364"/>
                <a:gd name="T3" fmla="*/ 2147483647 h 364"/>
                <a:gd name="T4" fmla="*/ 2147483647 w 364"/>
                <a:gd name="T5" fmla="*/ 2147483647 h 364"/>
                <a:gd name="T6" fmla="*/ 2147483647 w 364"/>
                <a:gd name="T7" fmla="*/ 2147483647 h 364"/>
                <a:gd name="T8" fmla="*/ 2147483647 w 364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4">
                  <a:moveTo>
                    <a:pt x="184" y="363"/>
                  </a:moveTo>
                  <a:cubicBezTo>
                    <a:pt x="84" y="364"/>
                    <a:pt x="3" y="284"/>
                    <a:pt x="2" y="184"/>
                  </a:cubicBezTo>
                  <a:cubicBezTo>
                    <a:pt x="0" y="84"/>
                    <a:pt x="80" y="3"/>
                    <a:pt x="180" y="2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80"/>
                    <a:pt x="284" y="361"/>
                    <a:pt x="184" y="363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13" name="Freeform 1160"/>
            <p:cNvSpPr>
              <a:spLocks/>
            </p:cNvSpPr>
            <p:nvPr/>
          </p:nvSpPr>
          <p:spPr bwMode="auto">
            <a:xfrm>
              <a:off x="6002338" y="2506663"/>
              <a:ext cx="141287" cy="141287"/>
            </a:xfrm>
            <a:custGeom>
              <a:avLst/>
              <a:gdLst>
                <a:gd name="T0" fmla="*/ 2147483647 w 364"/>
                <a:gd name="T1" fmla="*/ 2147483647 h 364"/>
                <a:gd name="T2" fmla="*/ 2147483647 w 364"/>
                <a:gd name="T3" fmla="*/ 2147483647 h 364"/>
                <a:gd name="T4" fmla="*/ 2147483647 w 364"/>
                <a:gd name="T5" fmla="*/ 2147483647 h 364"/>
                <a:gd name="T6" fmla="*/ 2147483647 w 364"/>
                <a:gd name="T7" fmla="*/ 2147483647 h 364"/>
                <a:gd name="T8" fmla="*/ 2147483647 w 364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4">
                  <a:moveTo>
                    <a:pt x="184" y="363"/>
                  </a:moveTo>
                  <a:cubicBezTo>
                    <a:pt x="84" y="364"/>
                    <a:pt x="3" y="284"/>
                    <a:pt x="2" y="184"/>
                  </a:cubicBezTo>
                  <a:cubicBezTo>
                    <a:pt x="0" y="84"/>
                    <a:pt x="80" y="3"/>
                    <a:pt x="180" y="2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80"/>
                    <a:pt x="284" y="361"/>
                    <a:pt x="184" y="36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14" name="Freeform 1161"/>
            <p:cNvSpPr>
              <a:spLocks/>
            </p:cNvSpPr>
            <p:nvPr/>
          </p:nvSpPr>
          <p:spPr bwMode="auto">
            <a:xfrm>
              <a:off x="6053138" y="2555875"/>
              <a:ext cx="39687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15" name="Freeform 1162"/>
            <p:cNvSpPr>
              <a:spLocks/>
            </p:cNvSpPr>
            <p:nvPr/>
          </p:nvSpPr>
          <p:spPr bwMode="auto">
            <a:xfrm>
              <a:off x="6053138" y="2555875"/>
              <a:ext cx="39687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16" name="Freeform 1163"/>
            <p:cNvSpPr>
              <a:spLocks/>
            </p:cNvSpPr>
            <p:nvPr/>
          </p:nvSpPr>
          <p:spPr bwMode="auto">
            <a:xfrm>
              <a:off x="6040438" y="2570163"/>
              <a:ext cx="141287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17" name="Freeform 1164"/>
            <p:cNvSpPr>
              <a:spLocks/>
            </p:cNvSpPr>
            <p:nvPr/>
          </p:nvSpPr>
          <p:spPr bwMode="auto">
            <a:xfrm>
              <a:off x="6040438" y="2570163"/>
              <a:ext cx="141287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18" name="Freeform 1165"/>
            <p:cNvSpPr>
              <a:spLocks/>
            </p:cNvSpPr>
            <p:nvPr/>
          </p:nvSpPr>
          <p:spPr bwMode="auto">
            <a:xfrm>
              <a:off x="6091238" y="2619375"/>
              <a:ext cx="41275" cy="41275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4"/>
                    <a:pt x="52" y="104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19" name="Freeform 1166"/>
            <p:cNvSpPr>
              <a:spLocks/>
            </p:cNvSpPr>
            <p:nvPr/>
          </p:nvSpPr>
          <p:spPr bwMode="auto">
            <a:xfrm>
              <a:off x="6091238" y="2619375"/>
              <a:ext cx="41275" cy="41275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4"/>
                    <a:pt x="52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20" name="Freeform 1167"/>
            <p:cNvSpPr>
              <a:spLocks/>
            </p:cNvSpPr>
            <p:nvPr/>
          </p:nvSpPr>
          <p:spPr bwMode="auto">
            <a:xfrm>
              <a:off x="6054725" y="2941638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79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21" name="Freeform 1168"/>
            <p:cNvSpPr>
              <a:spLocks/>
            </p:cNvSpPr>
            <p:nvPr/>
          </p:nvSpPr>
          <p:spPr bwMode="auto">
            <a:xfrm>
              <a:off x="6054725" y="2941638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79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22" name="Freeform 1169"/>
            <p:cNvSpPr>
              <a:spLocks/>
            </p:cNvSpPr>
            <p:nvPr/>
          </p:nvSpPr>
          <p:spPr bwMode="auto">
            <a:xfrm>
              <a:off x="6105525" y="2990850"/>
              <a:ext cx="39688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23" name="Freeform 1170"/>
            <p:cNvSpPr>
              <a:spLocks/>
            </p:cNvSpPr>
            <p:nvPr/>
          </p:nvSpPr>
          <p:spPr bwMode="auto">
            <a:xfrm>
              <a:off x="6105525" y="2990850"/>
              <a:ext cx="39688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24" name="Freeform 1171"/>
            <p:cNvSpPr>
              <a:spLocks/>
            </p:cNvSpPr>
            <p:nvPr/>
          </p:nvSpPr>
          <p:spPr bwMode="auto">
            <a:xfrm>
              <a:off x="6151563" y="2505075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3" y="362"/>
                  </a:moveTo>
                  <a:cubicBezTo>
                    <a:pt x="84" y="363"/>
                    <a:pt x="2" y="284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3" y="36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25" name="Freeform 1172"/>
            <p:cNvSpPr>
              <a:spLocks/>
            </p:cNvSpPr>
            <p:nvPr/>
          </p:nvSpPr>
          <p:spPr bwMode="auto">
            <a:xfrm>
              <a:off x="6151563" y="2505075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3" y="362"/>
                  </a:moveTo>
                  <a:cubicBezTo>
                    <a:pt x="84" y="363"/>
                    <a:pt x="2" y="284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3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26" name="Freeform 1173"/>
            <p:cNvSpPr>
              <a:spLocks/>
            </p:cNvSpPr>
            <p:nvPr/>
          </p:nvSpPr>
          <p:spPr bwMode="auto">
            <a:xfrm>
              <a:off x="6200775" y="2554288"/>
              <a:ext cx="41275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1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0" y="103"/>
                    <a:pt x="52" y="103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27" name="Freeform 1174"/>
            <p:cNvSpPr>
              <a:spLocks/>
            </p:cNvSpPr>
            <p:nvPr/>
          </p:nvSpPr>
          <p:spPr bwMode="auto">
            <a:xfrm>
              <a:off x="6200775" y="2554288"/>
              <a:ext cx="41275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1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0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28" name="Freeform 1175"/>
            <p:cNvSpPr>
              <a:spLocks/>
            </p:cNvSpPr>
            <p:nvPr/>
          </p:nvSpPr>
          <p:spPr bwMode="auto">
            <a:xfrm>
              <a:off x="6038850" y="2441575"/>
              <a:ext cx="142875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2" y="180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29" name="Freeform 1176"/>
            <p:cNvSpPr>
              <a:spLocks/>
            </p:cNvSpPr>
            <p:nvPr/>
          </p:nvSpPr>
          <p:spPr bwMode="auto">
            <a:xfrm>
              <a:off x="6038850" y="2441575"/>
              <a:ext cx="142875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2" y="180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30" name="Freeform 1177"/>
            <p:cNvSpPr>
              <a:spLocks/>
            </p:cNvSpPr>
            <p:nvPr/>
          </p:nvSpPr>
          <p:spPr bwMode="auto">
            <a:xfrm>
              <a:off x="6089650" y="2492375"/>
              <a:ext cx="41275" cy="39688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31" name="Freeform 1178"/>
            <p:cNvSpPr>
              <a:spLocks/>
            </p:cNvSpPr>
            <p:nvPr/>
          </p:nvSpPr>
          <p:spPr bwMode="auto">
            <a:xfrm>
              <a:off x="6089650" y="2492375"/>
              <a:ext cx="41275" cy="39688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32" name="Freeform 1179"/>
            <p:cNvSpPr>
              <a:spLocks/>
            </p:cNvSpPr>
            <p:nvPr/>
          </p:nvSpPr>
          <p:spPr bwMode="auto">
            <a:xfrm>
              <a:off x="5641975" y="2538413"/>
              <a:ext cx="141288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33" name="Freeform 1180"/>
            <p:cNvSpPr>
              <a:spLocks/>
            </p:cNvSpPr>
            <p:nvPr/>
          </p:nvSpPr>
          <p:spPr bwMode="auto">
            <a:xfrm>
              <a:off x="5641975" y="2538413"/>
              <a:ext cx="141288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34" name="Freeform 1181"/>
            <p:cNvSpPr>
              <a:spLocks/>
            </p:cNvSpPr>
            <p:nvPr/>
          </p:nvSpPr>
          <p:spPr bwMode="auto">
            <a:xfrm>
              <a:off x="5692775" y="2589213"/>
              <a:ext cx="41275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035" name="Freeform 1182"/>
            <p:cNvSpPr>
              <a:spLocks/>
            </p:cNvSpPr>
            <p:nvPr/>
          </p:nvSpPr>
          <p:spPr bwMode="auto">
            <a:xfrm>
              <a:off x="5692775" y="2589213"/>
              <a:ext cx="41275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408863" y="3376614"/>
            <a:ext cx="1147762" cy="954087"/>
            <a:chOff x="6891338" y="2338388"/>
            <a:chExt cx="927101" cy="792163"/>
          </a:xfrm>
        </p:grpSpPr>
        <p:sp>
          <p:nvSpPr>
            <p:cNvPr id="27736" name="Freeform 477"/>
            <p:cNvSpPr>
              <a:spLocks/>
            </p:cNvSpPr>
            <p:nvPr/>
          </p:nvSpPr>
          <p:spPr bwMode="auto">
            <a:xfrm>
              <a:off x="6958013" y="2490788"/>
              <a:ext cx="82550" cy="542925"/>
            </a:xfrm>
            <a:custGeom>
              <a:avLst/>
              <a:gdLst>
                <a:gd name="T0" fmla="*/ 2147483647 w 211"/>
                <a:gd name="T1" fmla="*/ 2147483647 h 1397"/>
                <a:gd name="T2" fmla="*/ 2147483647 w 211"/>
                <a:gd name="T3" fmla="*/ 2147483647 h 1397"/>
                <a:gd name="T4" fmla="*/ 2147483647 w 211"/>
                <a:gd name="T5" fmla="*/ 2147483647 h 1397"/>
                <a:gd name="T6" fmla="*/ 2147483647 w 211"/>
                <a:gd name="T7" fmla="*/ 2147483647 h 1397"/>
                <a:gd name="T8" fmla="*/ 2147483647 w 211"/>
                <a:gd name="T9" fmla="*/ 2147483647 h 1397"/>
                <a:gd name="T10" fmla="*/ 2147483647 w 211"/>
                <a:gd name="T11" fmla="*/ 2147483647 h 1397"/>
                <a:gd name="T12" fmla="*/ 2147483647 w 211"/>
                <a:gd name="T13" fmla="*/ 2147483647 h 1397"/>
                <a:gd name="T14" fmla="*/ 2147483647 w 211"/>
                <a:gd name="T15" fmla="*/ 2147483647 h 1397"/>
                <a:gd name="T16" fmla="*/ 2147483647 w 211"/>
                <a:gd name="T17" fmla="*/ 0 h 1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1" h="1397">
                  <a:moveTo>
                    <a:pt x="211" y="1397"/>
                  </a:moveTo>
                  <a:cubicBezTo>
                    <a:pt x="210" y="1397"/>
                    <a:pt x="210" y="1396"/>
                    <a:pt x="210" y="1395"/>
                  </a:cubicBezTo>
                  <a:cubicBezTo>
                    <a:pt x="167" y="1317"/>
                    <a:pt x="127" y="1240"/>
                    <a:pt x="97" y="1159"/>
                  </a:cubicBezTo>
                  <a:cubicBezTo>
                    <a:pt x="68" y="1081"/>
                    <a:pt x="48" y="999"/>
                    <a:pt x="30" y="919"/>
                  </a:cubicBezTo>
                  <a:cubicBezTo>
                    <a:pt x="16" y="839"/>
                    <a:pt x="6" y="760"/>
                    <a:pt x="3" y="680"/>
                  </a:cubicBezTo>
                  <a:cubicBezTo>
                    <a:pt x="0" y="601"/>
                    <a:pt x="5" y="523"/>
                    <a:pt x="13" y="445"/>
                  </a:cubicBezTo>
                  <a:cubicBezTo>
                    <a:pt x="25" y="368"/>
                    <a:pt x="39" y="292"/>
                    <a:pt x="62" y="218"/>
                  </a:cubicBezTo>
                  <a:cubicBezTo>
                    <a:pt x="84" y="144"/>
                    <a:pt x="115" y="73"/>
                    <a:pt x="148" y="2"/>
                  </a:cubicBezTo>
                  <a:cubicBezTo>
                    <a:pt x="148" y="2"/>
                    <a:pt x="148" y="1"/>
                    <a:pt x="14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37" name="Freeform 478"/>
            <p:cNvSpPr>
              <a:spLocks/>
            </p:cNvSpPr>
            <p:nvPr/>
          </p:nvSpPr>
          <p:spPr bwMode="auto">
            <a:xfrm>
              <a:off x="7191375" y="2584450"/>
              <a:ext cx="61913" cy="419100"/>
            </a:xfrm>
            <a:custGeom>
              <a:avLst/>
              <a:gdLst>
                <a:gd name="T0" fmla="*/ 2147483647 w 161"/>
                <a:gd name="T1" fmla="*/ 2147483647 h 1080"/>
                <a:gd name="T2" fmla="*/ 2147483647 w 161"/>
                <a:gd name="T3" fmla="*/ 2147483647 h 1080"/>
                <a:gd name="T4" fmla="*/ 2147483647 w 161"/>
                <a:gd name="T5" fmla="*/ 2147483647 h 1080"/>
                <a:gd name="T6" fmla="*/ 2147483647 w 161"/>
                <a:gd name="T7" fmla="*/ 2147483647 h 1080"/>
                <a:gd name="T8" fmla="*/ 2147483647 w 161"/>
                <a:gd name="T9" fmla="*/ 2147483647 h 1080"/>
                <a:gd name="T10" fmla="*/ 2147483647 w 161"/>
                <a:gd name="T11" fmla="*/ 2147483647 h 1080"/>
                <a:gd name="T12" fmla="*/ 2147483647 w 161"/>
                <a:gd name="T13" fmla="*/ 2147483647 h 1080"/>
                <a:gd name="T14" fmla="*/ 2147483647 w 161"/>
                <a:gd name="T15" fmla="*/ 2147483647 h 1080"/>
                <a:gd name="T16" fmla="*/ 2147483647 w 161"/>
                <a:gd name="T17" fmla="*/ 0 h 10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1080">
                  <a:moveTo>
                    <a:pt x="161" y="1080"/>
                  </a:moveTo>
                  <a:cubicBezTo>
                    <a:pt x="160" y="1079"/>
                    <a:pt x="160" y="1079"/>
                    <a:pt x="160" y="1078"/>
                  </a:cubicBezTo>
                  <a:cubicBezTo>
                    <a:pt x="127" y="1018"/>
                    <a:pt x="95" y="958"/>
                    <a:pt x="72" y="896"/>
                  </a:cubicBezTo>
                  <a:cubicBezTo>
                    <a:pt x="49" y="835"/>
                    <a:pt x="34" y="772"/>
                    <a:pt x="21" y="710"/>
                  </a:cubicBezTo>
                  <a:cubicBezTo>
                    <a:pt x="11" y="648"/>
                    <a:pt x="3" y="586"/>
                    <a:pt x="1" y="525"/>
                  </a:cubicBezTo>
                  <a:cubicBezTo>
                    <a:pt x="0" y="464"/>
                    <a:pt x="5" y="403"/>
                    <a:pt x="12" y="343"/>
                  </a:cubicBezTo>
                  <a:cubicBezTo>
                    <a:pt x="22" y="284"/>
                    <a:pt x="35" y="225"/>
                    <a:pt x="53" y="168"/>
                  </a:cubicBezTo>
                  <a:cubicBezTo>
                    <a:pt x="72" y="111"/>
                    <a:pt x="98" y="56"/>
                    <a:pt x="125" y="2"/>
                  </a:cubicBezTo>
                  <a:cubicBezTo>
                    <a:pt x="125" y="1"/>
                    <a:pt x="126" y="1"/>
                    <a:pt x="126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38" name="Freeform 479"/>
            <p:cNvSpPr>
              <a:spLocks/>
            </p:cNvSpPr>
            <p:nvPr/>
          </p:nvSpPr>
          <p:spPr bwMode="auto">
            <a:xfrm>
              <a:off x="7423150" y="2627313"/>
              <a:ext cx="44450" cy="376237"/>
            </a:xfrm>
            <a:custGeom>
              <a:avLst/>
              <a:gdLst>
                <a:gd name="T0" fmla="*/ 2147483647 w 117"/>
                <a:gd name="T1" fmla="*/ 2147483647 h 967"/>
                <a:gd name="T2" fmla="*/ 2147483647 w 117"/>
                <a:gd name="T3" fmla="*/ 2147483647 h 967"/>
                <a:gd name="T4" fmla="*/ 2147483647 w 117"/>
                <a:gd name="T5" fmla="*/ 2147483647 h 967"/>
                <a:gd name="T6" fmla="*/ 2147483647 w 117"/>
                <a:gd name="T7" fmla="*/ 2147483647 h 967"/>
                <a:gd name="T8" fmla="*/ 2147483647 w 117"/>
                <a:gd name="T9" fmla="*/ 2147483647 h 967"/>
                <a:gd name="T10" fmla="*/ 2147483647 w 117"/>
                <a:gd name="T11" fmla="*/ 2147483647 h 967"/>
                <a:gd name="T12" fmla="*/ 2147483647 w 117"/>
                <a:gd name="T13" fmla="*/ 2147483647 h 967"/>
                <a:gd name="T14" fmla="*/ 2147483647 w 117"/>
                <a:gd name="T15" fmla="*/ 2147483647 h 967"/>
                <a:gd name="T16" fmla="*/ 2147483647 w 117"/>
                <a:gd name="T17" fmla="*/ 0 h 9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967">
                  <a:moveTo>
                    <a:pt x="117" y="967"/>
                  </a:moveTo>
                  <a:cubicBezTo>
                    <a:pt x="117" y="967"/>
                    <a:pt x="117" y="966"/>
                    <a:pt x="116" y="966"/>
                  </a:cubicBezTo>
                  <a:cubicBezTo>
                    <a:pt x="92" y="912"/>
                    <a:pt x="68" y="858"/>
                    <a:pt x="51" y="803"/>
                  </a:cubicBezTo>
                  <a:cubicBezTo>
                    <a:pt x="35" y="748"/>
                    <a:pt x="24" y="693"/>
                    <a:pt x="14" y="638"/>
                  </a:cubicBezTo>
                  <a:cubicBezTo>
                    <a:pt x="7" y="582"/>
                    <a:pt x="2" y="527"/>
                    <a:pt x="1" y="472"/>
                  </a:cubicBezTo>
                  <a:cubicBezTo>
                    <a:pt x="0" y="418"/>
                    <a:pt x="4" y="364"/>
                    <a:pt x="10" y="310"/>
                  </a:cubicBezTo>
                  <a:cubicBezTo>
                    <a:pt x="18" y="257"/>
                    <a:pt x="27" y="204"/>
                    <a:pt x="42" y="152"/>
                  </a:cubicBezTo>
                  <a:cubicBezTo>
                    <a:pt x="56" y="101"/>
                    <a:pt x="77" y="51"/>
                    <a:pt x="98" y="1"/>
                  </a:cubicBezTo>
                  <a:cubicBezTo>
                    <a:pt x="98" y="1"/>
                    <a:pt x="98" y="0"/>
                    <a:pt x="9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39" name="Freeform 480"/>
            <p:cNvSpPr>
              <a:spLocks/>
            </p:cNvSpPr>
            <p:nvPr/>
          </p:nvSpPr>
          <p:spPr bwMode="auto">
            <a:xfrm>
              <a:off x="7654925" y="2622550"/>
              <a:ext cx="28575" cy="411163"/>
            </a:xfrm>
            <a:custGeom>
              <a:avLst/>
              <a:gdLst>
                <a:gd name="T0" fmla="*/ 2147483647 w 74"/>
                <a:gd name="T1" fmla="*/ 2147483647 h 1059"/>
                <a:gd name="T2" fmla="*/ 2147483647 w 74"/>
                <a:gd name="T3" fmla="*/ 2147483647 h 1059"/>
                <a:gd name="T4" fmla="*/ 2147483647 w 74"/>
                <a:gd name="T5" fmla="*/ 2147483647 h 1059"/>
                <a:gd name="T6" fmla="*/ 2147483647 w 74"/>
                <a:gd name="T7" fmla="*/ 2147483647 h 1059"/>
                <a:gd name="T8" fmla="*/ 0 w 74"/>
                <a:gd name="T9" fmla="*/ 2147483647 h 1059"/>
                <a:gd name="T10" fmla="*/ 2147483647 w 74"/>
                <a:gd name="T11" fmla="*/ 2147483647 h 1059"/>
                <a:gd name="T12" fmla="*/ 2147483647 w 74"/>
                <a:gd name="T13" fmla="*/ 2147483647 h 1059"/>
                <a:gd name="T14" fmla="*/ 2147483647 w 74"/>
                <a:gd name="T15" fmla="*/ 2147483647 h 1059"/>
                <a:gd name="T16" fmla="*/ 2147483647 w 74"/>
                <a:gd name="T17" fmla="*/ 0 h 10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" h="1059">
                  <a:moveTo>
                    <a:pt x="74" y="1059"/>
                  </a:moveTo>
                  <a:cubicBezTo>
                    <a:pt x="74" y="1058"/>
                    <a:pt x="74" y="1058"/>
                    <a:pt x="74" y="1057"/>
                  </a:cubicBezTo>
                  <a:cubicBezTo>
                    <a:pt x="57" y="998"/>
                    <a:pt x="42" y="939"/>
                    <a:pt x="31" y="880"/>
                  </a:cubicBezTo>
                  <a:cubicBezTo>
                    <a:pt x="20" y="820"/>
                    <a:pt x="13" y="760"/>
                    <a:pt x="7" y="701"/>
                  </a:cubicBezTo>
                  <a:cubicBezTo>
                    <a:pt x="3" y="641"/>
                    <a:pt x="0" y="581"/>
                    <a:pt x="0" y="522"/>
                  </a:cubicBezTo>
                  <a:cubicBezTo>
                    <a:pt x="0" y="462"/>
                    <a:pt x="3" y="403"/>
                    <a:pt x="7" y="344"/>
                  </a:cubicBezTo>
                  <a:cubicBezTo>
                    <a:pt x="12" y="286"/>
                    <a:pt x="19" y="228"/>
                    <a:pt x="29" y="171"/>
                  </a:cubicBezTo>
                  <a:cubicBezTo>
                    <a:pt x="40" y="113"/>
                    <a:pt x="54" y="57"/>
                    <a:pt x="69" y="1"/>
                  </a:cubicBezTo>
                  <a:cubicBezTo>
                    <a:pt x="69" y="1"/>
                    <a:pt x="69" y="0"/>
                    <a:pt x="69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40" name="Freeform 481"/>
            <p:cNvSpPr>
              <a:spLocks/>
            </p:cNvSpPr>
            <p:nvPr/>
          </p:nvSpPr>
          <p:spPr bwMode="auto">
            <a:xfrm>
              <a:off x="7038975" y="3000375"/>
              <a:ext cx="644525" cy="33338"/>
            </a:xfrm>
            <a:custGeom>
              <a:avLst/>
              <a:gdLst>
                <a:gd name="T0" fmla="*/ 0 w 1656"/>
                <a:gd name="T1" fmla="*/ 2147483647 h 87"/>
                <a:gd name="T2" fmla="*/ 2147483647 w 1656"/>
                <a:gd name="T3" fmla="*/ 2147483647 h 87"/>
                <a:gd name="T4" fmla="*/ 2147483647 w 1656"/>
                <a:gd name="T5" fmla="*/ 2147483647 h 87"/>
                <a:gd name="T6" fmla="*/ 2147483647 w 1656"/>
                <a:gd name="T7" fmla="*/ 2147483647 h 87"/>
                <a:gd name="T8" fmla="*/ 2147483647 w 1656"/>
                <a:gd name="T9" fmla="*/ 2147483647 h 87"/>
                <a:gd name="T10" fmla="*/ 2147483647 w 1656"/>
                <a:gd name="T11" fmla="*/ 2147483647 h 87"/>
                <a:gd name="T12" fmla="*/ 2147483647 w 1656"/>
                <a:gd name="T13" fmla="*/ 2147483647 h 87"/>
                <a:gd name="T14" fmla="*/ 2147483647 w 1656"/>
                <a:gd name="T15" fmla="*/ 2147483647 h 87"/>
                <a:gd name="T16" fmla="*/ 2147483647 w 1656"/>
                <a:gd name="T17" fmla="*/ 2147483647 h 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56" h="87">
                  <a:moveTo>
                    <a:pt x="0" y="87"/>
                  </a:moveTo>
                  <a:cubicBezTo>
                    <a:pt x="1" y="87"/>
                    <a:pt x="1" y="87"/>
                    <a:pt x="2" y="86"/>
                  </a:cubicBezTo>
                  <a:cubicBezTo>
                    <a:pt x="93" y="67"/>
                    <a:pt x="184" y="49"/>
                    <a:pt x="275" y="37"/>
                  </a:cubicBezTo>
                  <a:cubicBezTo>
                    <a:pt x="366" y="24"/>
                    <a:pt x="458" y="16"/>
                    <a:pt x="549" y="9"/>
                  </a:cubicBezTo>
                  <a:cubicBezTo>
                    <a:pt x="641" y="4"/>
                    <a:pt x="733" y="1"/>
                    <a:pt x="825" y="1"/>
                  </a:cubicBezTo>
                  <a:cubicBezTo>
                    <a:pt x="917" y="0"/>
                    <a:pt x="1009" y="4"/>
                    <a:pt x="1101" y="8"/>
                  </a:cubicBezTo>
                  <a:cubicBezTo>
                    <a:pt x="1193" y="15"/>
                    <a:pt x="1285" y="23"/>
                    <a:pt x="1377" y="36"/>
                  </a:cubicBezTo>
                  <a:cubicBezTo>
                    <a:pt x="1469" y="49"/>
                    <a:pt x="1561" y="67"/>
                    <a:pt x="1653" y="86"/>
                  </a:cubicBezTo>
                  <a:cubicBezTo>
                    <a:pt x="1654" y="87"/>
                    <a:pt x="1655" y="87"/>
                    <a:pt x="1656" y="87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41" name="Freeform 482"/>
            <p:cNvSpPr>
              <a:spLocks/>
            </p:cNvSpPr>
            <p:nvPr/>
          </p:nvSpPr>
          <p:spPr bwMode="auto">
            <a:xfrm>
              <a:off x="6958013" y="2754313"/>
              <a:ext cx="696912" cy="69850"/>
            </a:xfrm>
            <a:custGeom>
              <a:avLst/>
              <a:gdLst>
                <a:gd name="T0" fmla="*/ 0 w 1790"/>
                <a:gd name="T1" fmla="*/ 0 h 181"/>
                <a:gd name="T2" fmla="*/ 2147483647 w 1790"/>
                <a:gd name="T3" fmla="*/ 0 h 181"/>
                <a:gd name="T4" fmla="*/ 2147483647 w 1790"/>
                <a:gd name="T5" fmla="*/ 2147483647 h 181"/>
                <a:gd name="T6" fmla="*/ 2147483647 w 1790"/>
                <a:gd name="T7" fmla="*/ 2147483647 h 181"/>
                <a:gd name="T8" fmla="*/ 2147483647 w 1790"/>
                <a:gd name="T9" fmla="*/ 2147483647 h 181"/>
                <a:gd name="T10" fmla="*/ 2147483647 w 1790"/>
                <a:gd name="T11" fmla="*/ 2147483647 h 181"/>
                <a:gd name="T12" fmla="*/ 2147483647 w 1790"/>
                <a:gd name="T13" fmla="*/ 2147483647 h 181"/>
                <a:gd name="T14" fmla="*/ 2147483647 w 1790"/>
                <a:gd name="T15" fmla="*/ 2147483647 h 181"/>
                <a:gd name="T16" fmla="*/ 2147483647 w 1790"/>
                <a:gd name="T17" fmla="*/ 2147483647 h 1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90" h="18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02" y="16"/>
                    <a:pt x="201" y="32"/>
                    <a:pt x="301" y="46"/>
                  </a:cubicBezTo>
                  <a:cubicBezTo>
                    <a:pt x="400" y="61"/>
                    <a:pt x="499" y="73"/>
                    <a:pt x="598" y="86"/>
                  </a:cubicBezTo>
                  <a:cubicBezTo>
                    <a:pt x="697" y="97"/>
                    <a:pt x="797" y="108"/>
                    <a:pt x="896" y="118"/>
                  </a:cubicBezTo>
                  <a:cubicBezTo>
                    <a:pt x="995" y="128"/>
                    <a:pt x="1094" y="136"/>
                    <a:pt x="1193" y="144"/>
                  </a:cubicBezTo>
                  <a:cubicBezTo>
                    <a:pt x="1292" y="152"/>
                    <a:pt x="1391" y="159"/>
                    <a:pt x="1489" y="165"/>
                  </a:cubicBezTo>
                  <a:cubicBezTo>
                    <a:pt x="1588" y="171"/>
                    <a:pt x="1688" y="176"/>
                    <a:pt x="1787" y="180"/>
                  </a:cubicBezTo>
                  <a:cubicBezTo>
                    <a:pt x="1788" y="181"/>
                    <a:pt x="1789" y="181"/>
                    <a:pt x="1790" y="181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42" name="Freeform 483"/>
            <p:cNvSpPr>
              <a:spLocks/>
            </p:cNvSpPr>
            <p:nvPr/>
          </p:nvSpPr>
          <p:spPr bwMode="auto">
            <a:xfrm>
              <a:off x="7015163" y="2489200"/>
              <a:ext cx="666750" cy="142875"/>
            </a:xfrm>
            <a:custGeom>
              <a:avLst/>
              <a:gdLst>
                <a:gd name="T0" fmla="*/ 0 w 1713"/>
                <a:gd name="T1" fmla="*/ 0 h 364"/>
                <a:gd name="T2" fmla="*/ 2147483647 w 1713"/>
                <a:gd name="T3" fmla="*/ 2147483647 h 364"/>
                <a:gd name="T4" fmla="*/ 2147483647 w 1713"/>
                <a:gd name="T5" fmla="*/ 2147483647 h 364"/>
                <a:gd name="T6" fmla="*/ 2147483647 w 1713"/>
                <a:gd name="T7" fmla="*/ 2147483647 h 364"/>
                <a:gd name="T8" fmla="*/ 2147483647 w 1713"/>
                <a:gd name="T9" fmla="*/ 2147483647 h 364"/>
                <a:gd name="T10" fmla="*/ 2147483647 w 1713"/>
                <a:gd name="T11" fmla="*/ 2147483647 h 364"/>
                <a:gd name="T12" fmla="*/ 2147483647 w 1713"/>
                <a:gd name="T13" fmla="*/ 2147483647 h 364"/>
                <a:gd name="T14" fmla="*/ 2147483647 w 1713"/>
                <a:gd name="T15" fmla="*/ 2147483647 h 364"/>
                <a:gd name="T16" fmla="*/ 2147483647 w 1713"/>
                <a:gd name="T17" fmla="*/ 2147483647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13" h="364">
                  <a:moveTo>
                    <a:pt x="0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99" y="52"/>
                    <a:pt x="194" y="100"/>
                    <a:pt x="291" y="140"/>
                  </a:cubicBezTo>
                  <a:cubicBezTo>
                    <a:pt x="385" y="179"/>
                    <a:pt x="482" y="211"/>
                    <a:pt x="577" y="241"/>
                  </a:cubicBezTo>
                  <a:cubicBezTo>
                    <a:pt x="672" y="268"/>
                    <a:pt x="766" y="292"/>
                    <a:pt x="861" y="311"/>
                  </a:cubicBezTo>
                  <a:cubicBezTo>
                    <a:pt x="955" y="329"/>
                    <a:pt x="1050" y="342"/>
                    <a:pt x="1144" y="352"/>
                  </a:cubicBezTo>
                  <a:cubicBezTo>
                    <a:pt x="1239" y="359"/>
                    <a:pt x="1333" y="364"/>
                    <a:pt x="1427" y="363"/>
                  </a:cubicBezTo>
                  <a:cubicBezTo>
                    <a:pt x="1521" y="361"/>
                    <a:pt x="1616" y="351"/>
                    <a:pt x="1710" y="339"/>
                  </a:cubicBezTo>
                  <a:cubicBezTo>
                    <a:pt x="1711" y="339"/>
                    <a:pt x="1712" y="339"/>
                    <a:pt x="1713" y="338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43" name="Freeform 484"/>
            <p:cNvSpPr>
              <a:spLocks/>
            </p:cNvSpPr>
            <p:nvPr/>
          </p:nvSpPr>
          <p:spPr bwMode="auto">
            <a:xfrm>
              <a:off x="7607300" y="2552700"/>
              <a:ext cx="149225" cy="133350"/>
            </a:xfrm>
            <a:custGeom>
              <a:avLst/>
              <a:gdLst>
                <a:gd name="T0" fmla="*/ 2147483647 w 385"/>
                <a:gd name="T1" fmla="*/ 2147483647 h 342"/>
                <a:gd name="T2" fmla="*/ 2147483647 w 385"/>
                <a:gd name="T3" fmla="*/ 2147483647 h 342"/>
                <a:gd name="T4" fmla="*/ 2147483647 w 385"/>
                <a:gd name="T5" fmla="*/ 2147483647 h 342"/>
                <a:gd name="T6" fmla="*/ 2147483647 w 385"/>
                <a:gd name="T7" fmla="*/ 2147483647 h 342"/>
                <a:gd name="T8" fmla="*/ 2147483647 w 385"/>
                <a:gd name="T9" fmla="*/ 2147483647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5" h="342">
                  <a:moveTo>
                    <a:pt x="361" y="145"/>
                  </a:moveTo>
                  <a:cubicBezTo>
                    <a:pt x="340" y="239"/>
                    <a:pt x="250" y="326"/>
                    <a:pt x="155" y="335"/>
                  </a:cubicBezTo>
                  <a:cubicBezTo>
                    <a:pt x="60" y="342"/>
                    <a:pt x="0" y="276"/>
                    <a:pt x="26" y="194"/>
                  </a:cubicBezTo>
                  <a:cubicBezTo>
                    <a:pt x="57" y="114"/>
                    <a:pt x="157" y="40"/>
                    <a:pt x="246" y="22"/>
                  </a:cubicBezTo>
                  <a:cubicBezTo>
                    <a:pt x="335" y="0"/>
                    <a:pt x="385" y="52"/>
                    <a:pt x="361" y="145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44" name="Freeform 485"/>
            <p:cNvSpPr>
              <a:spLocks/>
            </p:cNvSpPr>
            <p:nvPr/>
          </p:nvSpPr>
          <p:spPr bwMode="auto">
            <a:xfrm>
              <a:off x="7607300" y="2552700"/>
              <a:ext cx="149225" cy="133350"/>
            </a:xfrm>
            <a:custGeom>
              <a:avLst/>
              <a:gdLst>
                <a:gd name="T0" fmla="*/ 2147483647 w 385"/>
                <a:gd name="T1" fmla="*/ 2147483647 h 342"/>
                <a:gd name="T2" fmla="*/ 2147483647 w 385"/>
                <a:gd name="T3" fmla="*/ 2147483647 h 342"/>
                <a:gd name="T4" fmla="*/ 2147483647 w 385"/>
                <a:gd name="T5" fmla="*/ 2147483647 h 342"/>
                <a:gd name="T6" fmla="*/ 2147483647 w 385"/>
                <a:gd name="T7" fmla="*/ 2147483647 h 342"/>
                <a:gd name="T8" fmla="*/ 2147483647 w 385"/>
                <a:gd name="T9" fmla="*/ 2147483647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5" h="342">
                  <a:moveTo>
                    <a:pt x="361" y="145"/>
                  </a:moveTo>
                  <a:cubicBezTo>
                    <a:pt x="340" y="239"/>
                    <a:pt x="250" y="326"/>
                    <a:pt x="155" y="335"/>
                  </a:cubicBezTo>
                  <a:cubicBezTo>
                    <a:pt x="60" y="342"/>
                    <a:pt x="0" y="276"/>
                    <a:pt x="26" y="194"/>
                  </a:cubicBezTo>
                  <a:cubicBezTo>
                    <a:pt x="57" y="114"/>
                    <a:pt x="157" y="40"/>
                    <a:pt x="246" y="22"/>
                  </a:cubicBezTo>
                  <a:cubicBezTo>
                    <a:pt x="335" y="0"/>
                    <a:pt x="385" y="52"/>
                    <a:pt x="361" y="1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45" name="Freeform 486"/>
            <p:cNvSpPr>
              <a:spLocks/>
            </p:cNvSpPr>
            <p:nvPr/>
          </p:nvSpPr>
          <p:spPr bwMode="auto">
            <a:xfrm>
              <a:off x="7659688" y="2603500"/>
              <a:ext cx="42862" cy="36513"/>
            </a:xfrm>
            <a:custGeom>
              <a:avLst/>
              <a:gdLst>
                <a:gd name="T0" fmla="*/ 2147483647 w 110"/>
                <a:gd name="T1" fmla="*/ 2147483647 h 97"/>
                <a:gd name="T2" fmla="*/ 2147483647 w 110"/>
                <a:gd name="T3" fmla="*/ 2147483647 h 97"/>
                <a:gd name="T4" fmla="*/ 2147483647 w 110"/>
                <a:gd name="T5" fmla="*/ 2147483647 h 97"/>
                <a:gd name="T6" fmla="*/ 2147483647 w 110"/>
                <a:gd name="T7" fmla="*/ 2147483647 h 97"/>
                <a:gd name="T8" fmla="*/ 2147483647 w 110"/>
                <a:gd name="T9" fmla="*/ 2147483647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2" y="42"/>
                  </a:moveTo>
                  <a:cubicBezTo>
                    <a:pt x="96" y="67"/>
                    <a:pt x="69" y="90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4" y="31"/>
                    <a:pt x="42" y="9"/>
                    <a:pt x="68" y="5"/>
                  </a:cubicBezTo>
                  <a:cubicBezTo>
                    <a:pt x="95" y="0"/>
                    <a:pt x="110" y="16"/>
                    <a:pt x="102" y="42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46" name="Freeform 487"/>
            <p:cNvSpPr>
              <a:spLocks/>
            </p:cNvSpPr>
            <p:nvPr/>
          </p:nvSpPr>
          <p:spPr bwMode="auto">
            <a:xfrm>
              <a:off x="7659688" y="2603500"/>
              <a:ext cx="42862" cy="36513"/>
            </a:xfrm>
            <a:custGeom>
              <a:avLst/>
              <a:gdLst>
                <a:gd name="T0" fmla="*/ 2147483647 w 110"/>
                <a:gd name="T1" fmla="*/ 2147483647 h 97"/>
                <a:gd name="T2" fmla="*/ 2147483647 w 110"/>
                <a:gd name="T3" fmla="*/ 2147483647 h 97"/>
                <a:gd name="T4" fmla="*/ 2147483647 w 110"/>
                <a:gd name="T5" fmla="*/ 2147483647 h 97"/>
                <a:gd name="T6" fmla="*/ 2147483647 w 110"/>
                <a:gd name="T7" fmla="*/ 2147483647 h 97"/>
                <a:gd name="T8" fmla="*/ 2147483647 w 110"/>
                <a:gd name="T9" fmla="*/ 2147483647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2" y="42"/>
                  </a:moveTo>
                  <a:cubicBezTo>
                    <a:pt x="96" y="67"/>
                    <a:pt x="69" y="90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4" y="31"/>
                    <a:pt x="42" y="9"/>
                    <a:pt x="68" y="5"/>
                  </a:cubicBezTo>
                  <a:cubicBezTo>
                    <a:pt x="95" y="0"/>
                    <a:pt x="110" y="16"/>
                    <a:pt x="102" y="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47" name="Freeform 488"/>
            <p:cNvSpPr>
              <a:spLocks/>
            </p:cNvSpPr>
            <p:nvPr/>
          </p:nvSpPr>
          <p:spPr bwMode="auto">
            <a:xfrm>
              <a:off x="7586663" y="2759075"/>
              <a:ext cx="136525" cy="134938"/>
            </a:xfrm>
            <a:custGeom>
              <a:avLst/>
              <a:gdLst>
                <a:gd name="T0" fmla="*/ 2147483647 w 352"/>
                <a:gd name="T1" fmla="*/ 2147483647 h 348"/>
                <a:gd name="T2" fmla="*/ 2147483647 w 352"/>
                <a:gd name="T3" fmla="*/ 2147483647 h 348"/>
                <a:gd name="T4" fmla="*/ 0 w 352"/>
                <a:gd name="T5" fmla="*/ 2147483647 h 348"/>
                <a:gd name="T6" fmla="*/ 2147483647 w 352"/>
                <a:gd name="T7" fmla="*/ 2147483647 h 348"/>
                <a:gd name="T8" fmla="*/ 2147483647 w 352"/>
                <a:gd name="T9" fmla="*/ 2147483647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2" h="348">
                  <a:moveTo>
                    <a:pt x="350" y="176"/>
                  </a:moveTo>
                  <a:cubicBezTo>
                    <a:pt x="352" y="276"/>
                    <a:pt x="277" y="348"/>
                    <a:pt x="182" y="339"/>
                  </a:cubicBezTo>
                  <a:cubicBezTo>
                    <a:pt x="86" y="329"/>
                    <a:pt x="3" y="250"/>
                    <a:pt x="0" y="161"/>
                  </a:cubicBezTo>
                  <a:cubicBezTo>
                    <a:pt x="2" y="73"/>
                    <a:pt x="85" y="3"/>
                    <a:pt x="181" y="2"/>
                  </a:cubicBezTo>
                  <a:cubicBezTo>
                    <a:pt x="277" y="0"/>
                    <a:pt x="352" y="77"/>
                    <a:pt x="350" y="176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48" name="Freeform 489"/>
            <p:cNvSpPr>
              <a:spLocks/>
            </p:cNvSpPr>
            <p:nvPr/>
          </p:nvSpPr>
          <p:spPr bwMode="auto">
            <a:xfrm>
              <a:off x="7586663" y="2759075"/>
              <a:ext cx="136525" cy="134938"/>
            </a:xfrm>
            <a:custGeom>
              <a:avLst/>
              <a:gdLst>
                <a:gd name="T0" fmla="*/ 2147483647 w 352"/>
                <a:gd name="T1" fmla="*/ 2147483647 h 348"/>
                <a:gd name="T2" fmla="*/ 2147483647 w 352"/>
                <a:gd name="T3" fmla="*/ 2147483647 h 348"/>
                <a:gd name="T4" fmla="*/ 0 w 352"/>
                <a:gd name="T5" fmla="*/ 2147483647 h 348"/>
                <a:gd name="T6" fmla="*/ 2147483647 w 352"/>
                <a:gd name="T7" fmla="*/ 2147483647 h 348"/>
                <a:gd name="T8" fmla="*/ 2147483647 w 352"/>
                <a:gd name="T9" fmla="*/ 2147483647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2" h="348">
                  <a:moveTo>
                    <a:pt x="350" y="176"/>
                  </a:moveTo>
                  <a:cubicBezTo>
                    <a:pt x="352" y="276"/>
                    <a:pt x="277" y="348"/>
                    <a:pt x="182" y="339"/>
                  </a:cubicBezTo>
                  <a:cubicBezTo>
                    <a:pt x="86" y="329"/>
                    <a:pt x="3" y="250"/>
                    <a:pt x="0" y="161"/>
                  </a:cubicBezTo>
                  <a:cubicBezTo>
                    <a:pt x="2" y="73"/>
                    <a:pt x="85" y="3"/>
                    <a:pt x="181" y="2"/>
                  </a:cubicBezTo>
                  <a:cubicBezTo>
                    <a:pt x="277" y="0"/>
                    <a:pt x="352" y="77"/>
                    <a:pt x="350" y="176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49" name="Freeform 490"/>
            <p:cNvSpPr>
              <a:spLocks/>
            </p:cNvSpPr>
            <p:nvPr/>
          </p:nvSpPr>
          <p:spPr bwMode="auto">
            <a:xfrm>
              <a:off x="7634288" y="2805113"/>
              <a:ext cx="39687" cy="38100"/>
            </a:xfrm>
            <a:custGeom>
              <a:avLst/>
              <a:gdLst>
                <a:gd name="T0" fmla="*/ 2147483647 w 100"/>
                <a:gd name="T1" fmla="*/ 2147483647 h 98"/>
                <a:gd name="T2" fmla="*/ 2147483647 w 100"/>
                <a:gd name="T3" fmla="*/ 2147483647 h 98"/>
                <a:gd name="T4" fmla="*/ 0 w 100"/>
                <a:gd name="T5" fmla="*/ 2147483647 h 98"/>
                <a:gd name="T6" fmla="*/ 2147483647 w 100"/>
                <a:gd name="T7" fmla="*/ 0 h 98"/>
                <a:gd name="T8" fmla="*/ 2147483647 w 100"/>
                <a:gd name="T9" fmla="*/ 2147483647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8">
                  <a:moveTo>
                    <a:pt x="100" y="51"/>
                  </a:moveTo>
                  <a:cubicBezTo>
                    <a:pt x="100" y="78"/>
                    <a:pt x="78" y="98"/>
                    <a:pt x="51" y="97"/>
                  </a:cubicBezTo>
                  <a:cubicBezTo>
                    <a:pt x="23" y="95"/>
                    <a:pt x="0" y="72"/>
                    <a:pt x="0" y="46"/>
                  </a:cubicBezTo>
                  <a:cubicBezTo>
                    <a:pt x="0" y="20"/>
                    <a:pt x="23" y="0"/>
                    <a:pt x="50" y="0"/>
                  </a:cubicBezTo>
                  <a:cubicBezTo>
                    <a:pt x="78" y="1"/>
                    <a:pt x="100" y="24"/>
                    <a:pt x="100" y="51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50" name="Freeform 491"/>
            <p:cNvSpPr>
              <a:spLocks/>
            </p:cNvSpPr>
            <p:nvPr/>
          </p:nvSpPr>
          <p:spPr bwMode="auto">
            <a:xfrm>
              <a:off x="7634288" y="2805113"/>
              <a:ext cx="39687" cy="38100"/>
            </a:xfrm>
            <a:custGeom>
              <a:avLst/>
              <a:gdLst>
                <a:gd name="T0" fmla="*/ 2147483647 w 100"/>
                <a:gd name="T1" fmla="*/ 2147483647 h 98"/>
                <a:gd name="T2" fmla="*/ 2147483647 w 100"/>
                <a:gd name="T3" fmla="*/ 2147483647 h 98"/>
                <a:gd name="T4" fmla="*/ 0 w 100"/>
                <a:gd name="T5" fmla="*/ 2147483647 h 98"/>
                <a:gd name="T6" fmla="*/ 2147483647 w 100"/>
                <a:gd name="T7" fmla="*/ 0 h 98"/>
                <a:gd name="T8" fmla="*/ 2147483647 w 100"/>
                <a:gd name="T9" fmla="*/ 2147483647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8">
                  <a:moveTo>
                    <a:pt x="100" y="51"/>
                  </a:moveTo>
                  <a:cubicBezTo>
                    <a:pt x="100" y="78"/>
                    <a:pt x="78" y="98"/>
                    <a:pt x="51" y="97"/>
                  </a:cubicBezTo>
                  <a:cubicBezTo>
                    <a:pt x="23" y="95"/>
                    <a:pt x="0" y="72"/>
                    <a:pt x="0" y="46"/>
                  </a:cubicBezTo>
                  <a:cubicBezTo>
                    <a:pt x="0" y="20"/>
                    <a:pt x="23" y="0"/>
                    <a:pt x="50" y="0"/>
                  </a:cubicBezTo>
                  <a:cubicBezTo>
                    <a:pt x="78" y="1"/>
                    <a:pt x="100" y="24"/>
                    <a:pt x="100" y="5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51" name="Freeform 492"/>
            <p:cNvSpPr>
              <a:spLocks/>
            </p:cNvSpPr>
            <p:nvPr/>
          </p:nvSpPr>
          <p:spPr bwMode="auto">
            <a:xfrm>
              <a:off x="7608888" y="2962275"/>
              <a:ext cx="147637" cy="146050"/>
            </a:xfrm>
            <a:custGeom>
              <a:avLst/>
              <a:gdLst>
                <a:gd name="T0" fmla="*/ 2147483647 w 379"/>
                <a:gd name="T1" fmla="*/ 2147483647 h 375"/>
                <a:gd name="T2" fmla="*/ 2147483647 w 379"/>
                <a:gd name="T3" fmla="*/ 2147483647 h 375"/>
                <a:gd name="T4" fmla="*/ 2147483647 w 379"/>
                <a:gd name="T5" fmla="*/ 2147483647 h 375"/>
                <a:gd name="T6" fmla="*/ 2147483647 w 379"/>
                <a:gd name="T7" fmla="*/ 2147483647 h 375"/>
                <a:gd name="T8" fmla="*/ 2147483647 w 379"/>
                <a:gd name="T9" fmla="*/ 2147483647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9" h="375">
                  <a:moveTo>
                    <a:pt x="354" y="225"/>
                  </a:moveTo>
                  <a:cubicBezTo>
                    <a:pt x="379" y="323"/>
                    <a:pt x="335" y="375"/>
                    <a:pt x="250" y="347"/>
                  </a:cubicBezTo>
                  <a:cubicBezTo>
                    <a:pt x="165" y="322"/>
                    <a:pt x="63" y="236"/>
                    <a:pt x="29" y="149"/>
                  </a:cubicBezTo>
                  <a:cubicBezTo>
                    <a:pt x="0" y="62"/>
                    <a:pt x="58" y="0"/>
                    <a:pt x="151" y="15"/>
                  </a:cubicBezTo>
                  <a:cubicBezTo>
                    <a:pt x="244" y="31"/>
                    <a:pt x="333" y="126"/>
                    <a:pt x="354" y="225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52" name="Freeform 493"/>
            <p:cNvSpPr>
              <a:spLocks/>
            </p:cNvSpPr>
            <p:nvPr/>
          </p:nvSpPr>
          <p:spPr bwMode="auto">
            <a:xfrm>
              <a:off x="7608888" y="2962275"/>
              <a:ext cx="147637" cy="146050"/>
            </a:xfrm>
            <a:custGeom>
              <a:avLst/>
              <a:gdLst>
                <a:gd name="T0" fmla="*/ 2147483647 w 379"/>
                <a:gd name="T1" fmla="*/ 2147483647 h 375"/>
                <a:gd name="T2" fmla="*/ 2147483647 w 379"/>
                <a:gd name="T3" fmla="*/ 2147483647 h 375"/>
                <a:gd name="T4" fmla="*/ 2147483647 w 379"/>
                <a:gd name="T5" fmla="*/ 2147483647 h 375"/>
                <a:gd name="T6" fmla="*/ 2147483647 w 379"/>
                <a:gd name="T7" fmla="*/ 2147483647 h 375"/>
                <a:gd name="T8" fmla="*/ 2147483647 w 379"/>
                <a:gd name="T9" fmla="*/ 2147483647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9" h="375">
                  <a:moveTo>
                    <a:pt x="354" y="225"/>
                  </a:moveTo>
                  <a:cubicBezTo>
                    <a:pt x="379" y="323"/>
                    <a:pt x="335" y="375"/>
                    <a:pt x="250" y="347"/>
                  </a:cubicBezTo>
                  <a:cubicBezTo>
                    <a:pt x="165" y="322"/>
                    <a:pt x="63" y="236"/>
                    <a:pt x="29" y="149"/>
                  </a:cubicBezTo>
                  <a:cubicBezTo>
                    <a:pt x="0" y="62"/>
                    <a:pt x="58" y="0"/>
                    <a:pt x="151" y="15"/>
                  </a:cubicBezTo>
                  <a:cubicBezTo>
                    <a:pt x="244" y="31"/>
                    <a:pt x="333" y="126"/>
                    <a:pt x="354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53" name="Freeform 494"/>
            <p:cNvSpPr>
              <a:spLocks/>
            </p:cNvSpPr>
            <p:nvPr/>
          </p:nvSpPr>
          <p:spPr bwMode="auto">
            <a:xfrm>
              <a:off x="7661275" y="3013075"/>
              <a:ext cx="42863" cy="41275"/>
            </a:xfrm>
            <a:custGeom>
              <a:avLst/>
              <a:gdLst>
                <a:gd name="T0" fmla="*/ 2147483647 w 108"/>
                <a:gd name="T1" fmla="*/ 2147483647 h 107"/>
                <a:gd name="T2" fmla="*/ 2147483647 w 108"/>
                <a:gd name="T3" fmla="*/ 2147483647 h 107"/>
                <a:gd name="T4" fmla="*/ 2147483647 w 108"/>
                <a:gd name="T5" fmla="*/ 2147483647 h 107"/>
                <a:gd name="T6" fmla="*/ 2147483647 w 108"/>
                <a:gd name="T7" fmla="*/ 2147483647 h 107"/>
                <a:gd name="T8" fmla="*/ 2147483647 w 108"/>
                <a:gd name="T9" fmla="*/ 2147483647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107">
                  <a:moveTo>
                    <a:pt x="101" y="65"/>
                  </a:moveTo>
                  <a:cubicBezTo>
                    <a:pt x="108" y="91"/>
                    <a:pt x="95" y="107"/>
                    <a:pt x="69" y="101"/>
                  </a:cubicBezTo>
                  <a:cubicBezTo>
                    <a:pt x="44" y="94"/>
                    <a:pt x="16" y="69"/>
                    <a:pt x="8" y="43"/>
                  </a:cubicBezTo>
                  <a:cubicBezTo>
                    <a:pt x="0" y="17"/>
                    <a:pt x="15" y="0"/>
                    <a:pt x="41" y="6"/>
                  </a:cubicBezTo>
                  <a:cubicBezTo>
                    <a:pt x="67" y="12"/>
                    <a:pt x="94" y="38"/>
                    <a:pt x="101" y="65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54" name="Freeform 495"/>
            <p:cNvSpPr>
              <a:spLocks/>
            </p:cNvSpPr>
            <p:nvPr/>
          </p:nvSpPr>
          <p:spPr bwMode="auto">
            <a:xfrm>
              <a:off x="7661275" y="3013075"/>
              <a:ext cx="42863" cy="41275"/>
            </a:xfrm>
            <a:custGeom>
              <a:avLst/>
              <a:gdLst>
                <a:gd name="T0" fmla="*/ 2147483647 w 108"/>
                <a:gd name="T1" fmla="*/ 2147483647 h 107"/>
                <a:gd name="T2" fmla="*/ 2147483647 w 108"/>
                <a:gd name="T3" fmla="*/ 2147483647 h 107"/>
                <a:gd name="T4" fmla="*/ 2147483647 w 108"/>
                <a:gd name="T5" fmla="*/ 2147483647 h 107"/>
                <a:gd name="T6" fmla="*/ 2147483647 w 108"/>
                <a:gd name="T7" fmla="*/ 2147483647 h 107"/>
                <a:gd name="T8" fmla="*/ 2147483647 w 108"/>
                <a:gd name="T9" fmla="*/ 2147483647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107">
                  <a:moveTo>
                    <a:pt x="101" y="65"/>
                  </a:moveTo>
                  <a:cubicBezTo>
                    <a:pt x="108" y="91"/>
                    <a:pt x="95" y="107"/>
                    <a:pt x="69" y="101"/>
                  </a:cubicBezTo>
                  <a:cubicBezTo>
                    <a:pt x="44" y="94"/>
                    <a:pt x="16" y="69"/>
                    <a:pt x="8" y="43"/>
                  </a:cubicBezTo>
                  <a:cubicBezTo>
                    <a:pt x="0" y="17"/>
                    <a:pt x="15" y="0"/>
                    <a:pt x="41" y="6"/>
                  </a:cubicBezTo>
                  <a:cubicBezTo>
                    <a:pt x="67" y="12"/>
                    <a:pt x="94" y="38"/>
                    <a:pt x="101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55" name="Freeform 496"/>
            <p:cNvSpPr>
              <a:spLocks/>
            </p:cNvSpPr>
            <p:nvPr/>
          </p:nvSpPr>
          <p:spPr bwMode="auto">
            <a:xfrm>
              <a:off x="7383463" y="2570163"/>
              <a:ext cx="155575" cy="114300"/>
            </a:xfrm>
            <a:custGeom>
              <a:avLst/>
              <a:gdLst>
                <a:gd name="T0" fmla="*/ 2147483647 w 403"/>
                <a:gd name="T1" fmla="*/ 2147483647 h 293"/>
                <a:gd name="T2" fmla="*/ 2147483647 w 403"/>
                <a:gd name="T3" fmla="*/ 2147483647 h 293"/>
                <a:gd name="T4" fmla="*/ 2147483647 w 403"/>
                <a:gd name="T5" fmla="*/ 2147483647 h 293"/>
                <a:gd name="T6" fmla="*/ 2147483647 w 403"/>
                <a:gd name="T7" fmla="*/ 2147483647 h 293"/>
                <a:gd name="T8" fmla="*/ 2147483647 w 403"/>
                <a:gd name="T9" fmla="*/ 2147483647 h 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293">
                  <a:moveTo>
                    <a:pt x="368" y="154"/>
                  </a:moveTo>
                  <a:cubicBezTo>
                    <a:pt x="338" y="232"/>
                    <a:pt x="242" y="293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5" y="10"/>
                  </a:cubicBezTo>
                  <a:cubicBezTo>
                    <a:pt x="364" y="16"/>
                    <a:pt x="403" y="78"/>
                    <a:pt x="368" y="154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56" name="Freeform 497"/>
            <p:cNvSpPr>
              <a:spLocks/>
            </p:cNvSpPr>
            <p:nvPr/>
          </p:nvSpPr>
          <p:spPr bwMode="auto">
            <a:xfrm>
              <a:off x="7383463" y="2570163"/>
              <a:ext cx="155575" cy="114300"/>
            </a:xfrm>
            <a:custGeom>
              <a:avLst/>
              <a:gdLst>
                <a:gd name="T0" fmla="*/ 2147483647 w 403"/>
                <a:gd name="T1" fmla="*/ 2147483647 h 293"/>
                <a:gd name="T2" fmla="*/ 2147483647 w 403"/>
                <a:gd name="T3" fmla="*/ 2147483647 h 293"/>
                <a:gd name="T4" fmla="*/ 2147483647 w 403"/>
                <a:gd name="T5" fmla="*/ 2147483647 h 293"/>
                <a:gd name="T6" fmla="*/ 2147483647 w 403"/>
                <a:gd name="T7" fmla="*/ 2147483647 h 293"/>
                <a:gd name="T8" fmla="*/ 2147483647 w 403"/>
                <a:gd name="T9" fmla="*/ 2147483647 h 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293">
                  <a:moveTo>
                    <a:pt x="368" y="154"/>
                  </a:moveTo>
                  <a:cubicBezTo>
                    <a:pt x="338" y="232"/>
                    <a:pt x="242" y="293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5" y="10"/>
                  </a:cubicBezTo>
                  <a:cubicBezTo>
                    <a:pt x="364" y="16"/>
                    <a:pt x="403" y="78"/>
                    <a:pt x="368" y="15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57" name="Freeform 498"/>
            <p:cNvSpPr>
              <a:spLocks/>
            </p:cNvSpPr>
            <p:nvPr/>
          </p:nvSpPr>
          <p:spPr bwMode="auto">
            <a:xfrm>
              <a:off x="7439025" y="2611438"/>
              <a:ext cx="44450" cy="31750"/>
            </a:xfrm>
            <a:custGeom>
              <a:avLst/>
              <a:gdLst>
                <a:gd name="T0" fmla="*/ 2147483647 w 115"/>
                <a:gd name="T1" fmla="*/ 2147483647 h 83"/>
                <a:gd name="T2" fmla="*/ 2147483647 w 115"/>
                <a:gd name="T3" fmla="*/ 2147483647 h 83"/>
                <a:gd name="T4" fmla="*/ 2147483647 w 115"/>
                <a:gd name="T5" fmla="*/ 2147483647 h 83"/>
                <a:gd name="T6" fmla="*/ 2147483647 w 115"/>
                <a:gd name="T7" fmla="*/ 2147483647 h 83"/>
                <a:gd name="T8" fmla="*/ 2147483647 w 115"/>
                <a:gd name="T9" fmla="*/ 2147483647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5" y="67"/>
                    <a:pt x="67" y="83"/>
                    <a:pt x="40" y="81"/>
                  </a:cubicBezTo>
                  <a:cubicBezTo>
                    <a:pt x="13" y="78"/>
                    <a:pt x="0" y="58"/>
                    <a:pt x="10" y="36"/>
                  </a:cubicBezTo>
                  <a:cubicBezTo>
                    <a:pt x="20" y="14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58" name="Freeform 499"/>
            <p:cNvSpPr>
              <a:spLocks/>
            </p:cNvSpPr>
            <p:nvPr/>
          </p:nvSpPr>
          <p:spPr bwMode="auto">
            <a:xfrm>
              <a:off x="7439025" y="2611438"/>
              <a:ext cx="44450" cy="31750"/>
            </a:xfrm>
            <a:custGeom>
              <a:avLst/>
              <a:gdLst>
                <a:gd name="T0" fmla="*/ 2147483647 w 115"/>
                <a:gd name="T1" fmla="*/ 2147483647 h 83"/>
                <a:gd name="T2" fmla="*/ 2147483647 w 115"/>
                <a:gd name="T3" fmla="*/ 2147483647 h 83"/>
                <a:gd name="T4" fmla="*/ 2147483647 w 115"/>
                <a:gd name="T5" fmla="*/ 2147483647 h 83"/>
                <a:gd name="T6" fmla="*/ 2147483647 w 115"/>
                <a:gd name="T7" fmla="*/ 2147483647 h 83"/>
                <a:gd name="T8" fmla="*/ 2147483647 w 115"/>
                <a:gd name="T9" fmla="*/ 2147483647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5" y="67"/>
                    <a:pt x="67" y="83"/>
                    <a:pt x="40" y="81"/>
                  </a:cubicBezTo>
                  <a:cubicBezTo>
                    <a:pt x="13" y="78"/>
                    <a:pt x="0" y="58"/>
                    <a:pt x="10" y="36"/>
                  </a:cubicBezTo>
                  <a:cubicBezTo>
                    <a:pt x="20" y="14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59" name="Freeform 500"/>
            <p:cNvSpPr>
              <a:spLocks/>
            </p:cNvSpPr>
            <p:nvPr/>
          </p:nvSpPr>
          <p:spPr bwMode="auto">
            <a:xfrm>
              <a:off x="7354888" y="2747963"/>
              <a:ext cx="138112" cy="125412"/>
            </a:xfrm>
            <a:custGeom>
              <a:avLst/>
              <a:gdLst>
                <a:gd name="T0" fmla="*/ 2147483647 w 353"/>
                <a:gd name="T1" fmla="*/ 2147483647 h 325"/>
                <a:gd name="T2" fmla="*/ 2147483647 w 353"/>
                <a:gd name="T3" fmla="*/ 2147483647 h 325"/>
                <a:gd name="T4" fmla="*/ 0 w 353"/>
                <a:gd name="T5" fmla="*/ 2147483647 h 325"/>
                <a:gd name="T6" fmla="*/ 2147483647 w 353"/>
                <a:gd name="T7" fmla="*/ 2147483647 h 325"/>
                <a:gd name="T8" fmla="*/ 2147483647 w 353"/>
                <a:gd name="T9" fmla="*/ 214748364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2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60" name="Freeform 501"/>
            <p:cNvSpPr>
              <a:spLocks/>
            </p:cNvSpPr>
            <p:nvPr/>
          </p:nvSpPr>
          <p:spPr bwMode="auto">
            <a:xfrm>
              <a:off x="7354888" y="2747963"/>
              <a:ext cx="138112" cy="125412"/>
            </a:xfrm>
            <a:custGeom>
              <a:avLst/>
              <a:gdLst>
                <a:gd name="T0" fmla="*/ 2147483647 w 353"/>
                <a:gd name="T1" fmla="*/ 2147483647 h 325"/>
                <a:gd name="T2" fmla="*/ 2147483647 w 353"/>
                <a:gd name="T3" fmla="*/ 2147483647 h 325"/>
                <a:gd name="T4" fmla="*/ 0 w 353"/>
                <a:gd name="T5" fmla="*/ 2147483647 h 325"/>
                <a:gd name="T6" fmla="*/ 2147483647 w 353"/>
                <a:gd name="T7" fmla="*/ 2147483647 h 325"/>
                <a:gd name="T8" fmla="*/ 2147483647 w 353"/>
                <a:gd name="T9" fmla="*/ 214748364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2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61" name="Freeform 502"/>
            <p:cNvSpPr>
              <a:spLocks/>
            </p:cNvSpPr>
            <p:nvPr/>
          </p:nvSpPr>
          <p:spPr bwMode="auto">
            <a:xfrm>
              <a:off x="7404100" y="2792413"/>
              <a:ext cx="38100" cy="36512"/>
            </a:xfrm>
            <a:custGeom>
              <a:avLst/>
              <a:gdLst>
                <a:gd name="T0" fmla="*/ 2147483647 w 100"/>
                <a:gd name="T1" fmla="*/ 2147483647 h 93"/>
                <a:gd name="T2" fmla="*/ 2147483647 w 100"/>
                <a:gd name="T3" fmla="*/ 2147483647 h 93"/>
                <a:gd name="T4" fmla="*/ 0 w 100"/>
                <a:gd name="T5" fmla="*/ 2147483647 h 93"/>
                <a:gd name="T6" fmla="*/ 2147483647 w 100"/>
                <a:gd name="T7" fmla="*/ 2147483647 h 93"/>
                <a:gd name="T8" fmla="*/ 2147483647 w 100"/>
                <a:gd name="T9" fmla="*/ 214748364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1" y="90"/>
                  </a:cubicBezTo>
                  <a:cubicBezTo>
                    <a:pt x="24" y="88"/>
                    <a:pt x="0" y="67"/>
                    <a:pt x="0" y="42"/>
                  </a:cubicBezTo>
                  <a:cubicBezTo>
                    <a:pt x="0" y="18"/>
                    <a:pt x="22" y="0"/>
                    <a:pt x="50" y="2"/>
                  </a:cubicBezTo>
                  <a:cubicBezTo>
                    <a:pt x="78" y="4"/>
                    <a:pt x="100" y="25"/>
                    <a:pt x="100" y="50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62" name="Freeform 503"/>
            <p:cNvSpPr>
              <a:spLocks/>
            </p:cNvSpPr>
            <p:nvPr/>
          </p:nvSpPr>
          <p:spPr bwMode="auto">
            <a:xfrm>
              <a:off x="7404100" y="2792413"/>
              <a:ext cx="38100" cy="36512"/>
            </a:xfrm>
            <a:custGeom>
              <a:avLst/>
              <a:gdLst>
                <a:gd name="T0" fmla="*/ 2147483647 w 100"/>
                <a:gd name="T1" fmla="*/ 2147483647 h 93"/>
                <a:gd name="T2" fmla="*/ 2147483647 w 100"/>
                <a:gd name="T3" fmla="*/ 2147483647 h 93"/>
                <a:gd name="T4" fmla="*/ 0 w 100"/>
                <a:gd name="T5" fmla="*/ 2147483647 h 93"/>
                <a:gd name="T6" fmla="*/ 2147483647 w 100"/>
                <a:gd name="T7" fmla="*/ 2147483647 h 93"/>
                <a:gd name="T8" fmla="*/ 2147483647 w 100"/>
                <a:gd name="T9" fmla="*/ 214748364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1" y="90"/>
                  </a:cubicBezTo>
                  <a:cubicBezTo>
                    <a:pt x="24" y="88"/>
                    <a:pt x="0" y="67"/>
                    <a:pt x="0" y="42"/>
                  </a:cubicBezTo>
                  <a:cubicBezTo>
                    <a:pt x="0" y="18"/>
                    <a:pt x="22" y="0"/>
                    <a:pt x="50" y="2"/>
                  </a:cubicBezTo>
                  <a:cubicBezTo>
                    <a:pt x="78" y="4"/>
                    <a:pt x="100" y="25"/>
                    <a:pt x="100" y="50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63" name="Freeform 504"/>
            <p:cNvSpPr>
              <a:spLocks/>
            </p:cNvSpPr>
            <p:nvPr/>
          </p:nvSpPr>
          <p:spPr bwMode="auto">
            <a:xfrm>
              <a:off x="7388225" y="2941638"/>
              <a:ext cx="158750" cy="122237"/>
            </a:xfrm>
            <a:custGeom>
              <a:avLst/>
              <a:gdLst>
                <a:gd name="T0" fmla="*/ 2147483647 w 407"/>
                <a:gd name="T1" fmla="*/ 2147483647 h 315"/>
                <a:gd name="T2" fmla="*/ 2147483647 w 407"/>
                <a:gd name="T3" fmla="*/ 2147483647 h 315"/>
                <a:gd name="T4" fmla="*/ 2147483647 w 407"/>
                <a:gd name="T5" fmla="*/ 2147483647 h 315"/>
                <a:gd name="T6" fmla="*/ 2147483647 w 407"/>
                <a:gd name="T7" fmla="*/ 2147483647 h 315"/>
                <a:gd name="T8" fmla="*/ 2147483647 w 407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315">
                  <a:moveTo>
                    <a:pt x="367" y="172"/>
                  </a:moveTo>
                  <a:cubicBezTo>
                    <a:pt x="407" y="256"/>
                    <a:pt x="376" y="315"/>
                    <a:pt x="291" y="308"/>
                  </a:cubicBezTo>
                  <a:cubicBezTo>
                    <a:pt x="206" y="305"/>
                    <a:pt x="91" y="237"/>
                    <a:pt x="41" y="153"/>
                  </a:cubicBezTo>
                  <a:cubicBezTo>
                    <a:pt x="0" y="67"/>
                    <a:pt x="49" y="0"/>
                    <a:pt x="142" y="5"/>
                  </a:cubicBezTo>
                  <a:cubicBezTo>
                    <a:pt x="236" y="12"/>
                    <a:pt x="333" y="88"/>
                    <a:pt x="367" y="172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64" name="Freeform 505"/>
            <p:cNvSpPr>
              <a:spLocks/>
            </p:cNvSpPr>
            <p:nvPr/>
          </p:nvSpPr>
          <p:spPr bwMode="auto">
            <a:xfrm>
              <a:off x="7388225" y="2941638"/>
              <a:ext cx="158750" cy="122237"/>
            </a:xfrm>
            <a:custGeom>
              <a:avLst/>
              <a:gdLst>
                <a:gd name="T0" fmla="*/ 2147483647 w 407"/>
                <a:gd name="T1" fmla="*/ 2147483647 h 315"/>
                <a:gd name="T2" fmla="*/ 2147483647 w 407"/>
                <a:gd name="T3" fmla="*/ 2147483647 h 315"/>
                <a:gd name="T4" fmla="*/ 2147483647 w 407"/>
                <a:gd name="T5" fmla="*/ 2147483647 h 315"/>
                <a:gd name="T6" fmla="*/ 2147483647 w 407"/>
                <a:gd name="T7" fmla="*/ 2147483647 h 315"/>
                <a:gd name="T8" fmla="*/ 2147483647 w 407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315">
                  <a:moveTo>
                    <a:pt x="367" y="172"/>
                  </a:moveTo>
                  <a:cubicBezTo>
                    <a:pt x="407" y="256"/>
                    <a:pt x="376" y="315"/>
                    <a:pt x="291" y="308"/>
                  </a:cubicBezTo>
                  <a:cubicBezTo>
                    <a:pt x="206" y="305"/>
                    <a:pt x="91" y="237"/>
                    <a:pt x="41" y="153"/>
                  </a:cubicBezTo>
                  <a:cubicBezTo>
                    <a:pt x="0" y="67"/>
                    <a:pt x="49" y="0"/>
                    <a:pt x="142" y="5"/>
                  </a:cubicBezTo>
                  <a:cubicBezTo>
                    <a:pt x="236" y="12"/>
                    <a:pt x="333" y="88"/>
                    <a:pt x="367" y="17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65" name="Freeform 506"/>
            <p:cNvSpPr>
              <a:spLocks/>
            </p:cNvSpPr>
            <p:nvPr/>
          </p:nvSpPr>
          <p:spPr bwMode="auto">
            <a:xfrm>
              <a:off x="7445375" y="2984500"/>
              <a:ext cx="44450" cy="36513"/>
            </a:xfrm>
            <a:custGeom>
              <a:avLst/>
              <a:gdLst>
                <a:gd name="T0" fmla="*/ 2147483647 w 116"/>
                <a:gd name="T1" fmla="*/ 2147483647 h 90"/>
                <a:gd name="T2" fmla="*/ 2147483647 w 116"/>
                <a:gd name="T3" fmla="*/ 2147483647 h 90"/>
                <a:gd name="T4" fmla="*/ 2147483647 w 116"/>
                <a:gd name="T5" fmla="*/ 2147483647 h 90"/>
                <a:gd name="T6" fmla="*/ 2147483647 w 116"/>
                <a:gd name="T7" fmla="*/ 2147483647 h 90"/>
                <a:gd name="T8" fmla="*/ 2147483647 w 116"/>
                <a:gd name="T9" fmla="*/ 2147483647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4" y="48"/>
                  </a:moveTo>
                  <a:cubicBezTo>
                    <a:pt x="116" y="72"/>
                    <a:pt x="106" y="90"/>
                    <a:pt x="80" y="88"/>
                  </a:cubicBezTo>
                  <a:cubicBezTo>
                    <a:pt x="55" y="87"/>
                    <a:pt x="24" y="67"/>
                    <a:pt x="11" y="43"/>
                  </a:cubicBezTo>
                  <a:cubicBezTo>
                    <a:pt x="0" y="18"/>
                    <a:pt x="12" y="0"/>
                    <a:pt x="38" y="2"/>
                  </a:cubicBezTo>
                  <a:cubicBezTo>
                    <a:pt x="64" y="3"/>
                    <a:pt x="93" y="24"/>
                    <a:pt x="104" y="48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66" name="Freeform 507"/>
            <p:cNvSpPr>
              <a:spLocks/>
            </p:cNvSpPr>
            <p:nvPr/>
          </p:nvSpPr>
          <p:spPr bwMode="auto">
            <a:xfrm>
              <a:off x="7445375" y="2984500"/>
              <a:ext cx="44450" cy="36513"/>
            </a:xfrm>
            <a:custGeom>
              <a:avLst/>
              <a:gdLst>
                <a:gd name="T0" fmla="*/ 2147483647 w 116"/>
                <a:gd name="T1" fmla="*/ 2147483647 h 90"/>
                <a:gd name="T2" fmla="*/ 2147483647 w 116"/>
                <a:gd name="T3" fmla="*/ 2147483647 h 90"/>
                <a:gd name="T4" fmla="*/ 2147483647 w 116"/>
                <a:gd name="T5" fmla="*/ 2147483647 h 90"/>
                <a:gd name="T6" fmla="*/ 2147483647 w 116"/>
                <a:gd name="T7" fmla="*/ 2147483647 h 90"/>
                <a:gd name="T8" fmla="*/ 2147483647 w 116"/>
                <a:gd name="T9" fmla="*/ 2147483647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4" y="48"/>
                  </a:moveTo>
                  <a:cubicBezTo>
                    <a:pt x="116" y="72"/>
                    <a:pt x="106" y="90"/>
                    <a:pt x="80" y="88"/>
                  </a:cubicBezTo>
                  <a:cubicBezTo>
                    <a:pt x="55" y="87"/>
                    <a:pt x="24" y="67"/>
                    <a:pt x="11" y="43"/>
                  </a:cubicBezTo>
                  <a:cubicBezTo>
                    <a:pt x="0" y="18"/>
                    <a:pt x="12" y="0"/>
                    <a:pt x="38" y="2"/>
                  </a:cubicBezTo>
                  <a:cubicBezTo>
                    <a:pt x="64" y="3"/>
                    <a:pt x="93" y="24"/>
                    <a:pt x="104" y="4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67" name="Freeform 508"/>
            <p:cNvSpPr>
              <a:spLocks/>
            </p:cNvSpPr>
            <p:nvPr/>
          </p:nvSpPr>
          <p:spPr bwMode="auto">
            <a:xfrm>
              <a:off x="7158038" y="2513013"/>
              <a:ext cx="165100" cy="139700"/>
            </a:xfrm>
            <a:custGeom>
              <a:avLst/>
              <a:gdLst>
                <a:gd name="T0" fmla="*/ 2147483647 w 426"/>
                <a:gd name="T1" fmla="*/ 2147483647 h 358"/>
                <a:gd name="T2" fmla="*/ 2147483647 w 426"/>
                <a:gd name="T3" fmla="*/ 2147483647 h 358"/>
                <a:gd name="T4" fmla="*/ 2147483647 w 426"/>
                <a:gd name="T5" fmla="*/ 2147483647 h 358"/>
                <a:gd name="T6" fmla="*/ 2147483647 w 426"/>
                <a:gd name="T7" fmla="*/ 2147483647 h 358"/>
                <a:gd name="T8" fmla="*/ 2147483647 w 426"/>
                <a:gd name="T9" fmla="*/ 2147483647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79" y="225"/>
                  </a:moveTo>
                  <a:cubicBezTo>
                    <a:pt x="341" y="306"/>
                    <a:pt x="238" y="358"/>
                    <a:pt x="143" y="336"/>
                  </a:cubicBezTo>
                  <a:cubicBezTo>
                    <a:pt x="48" y="312"/>
                    <a:pt x="0" y="215"/>
                    <a:pt x="44" y="125"/>
                  </a:cubicBezTo>
                  <a:cubicBezTo>
                    <a:pt x="96" y="37"/>
                    <a:pt x="216" y="0"/>
                    <a:pt x="306" y="34"/>
                  </a:cubicBezTo>
                  <a:cubicBezTo>
                    <a:pt x="395" y="64"/>
                    <a:pt x="426" y="146"/>
                    <a:pt x="379" y="225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68" name="Freeform 509"/>
            <p:cNvSpPr>
              <a:spLocks/>
            </p:cNvSpPr>
            <p:nvPr/>
          </p:nvSpPr>
          <p:spPr bwMode="auto">
            <a:xfrm>
              <a:off x="7158038" y="2513013"/>
              <a:ext cx="165100" cy="139700"/>
            </a:xfrm>
            <a:custGeom>
              <a:avLst/>
              <a:gdLst>
                <a:gd name="T0" fmla="*/ 2147483647 w 426"/>
                <a:gd name="T1" fmla="*/ 2147483647 h 358"/>
                <a:gd name="T2" fmla="*/ 2147483647 w 426"/>
                <a:gd name="T3" fmla="*/ 2147483647 h 358"/>
                <a:gd name="T4" fmla="*/ 2147483647 w 426"/>
                <a:gd name="T5" fmla="*/ 2147483647 h 358"/>
                <a:gd name="T6" fmla="*/ 2147483647 w 426"/>
                <a:gd name="T7" fmla="*/ 2147483647 h 358"/>
                <a:gd name="T8" fmla="*/ 2147483647 w 426"/>
                <a:gd name="T9" fmla="*/ 2147483647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79" y="225"/>
                  </a:moveTo>
                  <a:cubicBezTo>
                    <a:pt x="341" y="306"/>
                    <a:pt x="238" y="358"/>
                    <a:pt x="143" y="336"/>
                  </a:cubicBezTo>
                  <a:cubicBezTo>
                    <a:pt x="48" y="312"/>
                    <a:pt x="0" y="215"/>
                    <a:pt x="44" y="125"/>
                  </a:cubicBezTo>
                  <a:cubicBezTo>
                    <a:pt x="96" y="37"/>
                    <a:pt x="216" y="0"/>
                    <a:pt x="306" y="34"/>
                  </a:cubicBezTo>
                  <a:cubicBezTo>
                    <a:pt x="395" y="64"/>
                    <a:pt x="426" y="146"/>
                    <a:pt x="379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69" name="Freeform 510"/>
            <p:cNvSpPr>
              <a:spLocks/>
            </p:cNvSpPr>
            <p:nvPr/>
          </p:nvSpPr>
          <p:spPr bwMode="auto">
            <a:xfrm>
              <a:off x="7216775" y="2563813"/>
              <a:ext cx="47625" cy="39687"/>
            </a:xfrm>
            <a:custGeom>
              <a:avLst/>
              <a:gdLst>
                <a:gd name="T0" fmla="*/ 2147483647 w 122"/>
                <a:gd name="T1" fmla="*/ 2147483647 h 102"/>
                <a:gd name="T2" fmla="*/ 2147483647 w 122"/>
                <a:gd name="T3" fmla="*/ 2147483647 h 102"/>
                <a:gd name="T4" fmla="*/ 2147483647 w 122"/>
                <a:gd name="T5" fmla="*/ 2147483647 h 102"/>
                <a:gd name="T6" fmla="*/ 2147483647 w 122"/>
                <a:gd name="T7" fmla="*/ 2147483647 h 102"/>
                <a:gd name="T8" fmla="*/ 2147483647 w 122"/>
                <a:gd name="T9" fmla="*/ 2147483647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2">
                  <a:moveTo>
                    <a:pt x="109" y="65"/>
                  </a:moveTo>
                  <a:cubicBezTo>
                    <a:pt x="96" y="88"/>
                    <a:pt x="65" y="102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6" y="12"/>
                    <a:pt x="59" y="0"/>
                    <a:pt x="85" y="8"/>
                  </a:cubicBezTo>
                  <a:cubicBezTo>
                    <a:pt x="112" y="17"/>
                    <a:pt x="122" y="41"/>
                    <a:pt x="109" y="65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70" name="Freeform 511"/>
            <p:cNvSpPr>
              <a:spLocks/>
            </p:cNvSpPr>
            <p:nvPr/>
          </p:nvSpPr>
          <p:spPr bwMode="auto">
            <a:xfrm>
              <a:off x="7216775" y="2563813"/>
              <a:ext cx="47625" cy="39687"/>
            </a:xfrm>
            <a:custGeom>
              <a:avLst/>
              <a:gdLst>
                <a:gd name="T0" fmla="*/ 2147483647 w 122"/>
                <a:gd name="T1" fmla="*/ 2147483647 h 102"/>
                <a:gd name="T2" fmla="*/ 2147483647 w 122"/>
                <a:gd name="T3" fmla="*/ 2147483647 h 102"/>
                <a:gd name="T4" fmla="*/ 2147483647 w 122"/>
                <a:gd name="T5" fmla="*/ 2147483647 h 102"/>
                <a:gd name="T6" fmla="*/ 2147483647 w 122"/>
                <a:gd name="T7" fmla="*/ 2147483647 h 102"/>
                <a:gd name="T8" fmla="*/ 2147483647 w 122"/>
                <a:gd name="T9" fmla="*/ 2147483647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2">
                  <a:moveTo>
                    <a:pt x="109" y="65"/>
                  </a:moveTo>
                  <a:cubicBezTo>
                    <a:pt x="96" y="88"/>
                    <a:pt x="65" y="102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6" y="12"/>
                    <a:pt x="59" y="0"/>
                    <a:pt x="85" y="8"/>
                  </a:cubicBezTo>
                  <a:cubicBezTo>
                    <a:pt x="112" y="17"/>
                    <a:pt x="122" y="41"/>
                    <a:pt x="109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71" name="Freeform 512"/>
            <p:cNvSpPr>
              <a:spLocks/>
            </p:cNvSpPr>
            <p:nvPr/>
          </p:nvSpPr>
          <p:spPr bwMode="auto">
            <a:xfrm>
              <a:off x="7123113" y="2714625"/>
              <a:ext cx="139700" cy="142875"/>
            </a:xfrm>
            <a:custGeom>
              <a:avLst/>
              <a:gdLst>
                <a:gd name="T0" fmla="*/ 2147483647 w 356"/>
                <a:gd name="T1" fmla="*/ 2147483647 h 370"/>
                <a:gd name="T2" fmla="*/ 2147483647 w 356"/>
                <a:gd name="T3" fmla="*/ 2147483647 h 370"/>
                <a:gd name="T4" fmla="*/ 0 w 356"/>
                <a:gd name="T5" fmla="*/ 2147483647 h 370"/>
                <a:gd name="T6" fmla="*/ 2147483647 w 356"/>
                <a:gd name="T7" fmla="*/ 2147483647 h 370"/>
                <a:gd name="T8" fmla="*/ 2147483647 w 356"/>
                <a:gd name="T9" fmla="*/ 2147483647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0" y="209"/>
                  </a:moveTo>
                  <a:cubicBezTo>
                    <a:pt x="356" y="301"/>
                    <a:pt x="288" y="370"/>
                    <a:pt x="193" y="364"/>
                  </a:cubicBezTo>
                  <a:cubicBezTo>
                    <a:pt x="97" y="358"/>
                    <a:pt x="7" y="270"/>
                    <a:pt x="0" y="167"/>
                  </a:cubicBezTo>
                  <a:cubicBezTo>
                    <a:pt x="2" y="66"/>
                    <a:pt x="88" y="0"/>
                    <a:pt x="185" y="18"/>
                  </a:cubicBezTo>
                  <a:cubicBezTo>
                    <a:pt x="281" y="34"/>
                    <a:pt x="352" y="119"/>
                    <a:pt x="350" y="209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72" name="Freeform 513"/>
            <p:cNvSpPr>
              <a:spLocks/>
            </p:cNvSpPr>
            <p:nvPr/>
          </p:nvSpPr>
          <p:spPr bwMode="auto">
            <a:xfrm>
              <a:off x="7123113" y="2714625"/>
              <a:ext cx="139700" cy="142875"/>
            </a:xfrm>
            <a:custGeom>
              <a:avLst/>
              <a:gdLst>
                <a:gd name="T0" fmla="*/ 2147483647 w 356"/>
                <a:gd name="T1" fmla="*/ 2147483647 h 370"/>
                <a:gd name="T2" fmla="*/ 2147483647 w 356"/>
                <a:gd name="T3" fmla="*/ 2147483647 h 370"/>
                <a:gd name="T4" fmla="*/ 0 w 356"/>
                <a:gd name="T5" fmla="*/ 2147483647 h 370"/>
                <a:gd name="T6" fmla="*/ 2147483647 w 356"/>
                <a:gd name="T7" fmla="*/ 2147483647 h 370"/>
                <a:gd name="T8" fmla="*/ 2147483647 w 356"/>
                <a:gd name="T9" fmla="*/ 2147483647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0" y="209"/>
                  </a:moveTo>
                  <a:cubicBezTo>
                    <a:pt x="356" y="301"/>
                    <a:pt x="288" y="370"/>
                    <a:pt x="193" y="364"/>
                  </a:cubicBezTo>
                  <a:cubicBezTo>
                    <a:pt x="97" y="358"/>
                    <a:pt x="7" y="270"/>
                    <a:pt x="0" y="167"/>
                  </a:cubicBezTo>
                  <a:cubicBezTo>
                    <a:pt x="2" y="66"/>
                    <a:pt x="88" y="0"/>
                    <a:pt x="185" y="18"/>
                  </a:cubicBezTo>
                  <a:cubicBezTo>
                    <a:pt x="281" y="34"/>
                    <a:pt x="352" y="119"/>
                    <a:pt x="350" y="20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73" name="Freeform 514"/>
            <p:cNvSpPr>
              <a:spLocks/>
            </p:cNvSpPr>
            <p:nvPr/>
          </p:nvSpPr>
          <p:spPr bwMode="auto">
            <a:xfrm>
              <a:off x="7172325" y="2767013"/>
              <a:ext cx="39688" cy="41275"/>
            </a:xfrm>
            <a:custGeom>
              <a:avLst/>
              <a:gdLst>
                <a:gd name="T0" fmla="*/ 2147483647 w 101"/>
                <a:gd name="T1" fmla="*/ 2147483647 h 106"/>
                <a:gd name="T2" fmla="*/ 2147483647 w 101"/>
                <a:gd name="T3" fmla="*/ 2147483647 h 106"/>
                <a:gd name="T4" fmla="*/ 0 w 101"/>
                <a:gd name="T5" fmla="*/ 2147483647 h 106"/>
                <a:gd name="T6" fmla="*/ 2147483647 w 101"/>
                <a:gd name="T7" fmla="*/ 2147483647 h 106"/>
                <a:gd name="T8" fmla="*/ 2147483647 w 101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06">
                  <a:moveTo>
                    <a:pt x="100" y="59"/>
                  </a:moveTo>
                  <a:cubicBezTo>
                    <a:pt x="101" y="86"/>
                    <a:pt x="80" y="106"/>
                    <a:pt x="53" y="103"/>
                  </a:cubicBezTo>
                  <a:cubicBezTo>
                    <a:pt x="25" y="100"/>
                    <a:pt x="1" y="75"/>
                    <a:pt x="0" y="47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8" y="8"/>
                    <a:pt x="100" y="32"/>
                    <a:pt x="100" y="59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74" name="Freeform 515"/>
            <p:cNvSpPr>
              <a:spLocks/>
            </p:cNvSpPr>
            <p:nvPr/>
          </p:nvSpPr>
          <p:spPr bwMode="auto">
            <a:xfrm>
              <a:off x="7172325" y="2767013"/>
              <a:ext cx="39688" cy="41275"/>
            </a:xfrm>
            <a:custGeom>
              <a:avLst/>
              <a:gdLst>
                <a:gd name="T0" fmla="*/ 2147483647 w 101"/>
                <a:gd name="T1" fmla="*/ 2147483647 h 106"/>
                <a:gd name="T2" fmla="*/ 2147483647 w 101"/>
                <a:gd name="T3" fmla="*/ 2147483647 h 106"/>
                <a:gd name="T4" fmla="*/ 0 w 101"/>
                <a:gd name="T5" fmla="*/ 2147483647 h 106"/>
                <a:gd name="T6" fmla="*/ 2147483647 w 101"/>
                <a:gd name="T7" fmla="*/ 2147483647 h 106"/>
                <a:gd name="T8" fmla="*/ 2147483647 w 101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06">
                  <a:moveTo>
                    <a:pt x="100" y="59"/>
                  </a:moveTo>
                  <a:cubicBezTo>
                    <a:pt x="101" y="86"/>
                    <a:pt x="80" y="106"/>
                    <a:pt x="53" y="103"/>
                  </a:cubicBezTo>
                  <a:cubicBezTo>
                    <a:pt x="25" y="100"/>
                    <a:pt x="1" y="75"/>
                    <a:pt x="0" y="47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8" y="8"/>
                    <a:pt x="100" y="32"/>
                    <a:pt x="100" y="5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75" name="Freeform 516"/>
            <p:cNvSpPr>
              <a:spLocks/>
            </p:cNvSpPr>
            <p:nvPr/>
          </p:nvSpPr>
          <p:spPr bwMode="auto">
            <a:xfrm>
              <a:off x="7169150" y="2936875"/>
              <a:ext cx="168275" cy="136525"/>
            </a:xfrm>
            <a:custGeom>
              <a:avLst/>
              <a:gdLst>
                <a:gd name="T0" fmla="*/ 2147483647 w 434"/>
                <a:gd name="T1" fmla="*/ 2147483647 h 351"/>
                <a:gd name="T2" fmla="*/ 2147483647 w 434"/>
                <a:gd name="T3" fmla="*/ 2147483647 h 351"/>
                <a:gd name="T4" fmla="*/ 2147483647 w 434"/>
                <a:gd name="T5" fmla="*/ 2147483647 h 351"/>
                <a:gd name="T6" fmla="*/ 2147483647 w 434"/>
                <a:gd name="T7" fmla="*/ 0 h 351"/>
                <a:gd name="T8" fmla="*/ 2147483647 w 43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351">
                  <a:moveTo>
                    <a:pt x="378" y="165"/>
                  </a:moveTo>
                  <a:cubicBezTo>
                    <a:pt x="434" y="253"/>
                    <a:pt x="417" y="329"/>
                    <a:pt x="332" y="339"/>
                  </a:cubicBezTo>
                  <a:cubicBezTo>
                    <a:pt x="247" y="351"/>
                    <a:pt x="120" y="285"/>
                    <a:pt x="54" y="186"/>
                  </a:cubicBezTo>
                  <a:cubicBezTo>
                    <a:pt x="0" y="85"/>
                    <a:pt x="40" y="1"/>
                    <a:pt x="133" y="0"/>
                  </a:cubicBezTo>
                  <a:cubicBezTo>
                    <a:pt x="226" y="0"/>
                    <a:pt x="332" y="75"/>
                    <a:pt x="378" y="165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76" name="Freeform 517"/>
            <p:cNvSpPr>
              <a:spLocks/>
            </p:cNvSpPr>
            <p:nvPr/>
          </p:nvSpPr>
          <p:spPr bwMode="auto">
            <a:xfrm>
              <a:off x="7169150" y="2936875"/>
              <a:ext cx="168275" cy="136525"/>
            </a:xfrm>
            <a:custGeom>
              <a:avLst/>
              <a:gdLst>
                <a:gd name="T0" fmla="*/ 2147483647 w 434"/>
                <a:gd name="T1" fmla="*/ 2147483647 h 351"/>
                <a:gd name="T2" fmla="*/ 2147483647 w 434"/>
                <a:gd name="T3" fmla="*/ 2147483647 h 351"/>
                <a:gd name="T4" fmla="*/ 2147483647 w 434"/>
                <a:gd name="T5" fmla="*/ 2147483647 h 351"/>
                <a:gd name="T6" fmla="*/ 2147483647 w 434"/>
                <a:gd name="T7" fmla="*/ 0 h 351"/>
                <a:gd name="T8" fmla="*/ 2147483647 w 43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351">
                  <a:moveTo>
                    <a:pt x="378" y="165"/>
                  </a:moveTo>
                  <a:cubicBezTo>
                    <a:pt x="434" y="253"/>
                    <a:pt x="417" y="329"/>
                    <a:pt x="332" y="339"/>
                  </a:cubicBezTo>
                  <a:cubicBezTo>
                    <a:pt x="247" y="351"/>
                    <a:pt x="120" y="285"/>
                    <a:pt x="54" y="186"/>
                  </a:cubicBezTo>
                  <a:cubicBezTo>
                    <a:pt x="0" y="85"/>
                    <a:pt x="40" y="1"/>
                    <a:pt x="133" y="0"/>
                  </a:cubicBezTo>
                  <a:cubicBezTo>
                    <a:pt x="226" y="0"/>
                    <a:pt x="332" y="75"/>
                    <a:pt x="378" y="1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77" name="Freeform 518"/>
            <p:cNvSpPr>
              <a:spLocks/>
            </p:cNvSpPr>
            <p:nvPr/>
          </p:nvSpPr>
          <p:spPr bwMode="auto">
            <a:xfrm>
              <a:off x="7229475" y="2982913"/>
              <a:ext cx="47625" cy="39687"/>
            </a:xfrm>
            <a:custGeom>
              <a:avLst/>
              <a:gdLst>
                <a:gd name="T0" fmla="*/ 2147483647 w 124"/>
                <a:gd name="T1" fmla="*/ 2147483647 h 100"/>
                <a:gd name="T2" fmla="*/ 2147483647 w 124"/>
                <a:gd name="T3" fmla="*/ 2147483647 h 100"/>
                <a:gd name="T4" fmla="*/ 2147483647 w 124"/>
                <a:gd name="T5" fmla="*/ 2147483647 h 100"/>
                <a:gd name="T6" fmla="*/ 2147483647 w 124"/>
                <a:gd name="T7" fmla="*/ 2147483647 h 100"/>
                <a:gd name="T8" fmla="*/ 2147483647 w 124"/>
                <a:gd name="T9" fmla="*/ 2147483647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4"/>
                    <a:pt x="117" y="96"/>
                    <a:pt x="91" y="98"/>
                  </a:cubicBezTo>
                  <a:cubicBezTo>
                    <a:pt x="66" y="100"/>
                    <a:pt x="32" y="81"/>
                    <a:pt x="15" y="53"/>
                  </a:cubicBezTo>
                  <a:cubicBezTo>
                    <a:pt x="0" y="26"/>
                    <a:pt x="8" y="3"/>
                    <a:pt x="34" y="1"/>
                  </a:cubicBezTo>
                  <a:cubicBezTo>
                    <a:pt x="60" y="0"/>
                    <a:pt x="93" y="21"/>
                    <a:pt x="108" y="47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78" name="Freeform 519"/>
            <p:cNvSpPr>
              <a:spLocks/>
            </p:cNvSpPr>
            <p:nvPr/>
          </p:nvSpPr>
          <p:spPr bwMode="auto">
            <a:xfrm>
              <a:off x="7229475" y="2982913"/>
              <a:ext cx="47625" cy="39687"/>
            </a:xfrm>
            <a:custGeom>
              <a:avLst/>
              <a:gdLst>
                <a:gd name="T0" fmla="*/ 2147483647 w 124"/>
                <a:gd name="T1" fmla="*/ 2147483647 h 100"/>
                <a:gd name="T2" fmla="*/ 2147483647 w 124"/>
                <a:gd name="T3" fmla="*/ 2147483647 h 100"/>
                <a:gd name="T4" fmla="*/ 2147483647 w 124"/>
                <a:gd name="T5" fmla="*/ 2147483647 h 100"/>
                <a:gd name="T6" fmla="*/ 2147483647 w 124"/>
                <a:gd name="T7" fmla="*/ 2147483647 h 100"/>
                <a:gd name="T8" fmla="*/ 2147483647 w 124"/>
                <a:gd name="T9" fmla="*/ 2147483647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4"/>
                    <a:pt x="117" y="96"/>
                    <a:pt x="91" y="98"/>
                  </a:cubicBezTo>
                  <a:cubicBezTo>
                    <a:pt x="66" y="100"/>
                    <a:pt x="32" y="81"/>
                    <a:pt x="15" y="53"/>
                  </a:cubicBezTo>
                  <a:cubicBezTo>
                    <a:pt x="0" y="26"/>
                    <a:pt x="8" y="3"/>
                    <a:pt x="34" y="1"/>
                  </a:cubicBezTo>
                  <a:cubicBezTo>
                    <a:pt x="60" y="0"/>
                    <a:pt x="93" y="21"/>
                    <a:pt x="108" y="4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79" name="Freeform 520"/>
            <p:cNvSpPr>
              <a:spLocks/>
            </p:cNvSpPr>
            <p:nvPr/>
          </p:nvSpPr>
          <p:spPr bwMode="auto">
            <a:xfrm>
              <a:off x="6929438" y="2390775"/>
              <a:ext cx="174625" cy="193675"/>
            </a:xfrm>
            <a:custGeom>
              <a:avLst/>
              <a:gdLst>
                <a:gd name="T0" fmla="*/ 2147483647 w 449"/>
                <a:gd name="T1" fmla="*/ 2147483647 h 498"/>
                <a:gd name="T2" fmla="*/ 2147483647 w 449"/>
                <a:gd name="T3" fmla="*/ 2147483647 h 498"/>
                <a:gd name="T4" fmla="*/ 2147483647 w 449"/>
                <a:gd name="T5" fmla="*/ 2147483647 h 498"/>
                <a:gd name="T6" fmla="*/ 2147483647 w 449"/>
                <a:gd name="T7" fmla="*/ 2147483647 h 498"/>
                <a:gd name="T8" fmla="*/ 2147483647 w 449"/>
                <a:gd name="T9" fmla="*/ 2147483647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1"/>
                  </a:moveTo>
                  <a:cubicBezTo>
                    <a:pt x="346" y="443"/>
                    <a:pt x="236" y="498"/>
                    <a:pt x="140" y="458"/>
                  </a:cubicBezTo>
                  <a:cubicBezTo>
                    <a:pt x="43" y="416"/>
                    <a:pt x="0" y="277"/>
                    <a:pt x="51" y="154"/>
                  </a:cubicBezTo>
                  <a:cubicBezTo>
                    <a:pt x="113" y="36"/>
                    <a:pt x="243" y="0"/>
                    <a:pt x="335" y="64"/>
                  </a:cubicBezTo>
                  <a:cubicBezTo>
                    <a:pt x="426" y="124"/>
                    <a:pt x="449" y="244"/>
                    <a:pt x="393" y="341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80" name="Freeform 521"/>
            <p:cNvSpPr>
              <a:spLocks/>
            </p:cNvSpPr>
            <p:nvPr/>
          </p:nvSpPr>
          <p:spPr bwMode="auto">
            <a:xfrm>
              <a:off x="6929438" y="2390775"/>
              <a:ext cx="174625" cy="193675"/>
            </a:xfrm>
            <a:custGeom>
              <a:avLst/>
              <a:gdLst>
                <a:gd name="T0" fmla="*/ 2147483647 w 449"/>
                <a:gd name="T1" fmla="*/ 2147483647 h 498"/>
                <a:gd name="T2" fmla="*/ 2147483647 w 449"/>
                <a:gd name="T3" fmla="*/ 2147483647 h 498"/>
                <a:gd name="T4" fmla="*/ 2147483647 w 449"/>
                <a:gd name="T5" fmla="*/ 2147483647 h 498"/>
                <a:gd name="T6" fmla="*/ 2147483647 w 449"/>
                <a:gd name="T7" fmla="*/ 2147483647 h 498"/>
                <a:gd name="T8" fmla="*/ 2147483647 w 449"/>
                <a:gd name="T9" fmla="*/ 2147483647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1"/>
                  </a:moveTo>
                  <a:cubicBezTo>
                    <a:pt x="346" y="443"/>
                    <a:pt x="236" y="498"/>
                    <a:pt x="140" y="458"/>
                  </a:cubicBezTo>
                  <a:cubicBezTo>
                    <a:pt x="43" y="416"/>
                    <a:pt x="0" y="277"/>
                    <a:pt x="51" y="154"/>
                  </a:cubicBezTo>
                  <a:cubicBezTo>
                    <a:pt x="113" y="36"/>
                    <a:pt x="243" y="0"/>
                    <a:pt x="335" y="64"/>
                  </a:cubicBezTo>
                  <a:cubicBezTo>
                    <a:pt x="426" y="124"/>
                    <a:pt x="449" y="244"/>
                    <a:pt x="393" y="3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81" name="Freeform 522"/>
            <p:cNvSpPr>
              <a:spLocks/>
            </p:cNvSpPr>
            <p:nvPr/>
          </p:nvSpPr>
          <p:spPr bwMode="auto">
            <a:xfrm>
              <a:off x="6991350" y="2462213"/>
              <a:ext cx="50800" cy="55562"/>
            </a:xfrm>
            <a:custGeom>
              <a:avLst/>
              <a:gdLst>
                <a:gd name="T0" fmla="*/ 2147483647 w 129"/>
                <a:gd name="T1" fmla="*/ 2147483647 h 142"/>
                <a:gd name="T2" fmla="*/ 2147483647 w 129"/>
                <a:gd name="T3" fmla="*/ 2147483647 h 142"/>
                <a:gd name="T4" fmla="*/ 2147483647 w 129"/>
                <a:gd name="T5" fmla="*/ 2147483647 h 142"/>
                <a:gd name="T6" fmla="*/ 2147483647 w 129"/>
                <a:gd name="T7" fmla="*/ 2147483647 h 142"/>
                <a:gd name="T8" fmla="*/ 2147483647 w 129"/>
                <a:gd name="T9" fmla="*/ 2147483647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0" y="114"/>
                    <a:pt x="0" y="76"/>
                    <a:pt x="15" y="44"/>
                  </a:cubicBezTo>
                  <a:cubicBezTo>
                    <a:pt x="31" y="12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82" name="Freeform 523"/>
            <p:cNvSpPr>
              <a:spLocks/>
            </p:cNvSpPr>
            <p:nvPr/>
          </p:nvSpPr>
          <p:spPr bwMode="auto">
            <a:xfrm>
              <a:off x="6991350" y="2462213"/>
              <a:ext cx="50800" cy="55562"/>
            </a:xfrm>
            <a:custGeom>
              <a:avLst/>
              <a:gdLst>
                <a:gd name="T0" fmla="*/ 2147483647 w 129"/>
                <a:gd name="T1" fmla="*/ 2147483647 h 142"/>
                <a:gd name="T2" fmla="*/ 2147483647 w 129"/>
                <a:gd name="T3" fmla="*/ 2147483647 h 142"/>
                <a:gd name="T4" fmla="*/ 2147483647 w 129"/>
                <a:gd name="T5" fmla="*/ 2147483647 h 142"/>
                <a:gd name="T6" fmla="*/ 2147483647 w 129"/>
                <a:gd name="T7" fmla="*/ 2147483647 h 142"/>
                <a:gd name="T8" fmla="*/ 2147483647 w 129"/>
                <a:gd name="T9" fmla="*/ 2147483647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0" y="114"/>
                    <a:pt x="0" y="76"/>
                    <a:pt x="15" y="44"/>
                  </a:cubicBezTo>
                  <a:cubicBezTo>
                    <a:pt x="31" y="12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83" name="Freeform 524"/>
            <p:cNvSpPr>
              <a:spLocks/>
            </p:cNvSpPr>
            <p:nvPr/>
          </p:nvSpPr>
          <p:spPr bwMode="auto">
            <a:xfrm>
              <a:off x="6891338" y="2657475"/>
              <a:ext cx="139700" cy="187325"/>
            </a:xfrm>
            <a:custGeom>
              <a:avLst/>
              <a:gdLst>
                <a:gd name="T0" fmla="*/ 2147483647 w 359"/>
                <a:gd name="T1" fmla="*/ 2147483647 h 481"/>
                <a:gd name="T2" fmla="*/ 2147483647 w 359"/>
                <a:gd name="T3" fmla="*/ 2147483647 h 481"/>
                <a:gd name="T4" fmla="*/ 0 w 359"/>
                <a:gd name="T5" fmla="*/ 2147483647 h 481"/>
                <a:gd name="T6" fmla="*/ 2147483647 w 359"/>
                <a:gd name="T7" fmla="*/ 2147483647 h 481"/>
                <a:gd name="T8" fmla="*/ 2147483647 w 359"/>
                <a:gd name="T9" fmla="*/ 2147483647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9" h="481">
                  <a:moveTo>
                    <a:pt x="351" y="278"/>
                  </a:moveTo>
                  <a:cubicBezTo>
                    <a:pt x="359" y="392"/>
                    <a:pt x="296" y="481"/>
                    <a:pt x="200" y="476"/>
                  </a:cubicBezTo>
                  <a:cubicBezTo>
                    <a:pt x="105" y="471"/>
                    <a:pt x="10" y="356"/>
                    <a:pt x="0" y="219"/>
                  </a:cubicBezTo>
                  <a:cubicBezTo>
                    <a:pt x="0" y="83"/>
                    <a:pt x="88" y="0"/>
                    <a:pt x="185" y="28"/>
                  </a:cubicBezTo>
                  <a:cubicBezTo>
                    <a:pt x="282" y="55"/>
                    <a:pt x="352" y="165"/>
                    <a:pt x="351" y="278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84" name="Freeform 525"/>
            <p:cNvSpPr>
              <a:spLocks/>
            </p:cNvSpPr>
            <p:nvPr/>
          </p:nvSpPr>
          <p:spPr bwMode="auto">
            <a:xfrm>
              <a:off x="6891338" y="2657475"/>
              <a:ext cx="139700" cy="187325"/>
            </a:xfrm>
            <a:custGeom>
              <a:avLst/>
              <a:gdLst>
                <a:gd name="T0" fmla="*/ 2147483647 w 359"/>
                <a:gd name="T1" fmla="*/ 2147483647 h 481"/>
                <a:gd name="T2" fmla="*/ 2147483647 w 359"/>
                <a:gd name="T3" fmla="*/ 2147483647 h 481"/>
                <a:gd name="T4" fmla="*/ 0 w 359"/>
                <a:gd name="T5" fmla="*/ 2147483647 h 481"/>
                <a:gd name="T6" fmla="*/ 2147483647 w 359"/>
                <a:gd name="T7" fmla="*/ 2147483647 h 481"/>
                <a:gd name="T8" fmla="*/ 2147483647 w 359"/>
                <a:gd name="T9" fmla="*/ 2147483647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9" h="481">
                  <a:moveTo>
                    <a:pt x="351" y="278"/>
                  </a:moveTo>
                  <a:cubicBezTo>
                    <a:pt x="359" y="392"/>
                    <a:pt x="296" y="481"/>
                    <a:pt x="200" y="476"/>
                  </a:cubicBezTo>
                  <a:cubicBezTo>
                    <a:pt x="105" y="471"/>
                    <a:pt x="10" y="356"/>
                    <a:pt x="0" y="219"/>
                  </a:cubicBezTo>
                  <a:cubicBezTo>
                    <a:pt x="0" y="83"/>
                    <a:pt x="88" y="0"/>
                    <a:pt x="185" y="28"/>
                  </a:cubicBezTo>
                  <a:cubicBezTo>
                    <a:pt x="282" y="55"/>
                    <a:pt x="352" y="165"/>
                    <a:pt x="351" y="27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85" name="Freeform 526"/>
            <p:cNvSpPr>
              <a:spLocks/>
            </p:cNvSpPr>
            <p:nvPr/>
          </p:nvSpPr>
          <p:spPr bwMode="auto">
            <a:xfrm>
              <a:off x="6938963" y="2727325"/>
              <a:ext cx="41275" cy="53975"/>
            </a:xfrm>
            <a:custGeom>
              <a:avLst/>
              <a:gdLst>
                <a:gd name="T0" fmla="*/ 2147483647 w 103"/>
                <a:gd name="T1" fmla="*/ 2147483647 h 137"/>
                <a:gd name="T2" fmla="*/ 2147483647 w 103"/>
                <a:gd name="T3" fmla="*/ 2147483647 h 137"/>
                <a:gd name="T4" fmla="*/ 2147483647 w 103"/>
                <a:gd name="T5" fmla="*/ 2147483647 h 137"/>
                <a:gd name="T6" fmla="*/ 2147483647 w 103"/>
                <a:gd name="T7" fmla="*/ 2147483647 h 137"/>
                <a:gd name="T8" fmla="*/ 2147483647 w 103"/>
                <a:gd name="T9" fmla="*/ 214748364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7">
                  <a:moveTo>
                    <a:pt x="102" y="78"/>
                  </a:moveTo>
                  <a:cubicBezTo>
                    <a:pt x="103" y="112"/>
                    <a:pt x="83" y="137"/>
                    <a:pt x="55" y="133"/>
                  </a:cubicBezTo>
                  <a:cubicBezTo>
                    <a:pt x="27" y="130"/>
                    <a:pt x="3" y="97"/>
                    <a:pt x="1" y="61"/>
                  </a:cubicBezTo>
                  <a:cubicBezTo>
                    <a:pt x="0" y="24"/>
                    <a:pt x="23" y="0"/>
                    <a:pt x="51" y="6"/>
                  </a:cubicBezTo>
                  <a:cubicBezTo>
                    <a:pt x="79" y="11"/>
                    <a:pt x="101" y="43"/>
                    <a:pt x="102" y="78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86" name="Freeform 527"/>
            <p:cNvSpPr>
              <a:spLocks/>
            </p:cNvSpPr>
            <p:nvPr/>
          </p:nvSpPr>
          <p:spPr bwMode="auto">
            <a:xfrm>
              <a:off x="6938963" y="2727325"/>
              <a:ext cx="41275" cy="53975"/>
            </a:xfrm>
            <a:custGeom>
              <a:avLst/>
              <a:gdLst>
                <a:gd name="T0" fmla="*/ 2147483647 w 103"/>
                <a:gd name="T1" fmla="*/ 2147483647 h 137"/>
                <a:gd name="T2" fmla="*/ 2147483647 w 103"/>
                <a:gd name="T3" fmla="*/ 2147483647 h 137"/>
                <a:gd name="T4" fmla="*/ 2147483647 w 103"/>
                <a:gd name="T5" fmla="*/ 2147483647 h 137"/>
                <a:gd name="T6" fmla="*/ 2147483647 w 103"/>
                <a:gd name="T7" fmla="*/ 2147483647 h 137"/>
                <a:gd name="T8" fmla="*/ 2147483647 w 103"/>
                <a:gd name="T9" fmla="*/ 214748364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7">
                  <a:moveTo>
                    <a:pt x="102" y="78"/>
                  </a:moveTo>
                  <a:cubicBezTo>
                    <a:pt x="103" y="112"/>
                    <a:pt x="83" y="137"/>
                    <a:pt x="55" y="133"/>
                  </a:cubicBezTo>
                  <a:cubicBezTo>
                    <a:pt x="27" y="130"/>
                    <a:pt x="3" y="97"/>
                    <a:pt x="1" y="61"/>
                  </a:cubicBezTo>
                  <a:cubicBezTo>
                    <a:pt x="0" y="24"/>
                    <a:pt x="23" y="0"/>
                    <a:pt x="51" y="6"/>
                  </a:cubicBezTo>
                  <a:cubicBezTo>
                    <a:pt x="79" y="11"/>
                    <a:pt x="101" y="43"/>
                    <a:pt x="102" y="7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87" name="Freeform 528"/>
            <p:cNvSpPr>
              <a:spLocks/>
            </p:cNvSpPr>
            <p:nvPr/>
          </p:nvSpPr>
          <p:spPr bwMode="auto">
            <a:xfrm>
              <a:off x="6951663" y="2943225"/>
              <a:ext cx="179387" cy="187325"/>
            </a:xfrm>
            <a:custGeom>
              <a:avLst/>
              <a:gdLst>
                <a:gd name="T0" fmla="*/ 2147483647 w 460"/>
                <a:gd name="T1" fmla="*/ 2147483647 h 480"/>
                <a:gd name="T2" fmla="*/ 2147483647 w 460"/>
                <a:gd name="T3" fmla="*/ 2147483647 h 480"/>
                <a:gd name="T4" fmla="*/ 2147483647 w 460"/>
                <a:gd name="T5" fmla="*/ 2147483647 h 480"/>
                <a:gd name="T6" fmla="*/ 2147483647 w 460"/>
                <a:gd name="T7" fmla="*/ 2147483647 h 480"/>
                <a:gd name="T8" fmla="*/ 2147483647 w 460"/>
                <a:gd name="T9" fmla="*/ 2147483647 h 4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80">
                  <a:moveTo>
                    <a:pt x="388" y="199"/>
                  </a:moveTo>
                  <a:cubicBezTo>
                    <a:pt x="460" y="309"/>
                    <a:pt x="458" y="417"/>
                    <a:pt x="374" y="446"/>
                  </a:cubicBezTo>
                  <a:cubicBezTo>
                    <a:pt x="291" y="480"/>
                    <a:pt x="150" y="403"/>
                    <a:pt x="69" y="272"/>
                  </a:cubicBezTo>
                  <a:cubicBezTo>
                    <a:pt x="0" y="137"/>
                    <a:pt x="29" y="18"/>
                    <a:pt x="121" y="9"/>
                  </a:cubicBezTo>
                  <a:cubicBezTo>
                    <a:pt x="214" y="0"/>
                    <a:pt x="328" y="87"/>
                    <a:pt x="388" y="199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88" name="Freeform 529"/>
            <p:cNvSpPr>
              <a:spLocks/>
            </p:cNvSpPr>
            <p:nvPr/>
          </p:nvSpPr>
          <p:spPr bwMode="auto">
            <a:xfrm>
              <a:off x="6951663" y="2943225"/>
              <a:ext cx="179387" cy="187325"/>
            </a:xfrm>
            <a:custGeom>
              <a:avLst/>
              <a:gdLst>
                <a:gd name="T0" fmla="*/ 2147483647 w 460"/>
                <a:gd name="T1" fmla="*/ 2147483647 h 480"/>
                <a:gd name="T2" fmla="*/ 2147483647 w 460"/>
                <a:gd name="T3" fmla="*/ 2147483647 h 480"/>
                <a:gd name="T4" fmla="*/ 2147483647 w 460"/>
                <a:gd name="T5" fmla="*/ 2147483647 h 480"/>
                <a:gd name="T6" fmla="*/ 2147483647 w 460"/>
                <a:gd name="T7" fmla="*/ 2147483647 h 480"/>
                <a:gd name="T8" fmla="*/ 2147483647 w 460"/>
                <a:gd name="T9" fmla="*/ 2147483647 h 4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80">
                  <a:moveTo>
                    <a:pt x="388" y="199"/>
                  </a:moveTo>
                  <a:cubicBezTo>
                    <a:pt x="460" y="309"/>
                    <a:pt x="458" y="417"/>
                    <a:pt x="374" y="446"/>
                  </a:cubicBezTo>
                  <a:cubicBezTo>
                    <a:pt x="291" y="480"/>
                    <a:pt x="150" y="403"/>
                    <a:pt x="69" y="272"/>
                  </a:cubicBezTo>
                  <a:cubicBezTo>
                    <a:pt x="0" y="137"/>
                    <a:pt x="29" y="18"/>
                    <a:pt x="121" y="9"/>
                  </a:cubicBezTo>
                  <a:cubicBezTo>
                    <a:pt x="214" y="0"/>
                    <a:pt x="328" y="87"/>
                    <a:pt x="389" y="19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89" name="Freeform 530"/>
            <p:cNvSpPr>
              <a:spLocks/>
            </p:cNvSpPr>
            <p:nvPr/>
          </p:nvSpPr>
          <p:spPr bwMode="auto">
            <a:xfrm>
              <a:off x="7015163" y="3006725"/>
              <a:ext cx="50800" cy="53975"/>
            </a:xfrm>
            <a:custGeom>
              <a:avLst/>
              <a:gdLst>
                <a:gd name="T0" fmla="*/ 2147483647 w 131"/>
                <a:gd name="T1" fmla="*/ 2147483647 h 136"/>
                <a:gd name="T2" fmla="*/ 2147483647 w 131"/>
                <a:gd name="T3" fmla="*/ 2147483647 h 136"/>
                <a:gd name="T4" fmla="*/ 2147483647 w 131"/>
                <a:gd name="T5" fmla="*/ 2147483647 h 136"/>
                <a:gd name="T6" fmla="*/ 2147483647 w 131"/>
                <a:gd name="T7" fmla="*/ 2147483647 h 136"/>
                <a:gd name="T8" fmla="*/ 2147483647 w 131"/>
                <a:gd name="T9" fmla="*/ 2147483647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6">
                  <a:moveTo>
                    <a:pt x="111" y="57"/>
                  </a:moveTo>
                  <a:cubicBezTo>
                    <a:pt x="131" y="91"/>
                    <a:pt x="128" y="123"/>
                    <a:pt x="103" y="130"/>
                  </a:cubicBezTo>
                  <a:cubicBezTo>
                    <a:pt x="78" y="136"/>
                    <a:pt x="40" y="113"/>
                    <a:pt x="19" y="78"/>
                  </a:cubicBezTo>
                  <a:cubicBezTo>
                    <a:pt x="0" y="42"/>
                    <a:pt x="5" y="9"/>
                    <a:pt x="30" y="4"/>
                  </a:cubicBezTo>
                  <a:cubicBezTo>
                    <a:pt x="56" y="0"/>
                    <a:pt x="92" y="23"/>
                    <a:pt x="111" y="57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90" name="Freeform 531"/>
            <p:cNvSpPr>
              <a:spLocks/>
            </p:cNvSpPr>
            <p:nvPr/>
          </p:nvSpPr>
          <p:spPr bwMode="auto">
            <a:xfrm>
              <a:off x="7015163" y="3006725"/>
              <a:ext cx="50800" cy="53975"/>
            </a:xfrm>
            <a:custGeom>
              <a:avLst/>
              <a:gdLst>
                <a:gd name="T0" fmla="*/ 2147483647 w 131"/>
                <a:gd name="T1" fmla="*/ 2147483647 h 136"/>
                <a:gd name="T2" fmla="*/ 2147483647 w 131"/>
                <a:gd name="T3" fmla="*/ 2147483647 h 136"/>
                <a:gd name="T4" fmla="*/ 2147483647 w 131"/>
                <a:gd name="T5" fmla="*/ 2147483647 h 136"/>
                <a:gd name="T6" fmla="*/ 2147483647 w 131"/>
                <a:gd name="T7" fmla="*/ 2147483647 h 136"/>
                <a:gd name="T8" fmla="*/ 2147483647 w 131"/>
                <a:gd name="T9" fmla="*/ 2147483647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6">
                  <a:moveTo>
                    <a:pt x="111" y="57"/>
                  </a:moveTo>
                  <a:cubicBezTo>
                    <a:pt x="131" y="91"/>
                    <a:pt x="128" y="123"/>
                    <a:pt x="103" y="130"/>
                  </a:cubicBezTo>
                  <a:cubicBezTo>
                    <a:pt x="78" y="136"/>
                    <a:pt x="40" y="113"/>
                    <a:pt x="19" y="78"/>
                  </a:cubicBezTo>
                  <a:cubicBezTo>
                    <a:pt x="0" y="42"/>
                    <a:pt x="5" y="9"/>
                    <a:pt x="30" y="4"/>
                  </a:cubicBezTo>
                  <a:cubicBezTo>
                    <a:pt x="56" y="0"/>
                    <a:pt x="92" y="23"/>
                    <a:pt x="111" y="5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91" name="Freeform 533"/>
            <p:cNvSpPr>
              <a:spLocks/>
            </p:cNvSpPr>
            <p:nvPr/>
          </p:nvSpPr>
          <p:spPr bwMode="auto">
            <a:xfrm>
              <a:off x="7021513" y="2438400"/>
              <a:ext cx="80962" cy="542925"/>
            </a:xfrm>
            <a:custGeom>
              <a:avLst/>
              <a:gdLst>
                <a:gd name="T0" fmla="*/ 2147483647 w 210"/>
                <a:gd name="T1" fmla="*/ 2147483647 h 1396"/>
                <a:gd name="T2" fmla="*/ 2147483647 w 210"/>
                <a:gd name="T3" fmla="*/ 2147483647 h 1396"/>
                <a:gd name="T4" fmla="*/ 2147483647 w 210"/>
                <a:gd name="T5" fmla="*/ 2147483647 h 1396"/>
                <a:gd name="T6" fmla="*/ 2147483647 w 210"/>
                <a:gd name="T7" fmla="*/ 2147483647 h 1396"/>
                <a:gd name="T8" fmla="*/ 2147483647 w 210"/>
                <a:gd name="T9" fmla="*/ 2147483647 h 1396"/>
                <a:gd name="T10" fmla="*/ 2147483647 w 210"/>
                <a:gd name="T11" fmla="*/ 2147483647 h 1396"/>
                <a:gd name="T12" fmla="*/ 2147483647 w 210"/>
                <a:gd name="T13" fmla="*/ 2147483647 h 1396"/>
                <a:gd name="T14" fmla="*/ 2147483647 w 210"/>
                <a:gd name="T15" fmla="*/ 2147483647 h 1396"/>
                <a:gd name="T16" fmla="*/ 2147483647 w 210"/>
                <a:gd name="T17" fmla="*/ 0 h 13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0" h="1396">
                  <a:moveTo>
                    <a:pt x="210" y="1396"/>
                  </a:moveTo>
                  <a:cubicBezTo>
                    <a:pt x="210" y="1396"/>
                    <a:pt x="209" y="1395"/>
                    <a:pt x="209" y="1394"/>
                  </a:cubicBezTo>
                  <a:cubicBezTo>
                    <a:pt x="167" y="1317"/>
                    <a:pt x="127" y="1239"/>
                    <a:pt x="97" y="1159"/>
                  </a:cubicBezTo>
                  <a:cubicBezTo>
                    <a:pt x="67" y="1080"/>
                    <a:pt x="47" y="999"/>
                    <a:pt x="29" y="919"/>
                  </a:cubicBezTo>
                  <a:cubicBezTo>
                    <a:pt x="16" y="839"/>
                    <a:pt x="5" y="759"/>
                    <a:pt x="2" y="679"/>
                  </a:cubicBezTo>
                  <a:cubicBezTo>
                    <a:pt x="0" y="600"/>
                    <a:pt x="5" y="522"/>
                    <a:pt x="13" y="444"/>
                  </a:cubicBezTo>
                  <a:cubicBezTo>
                    <a:pt x="24" y="367"/>
                    <a:pt x="39" y="291"/>
                    <a:pt x="61" y="217"/>
                  </a:cubicBezTo>
                  <a:cubicBezTo>
                    <a:pt x="83" y="143"/>
                    <a:pt x="114" y="72"/>
                    <a:pt x="147" y="2"/>
                  </a:cubicBezTo>
                  <a:cubicBezTo>
                    <a:pt x="147" y="1"/>
                    <a:pt x="148" y="0"/>
                    <a:pt x="14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92" name="Freeform 534"/>
            <p:cNvSpPr>
              <a:spLocks/>
            </p:cNvSpPr>
            <p:nvPr/>
          </p:nvSpPr>
          <p:spPr bwMode="auto">
            <a:xfrm>
              <a:off x="7253288" y="2530475"/>
              <a:ext cx="63500" cy="420688"/>
            </a:xfrm>
            <a:custGeom>
              <a:avLst/>
              <a:gdLst>
                <a:gd name="T0" fmla="*/ 2147483647 w 161"/>
                <a:gd name="T1" fmla="*/ 2147483647 h 1080"/>
                <a:gd name="T2" fmla="*/ 2147483647 w 161"/>
                <a:gd name="T3" fmla="*/ 2147483647 h 1080"/>
                <a:gd name="T4" fmla="*/ 2147483647 w 161"/>
                <a:gd name="T5" fmla="*/ 2147483647 h 1080"/>
                <a:gd name="T6" fmla="*/ 2147483647 w 161"/>
                <a:gd name="T7" fmla="*/ 2147483647 h 1080"/>
                <a:gd name="T8" fmla="*/ 2147483647 w 161"/>
                <a:gd name="T9" fmla="*/ 2147483647 h 1080"/>
                <a:gd name="T10" fmla="*/ 2147483647 w 161"/>
                <a:gd name="T11" fmla="*/ 2147483647 h 1080"/>
                <a:gd name="T12" fmla="*/ 2147483647 w 161"/>
                <a:gd name="T13" fmla="*/ 2147483647 h 1080"/>
                <a:gd name="T14" fmla="*/ 2147483647 w 161"/>
                <a:gd name="T15" fmla="*/ 2147483647 h 1080"/>
                <a:gd name="T16" fmla="*/ 2147483647 w 161"/>
                <a:gd name="T17" fmla="*/ 0 h 10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1080">
                  <a:moveTo>
                    <a:pt x="161" y="1080"/>
                  </a:moveTo>
                  <a:cubicBezTo>
                    <a:pt x="161" y="1079"/>
                    <a:pt x="161" y="1079"/>
                    <a:pt x="160" y="1078"/>
                  </a:cubicBezTo>
                  <a:cubicBezTo>
                    <a:pt x="127" y="1018"/>
                    <a:pt x="96" y="958"/>
                    <a:pt x="72" y="896"/>
                  </a:cubicBezTo>
                  <a:cubicBezTo>
                    <a:pt x="50" y="835"/>
                    <a:pt x="34" y="772"/>
                    <a:pt x="21" y="710"/>
                  </a:cubicBezTo>
                  <a:cubicBezTo>
                    <a:pt x="11" y="648"/>
                    <a:pt x="3" y="587"/>
                    <a:pt x="2" y="525"/>
                  </a:cubicBezTo>
                  <a:cubicBezTo>
                    <a:pt x="0" y="464"/>
                    <a:pt x="5" y="403"/>
                    <a:pt x="12" y="343"/>
                  </a:cubicBezTo>
                  <a:cubicBezTo>
                    <a:pt x="22" y="284"/>
                    <a:pt x="35" y="225"/>
                    <a:pt x="54" y="168"/>
                  </a:cubicBezTo>
                  <a:cubicBezTo>
                    <a:pt x="72" y="111"/>
                    <a:pt x="98" y="56"/>
                    <a:pt x="125" y="2"/>
                  </a:cubicBezTo>
                  <a:cubicBezTo>
                    <a:pt x="126" y="1"/>
                    <a:pt x="126" y="1"/>
                    <a:pt x="126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93" name="Freeform 535"/>
            <p:cNvSpPr>
              <a:spLocks/>
            </p:cNvSpPr>
            <p:nvPr/>
          </p:nvSpPr>
          <p:spPr bwMode="auto">
            <a:xfrm>
              <a:off x="7485063" y="2573338"/>
              <a:ext cx="46037" cy="377825"/>
            </a:xfrm>
            <a:custGeom>
              <a:avLst/>
              <a:gdLst>
                <a:gd name="T0" fmla="*/ 2147483647 w 117"/>
                <a:gd name="T1" fmla="*/ 2147483647 h 968"/>
                <a:gd name="T2" fmla="*/ 2147483647 w 117"/>
                <a:gd name="T3" fmla="*/ 2147483647 h 968"/>
                <a:gd name="T4" fmla="*/ 2147483647 w 117"/>
                <a:gd name="T5" fmla="*/ 2147483647 h 968"/>
                <a:gd name="T6" fmla="*/ 2147483647 w 117"/>
                <a:gd name="T7" fmla="*/ 2147483647 h 968"/>
                <a:gd name="T8" fmla="*/ 0 w 117"/>
                <a:gd name="T9" fmla="*/ 2147483647 h 968"/>
                <a:gd name="T10" fmla="*/ 2147483647 w 117"/>
                <a:gd name="T11" fmla="*/ 2147483647 h 968"/>
                <a:gd name="T12" fmla="*/ 2147483647 w 117"/>
                <a:gd name="T13" fmla="*/ 2147483647 h 968"/>
                <a:gd name="T14" fmla="*/ 2147483647 w 117"/>
                <a:gd name="T15" fmla="*/ 2147483647 h 968"/>
                <a:gd name="T16" fmla="*/ 2147483647 w 117"/>
                <a:gd name="T17" fmla="*/ 0 h 9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968">
                  <a:moveTo>
                    <a:pt x="117" y="968"/>
                  </a:moveTo>
                  <a:cubicBezTo>
                    <a:pt x="116" y="967"/>
                    <a:pt x="116" y="967"/>
                    <a:pt x="116" y="966"/>
                  </a:cubicBezTo>
                  <a:cubicBezTo>
                    <a:pt x="91" y="912"/>
                    <a:pt x="68" y="858"/>
                    <a:pt x="51" y="803"/>
                  </a:cubicBezTo>
                  <a:cubicBezTo>
                    <a:pt x="34" y="749"/>
                    <a:pt x="23" y="693"/>
                    <a:pt x="13" y="638"/>
                  </a:cubicBezTo>
                  <a:cubicBezTo>
                    <a:pt x="6" y="582"/>
                    <a:pt x="1" y="527"/>
                    <a:pt x="0" y="472"/>
                  </a:cubicBezTo>
                  <a:cubicBezTo>
                    <a:pt x="0" y="418"/>
                    <a:pt x="4" y="364"/>
                    <a:pt x="9" y="310"/>
                  </a:cubicBezTo>
                  <a:cubicBezTo>
                    <a:pt x="17" y="257"/>
                    <a:pt x="26" y="204"/>
                    <a:pt x="41" y="152"/>
                  </a:cubicBezTo>
                  <a:cubicBezTo>
                    <a:pt x="56" y="101"/>
                    <a:pt x="76" y="51"/>
                    <a:pt x="97" y="2"/>
                  </a:cubicBezTo>
                  <a:cubicBezTo>
                    <a:pt x="97" y="1"/>
                    <a:pt x="97" y="1"/>
                    <a:pt x="9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94" name="Freeform 536"/>
            <p:cNvSpPr>
              <a:spLocks/>
            </p:cNvSpPr>
            <p:nvPr/>
          </p:nvSpPr>
          <p:spPr bwMode="auto">
            <a:xfrm>
              <a:off x="7716838" y="2568575"/>
              <a:ext cx="28575" cy="412750"/>
            </a:xfrm>
            <a:custGeom>
              <a:avLst/>
              <a:gdLst>
                <a:gd name="T0" fmla="*/ 2147483647 w 74"/>
                <a:gd name="T1" fmla="*/ 2147483647 h 1059"/>
                <a:gd name="T2" fmla="*/ 2147483647 w 74"/>
                <a:gd name="T3" fmla="*/ 2147483647 h 1059"/>
                <a:gd name="T4" fmla="*/ 2147483647 w 74"/>
                <a:gd name="T5" fmla="*/ 2147483647 h 1059"/>
                <a:gd name="T6" fmla="*/ 2147483647 w 74"/>
                <a:gd name="T7" fmla="*/ 2147483647 h 1059"/>
                <a:gd name="T8" fmla="*/ 0 w 74"/>
                <a:gd name="T9" fmla="*/ 2147483647 h 1059"/>
                <a:gd name="T10" fmla="*/ 2147483647 w 74"/>
                <a:gd name="T11" fmla="*/ 2147483647 h 1059"/>
                <a:gd name="T12" fmla="*/ 2147483647 w 74"/>
                <a:gd name="T13" fmla="*/ 2147483647 h 1059"/>
                <a:gd name="T14" fmla="*/ 2147483647 w 74"/>
                <a:gd name="T15" fmla="*/ 2147483647 h 1059"/>
                <a:gd name="T16" fmla="*/ 2147483647 w 74"/>
                <a:gd name="T17" fmla="*/ 0 h 10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" h="1059">
                  <a:moveTo>
                    <a:pt x="74" y="1059"/>
                  </a:moveTo>
                  <a:cubicBezTo>
                    <a:pt x="74" y="1058"/>
                    <a:pt x="74" y="1058"/>
                    <a:pt x="74" y="1057"/>
                  </a:cubicBezTo>
                  <a:cubicBezTo>
                    <a:pt x="58" y="999"/>
                    <a:pt x="43" y="940"/>
                    <a:pt x="32" y="880"/>
                  </a:cubicBezTo>
                  <a:cubicBezTo>
                    <a:pt x="21" y="821"/>
                    <a:pt x="14" y="761"/>
                    <a:pt x="8" y="701"/>
                  </a:cubicBezTo>
                  <a:cubicBezTo>
                    <a:pt x="4" y="641"/>
                    <a:pt x="0" y="582"/>
                    <a:pt x="0" y="522"/>
                  </a:cubicBezTo>
                  <a:cubicBezTo>
                    <a:pt x="0" y="463"/>
                    <a:pt x="3" y="404"/>
                    <a:pt x="7" y="345"/>
                  </a:cubicBezTo>
                  <a:cubicBezTo>
                    <a:pt x="13" y="286"/>
                    <a:pt x="19" y="228"/>
                    <a:pt x="30" y="171"/>
                  </a:cubicBezTo>
                  <a:cubicBezTo>
                    <a:pt x="40" y="114"/>
                    <a:pt x="54" y="57"/>
                    <a:pt x="69" y="2"/>
                  </a:cubicBezTo>
                  <a:cubicBezTo>
                    <a:pt x="70" y="1"/>
                    <a:pt x="70" y="1"/>
                    <a:pt x="70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95" name="Freeform 537"/>
            <p:cNvSpPr>
              <a:spLocks/>
            </p:cNvSpPr>
            <p:nvPr/>
          </p:nvSpPr>
          <p:spPr bwMode="auto">
            <a:xfrm>
              <a:off x="7100888" y="2946400"/>
              <a:ext cx="646112" cy="34925"/>
            </a:xfrm>
            <a:custGeom>
              <a:avLst/>
              <a:gdLst>
                <a:gd name="T0" fmla="*/ 0 w 1656"/>
                <a:gd name="T1" fmla="*/ 2147483647 h 86"/>
                <a:gd name="T2" fmla="*/ 2147483647 w 1656"/>
                <a:gd name="T3" fmla="*/ 2147483647 h 86"/>
                <a:gd name="T4" fmla="*/ 2147483647 w 1656"/>
                <a:gd name="T5" fmla="*/ 2147483647 h 86"/>
                <a:gd name="T6" fmla="*/ 2147483647 w 1656"/>
                <a:gd name="T7" fmla="*/ 2147483647 h 86"/>
                <a:gd name="T8" fmla="*/ 2147483647 w 1656"/>
                <a:gd name="T9" fmla="*/ 0 h 86"/>
                <a:gd name="T10" fmla="*/ 2147483647 w 1656"/>
                <a:gd name="T11" fmla="*/ 2147483647 h 86"/>
                <a:gd name="T12" fmla="*/ 2147483647 w 1656"/>
                <a:gd name="T13" fmla="*/ 2147483647 h 86"/>
                <a:gd name="T14" fmla="*/ 2147483647 w 1656"/>
                <a:gd name="T15" fmla="*/ 2147483647 h 86"/>
                <a:gd name="T16" fmla="*/ 2147483647 w 1656"/>
                <a:gd name="T17" fmla="*/ 2147483647 h 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56" h="86">
                  <a:moveTo>
                    <a:pt x="0" y="86"/>
                  </a:moveTo>
                  <a:cubicBezTo>
                    <a:pt x="1" y="86"/>
                    <a:pt x="2" y="86"/>
                    <a:pt x="3" y="86"/>
                  </a:cubicBezTo>
                  <a:cubicBezTo>
                    <a:pt x="93" y="66"/>
                    <a:pt x="184" y="49"/>
                    <a:pt x="275" y="36"/>
                  </a:cubicBezTo>
                  <a:cubicBezTo>
                    <a:pt x="366" y="23"/>
                    <a:pt x="458" y="15"/>
                    <a:pt x="550" y="9"/>
                  </a:cubicBezTo>
                  <a:cubicBezTo>
                    <a:pt x="641" y="4"/>
                    <a:pt x="733" y="0"/>
                    <a:pt x="825" y="0"/>
                  </a:cubicBezTo>
                  <a:cubicBezTo>
                    <a:pt x="917" y="0"/>
                    <a:pt x="1009" y="3"/>
                    <a:pt x="1101" y="8"/>
                  </a:cubicBezTo>
                  <a:cubicBezTo>
                    <a:pt x="1193" y="14"/>
                    <a:pt x="1286" y="22"/>
                    <a:pt x="1377" y="35"/>
                  </a:cubicBezTo>
                  <a:cubicBezTo>
                    <a:pt x="1470" y="48"/>
                    <a:pt x="1562" y="66"/>
                    <a:pt x="1653" y="86"/>
                  </a:cubicBezTo>
                  <a:cubicBezTo>
                    <a:pt x="1654" y="86"/>
                    <a:pt x="1655" y="86"/>
                    <a:pt x="1656" y="86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96" name="Freeform 538"/>
            <p:cNvSpPr>
              <a:spLocks/>
            </p:cNvSpPr>
            <p:nvPr/>
          </p:nvSpPr>
          <p:spPr bwMode="auto">
            <a:xfrm>
              <a:off x="7021513" y="2701925"/>
              <a:ext cx="696912" cy="69850"/>
            </a:xfrm>
            <a:custGeom>
              <a:avLst/>
              <a:gdLst>
                <a:gd name="T0" fmla="*/ 0 w 1790"/>
                <a:gd name="T1" fmla="*/ 0 h 181"/>
                <a:gd name="T2" fmla="*/ 2147483647 w 1790"/>
                <a:gd name="T3" fmla="*/ 2147483647 h 181"/>
                <a:gd name="T4" fmla="*/ 2147483647 w 1790"/>
                <a:gd name="T5" fmla="*/ 2147483647 h 181"/>
                <a:gd name="T6" fmla="*/ 2147483647 w 1790"/>
                <a:gd name="T7" fmla="*/ 2147483647 h 181"/>
                <a:gd name="T8" fmla="*/ 2147483647 w 1790"/>
                <a:gd name="T9" fmla="*/ 2147483647 h 181"/>
                <a:gd name="T10" fmla="*/ 2147483647 w 1790"/>
                <a:gd name="T11" fmla="*/ 2147483647 h 181"/>
                <a:gd name="T12" fmla="*/ 2147483647 w 1790"/>
                <a:gd name="T13" fmla="*/ 2147483647 h 181"/>
                <a:gd name="T14" fmla="*/ 2147483647 w 1790"/>
                <a:gd name="T15" fmla="*/ 2147483647 h 181"/>
                <a:gd name="T16" fmla="*/ 2147483647 w 1790"/>
                <a:gd name="T17" fmla="*/ 2147483647 h 1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90" h="18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102" y="17"/>
                    <a:pt x="202" y="33"/>
                    <a:pt x="301" y="47"/>
                  </a:cubicBezTo>
                  <a:cubicBezTo>
                    <a:pt x="400" y="61"/>
                    <a:pt x="499" y="74"/>
                    <a:pt x="599" y="86"/>
                  </a:cubicBezTo>
                  <a:cubicBezTo>
                    <a:pt x="698" y="97"/>
                    <a:pt x="797" y="108"/>
                    <a:pt x="896" y="118"/>
                  </a:cubicBezTo>
                  <a:cubicBezTo>
                    <a:pt x="995" y="128"/>
                    <a:pt x="1094" y="136"/>
                    <a:pt x="1193" y="145"/>
                  </a:cubicBezTo>
                  <a:cubicBezTo>
                    <a:pt x="1292" y="152"/>
                    <a:pt x="1391" y="159"/>
                    <a:pt x="1490" y="165"/>
                  </a:cubicBezTo>
                  <a:cubicBezTo>
                    <a:pt x="1589" y="171"/>
                    <a:pt x="1688" y="176"/>
                    <a:pt x="1787" y="181"/>
                  </a:cubicBezTo>
                  <a:cubicBezTo>
                    <a:pt x="1788" y="181"/>
                    <a:pt x="1789" y="181"/>
                    <a:pt x="1790" y="181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97" name="Freeform 539"/>
            <p:cNvSpPr>
              <a:spLocks/>
            </p:cNvSpPr>
            <p:nvPr/>
          </p:nvSpPr>
          <p:spPr bwMode="auto">
            <a:xfrm>
              <a:off x="7077075" y="2436813"/>
              <a:ext cx="668338" cy="142875"/>
            </a:xfrm>
            <a:custGeom>
              <a:avLst/>
              <a:gdLst>
                <a:gd name="T0" fmla="*/ 0 w 1713"/>
                <a:gd name="T1" fmla="*/ 0 h 365"/>
                <a:gd name="T2" fmla="*/ 2147483647 w 1713"/>
                <a:gd name="T3" fmla="*/ 2147483647 h 365"/>
                <a:gd name="T4" fmla="*/ 2147483647 w 1713"/>
                <a:gd name="T5" fmla="*/ 2147483647 h 365"/>
                <a:gd name="T6" fmla="*/ 2147483647 w 1713"/>
                <a:gd name="T7" fmla="*/ 2147483647 h 365"/>
                <a:gd name="T8" fmla="*/ 2147483647 w 1713"/>
                <a:gd name="T9" fmla="*/ 2147483647 h 365"/>
                <a:gd name="T10" fmla="*/ 2147483647 w 1713"/>
                <a:gd name="T11" fmla="*/ 2147483647 h 365"/>
                <a:gd name="T12" fmla="*/ 2147483647 w 1713"/>
                <a:gd name="T13" fmla="*/ 2147483647 h 365"/>
                <a:gd name="T14" fmla="*/ 2147483647 w 1713"/>
                <a:gd name="T15" fmla="*/ 2147483647 h 365"/>
                <a:gd name="T16" fmla="*/ 2147483647 w 1713"/>
                <a:gd name="T17" fmla="*/ 2147483647 h 3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13" h="365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99" y="52"/>
                    <a:pt x="195" y="100"/>
                    <a:pt x="291" y="140"/>
                  </a:cubicBezTo>
                  <a:cubicBezTo>
                    <a:pt x="386" y="179"/>
                    <a:pt x="482" y="211"/>
                    <a:pt x="577" y="241"/>
                  </a:cubicBezTo>
                  <a:cubicBezTo>
                    <a:pt x="672" y="268"/>
                    <a:pt x="766" y="293"/>
                    <a:pt x="861" y="311"/>
                  </a:cubicBezTo>
                  <a:cubicBezTo>
                    <a:pt x="955" y="329"/>
                    <a:pt x="1050" y="342"/>
                    <a:pt x="1145" y="352"/>
                  </a:cubicBezTo>
                  <a:cubicBezTo>
                    <a:pt x="1239" y="359"/>
                    <a:pt x="1333" y="365"/>
                    <a:pt x="1427" y="363"/>
                  </a:cubicBezTo>
                  <a:cubicBezTo>
                    <a:pt x="1522" y="361"/>
                    <a:pt x="1616" y="351"/>
                    <a:pt x="1711" y="339"/>
                  </a:cubicBezTo>
                  <a:cubicBezTo>
                    <a:pt x="1712" y="339"/>
                    <a:pt x="1713" y="339"/>
                    <a:pt x="1713" y="339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98" name="Freeform 540"/>
            <p:cNvSpPr>
              <a:spLocks/>
            </p:cNvSpPr>
            <p:nvPr/>
          </p:nvSpPr>
          <p:spPr bwMode="auto">
            <a:xfrm>
              <a:off x="7669213" y="2500313"/>
              <a:ext cx="149225" cy="133350"/>
            </a:xfrm>
            <a:custGeom>
              <a:avLst/>
              <a:gdLst>
                <a:gd name="T0" fmla="*/ 2147483647 w 386"/>
                <a:gd name="T1" fmla="*/ 2147483647 h 342"/>
                <a:gd name="T2" fmla="*/ 2147483647 w 386"/>
                <a:gd name="T3" fmla="*/ 2147483647 h 342"/>
                <a:gd name="T4" fmla="*/ 2147483647 w 386"/>
                <a:gd name="T5" fmla="*/ 2147483647 h 342"/>
                <a:gd name="T6" fmla="*/ 2147483647 w 386"/>
                <a:gd name="T7" fmla="*/ 2147483647 h 342"/>
                <a:gd name="T8" fmla="*/ 2147483647 w 386"/>
                <a:gd name="T9" fmla="*/ 2147483647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6" h="342">
                  <a:moveTo>
                    <a:pt x="361" y="145"/>
                  </a:moveTo>
                  <a:cubicBezTo>
                    <a:pt x="340" y="239"/>
                    <a:pt x="250" y="327"/>
                    <a:pt x="155" y="336"/>
                  </a:cubicBezTo>
                  <a:cubicBezTo>
                    <a:pt x="60" y="342"/>
                    <a:pt x="0" y="277"/>
                    <a:pt x="26" y="194"/>
                  </a:cubicBezTo>
                  <a:cubicBezTo>
                    <a:pt x="57" y="114"/>
                    <a:pt x="158" y="40"/>
                    <a:pt x="247" y="23"/>
                  </a:cubicBezTo>
                  <a:cubicBezTo>
                    <a:pt x="336" y="0"/>
                    <a:pt x="386" y="52"/>
                    <a:pt x="361" y="145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99" name="Freeform 541"/>
            <p:cNvSpPr>
              <a:spLocks/>
            </p:cNvSpPr>
            <p:nvPr/>
          </p:nvSpPr>
          <p:spPr bwMode="auto">
            <a:xfrm>
              <a:off x="7669213" y="2500313"/>
              <a:ext cx="149225" cy="133350"/>
            </a:xfrm>
            <a:custGeom>
              <a:avLst/>
              <a:gdLst>
                <a:gd name="T0" fmla="*/ 2147483647 w 386"/>
                <a:gd name="T1" fmla="*/ 2147483647 h 342"/>
                <a:gd name="T2" fmla="*/ 2147483647 w 386"/>
                <a:gd name="T3" fmla="*/ 2147483647 h 342"/>
                <a:gd name="T4" fmla="*/ 2147483647 w 386"/>
                <a:gd name="T5" fmla="*/ 2147483647 h 342"/>
                <a:gd name="T6" fmla="*/ 2147483647 w 386"/>
                <a:gd name="T7" fmla="*/ 2147483647 h 342"/>
                <a:gd name="T8" fmla="*/ 2147483647 w 386"/>
                <a:gd name="T9" fmla="*/ 2147483647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6" h="342">
                  <a:moveTo>
                    <a:pt x="361" y="145"/>
                  </a:moveTo>
                  <a:cubicBezTo>
                    <a:pt x="340" y="239"/>
                    <a:pt x="250" y="327"/>
                    <a:pt x="155" y="336"/>
                  </a:cubicBezTo>
                  <a:cubicBezTo>
                    <a:pt x="60" y="342"/>
                    <a:pt x="0" y="277"/>
                    <a:pt x="26" y="194"/>
                  </a:cubicBezTo>
                  <a:cubicBezTo>
                    <a:pt x="57" y="114"/>
                    <a:pt x="158" y="40"/>
                    <a:pt x="247" y="23"/>
                  </a:cubicBezTo>
                  <a:cubicBezTo>
                    <a:pt x="336" y="0"/>
                    <a:pt x="386" y="52"/>
                    <a:pt x="361" y="1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00" name="Freeform 542"/>
            <p:cNvSpPr>
              <a:spLocks/>
            </p:cNvSpPr>
            <p:nvPr/>
          </p:nvSpPr>
          <p:spPr bwMode="auto">
            <a:xfrm>
              <a:off x="7723188" y="2549525"/>
              <a:ext cx="42862" cy="38100"/>
            </a:xfrm>
            <a:custGeom>
              <a:avLst/>
              <a:gdLst>
                <a:gd name="T0" fmla="*/ 2147483647 w 110"/>
                <a:gd name="T1" fmla="*/ 2147483647 h 97"/>
                <a:gd name="T2" fmla="*/ 2147483647 w 110"/>
                <a:gd name="T3" fmla="*/ 2147483647 h 97"/>
                <a:gd name="T4" fmla="*/ 2147483647 w 110"/>
                <a:gd name="T5" fmla="*/ 2147483647 h 97"/>
                <a:gd name="T6" fmla="*/ 2147483647 w 110"/>
                <a:gd name="T7" fmla="*/ 2147483647 h 97"/>
                <a:gd name="T8" fmla="*/ 2147483647 w 110"/>
                <a:gd name="T9" fmla="*/ 2147483647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3" y="42"/>
                  </a:moveTo>
                  <a:cubicBezTo>
                    <a:pt x="96" y="67"/>
                    <a:pt x="69" y="91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5" y="31"/>
                    <a:pt x="43" y="9"/>
                    <a:pt x="69" y="5"/>
                  </a:cubicBezTo>
                  <a:cubicBezTo>
                    <a:pt x="95" y="0"/>
                    <a:pt x="110" y="17"/>
                    <a:pt x="103" y="42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01" name="Freeform 543"/>
            <p:cNvSpPr>
              <a:spLocks/>
            </p:cNvSpPr>
            <p:nvPr/>
          </p:nvSpPr>
          <p:spPr bwMode="auto">
            <a:xfrm>
              <a:off x="7723188" y="2549525"/>
              <a:ext cx="42862" cy="38100"/>
            </a:xfrm>
            <a:custGeom>
              <a:avLst/>
              <a:gdLst>
                <a:gd name="T0" fmla="*/ 2147483647 w 110"/>
                <a:gd name="T1" fmla="*/ 2147483647 h 97"/>
                <a:gd name="T2" fmla="*/ 2147483647 w 110"/>
                <a:gd name="T3" fmla="*/ 2147483647 h 97"/>
                <a:gd name="T4" fmla="*/ 2147483647 w 110"/>
                <a:gd name="T5" fmla="*/ 2147483647 h 97"/>
                <a:gd name="T6" fmla="*/ 2147483647 w 110"/>
                <a:gd name="T7" fmla="*/ 2147483647 h 97"/>
                <a:gd name="T8" fmla="*/ 2147483647 w 110"/>
                <a:gd name="T9" fmla="*/ 2147483647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3" y="42"/>
                  </a:moveTo>
                  <a:cubicBezTo>
                    <a:pt x="96" y="67"/>
                    <a:pt x="69" y="91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5" y="31"/>
                    <a:pt x="43" y="9"/>
                    <a:pt x="69" y="5"/>
                  </a:cubicBezTo>
                  <a:cubicBezTo>
                    <a:pt x="95" y="0"/>
                    <a:pt x="110" y="17"/>
                    <a:pt x="103" y="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02" name="Freeform 544"/>
            <p:cNvSpPr>
              <a:spLocks/>
            </p:cNvSpPr>
            <p:nvPr/>
          </p:nvSpPr>
          <p:spPr bwMode="auto">
            <a:xfrm>
              <a:off x="7648575" y="2706688"/>
              <a:ext cx="138113" cy="134937"/>
            </a:xfrm>
            <a:custGeom>
              <a:avLst/>
              <a:gdLst>
                <a:gd name="T0" fmla="*/ 2147483647 w 353"/>
                <a:gd name="T1" fmla="*/ 2147483647 h 347"/>
                <a:gd name="T2" fmla="*/ 2147483647 w 353"/>
                <a:gd name="T3" fmla="*/ 2147483647 h 347"/>
                <a:gd name="T4" fmla="*/ 0 w 353"/>
                <a:gd name="T5" fmla="*/ 2147483647 h 347"/>
                <a:gd name="T6" fmla="*/ 2147483647 w 353"/>
                <a:gd name="T7" fmla="*/ 2147483647 h 347"/>
                <a:gd name="T8" fmla="*/ 2147483647 w 353"/>
                <a:gd name="T9" fmla="*/ 2147483647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47">
                  <a:moveTo>
                    <a:pt x="351" y="176"/>
                  </a:moveTo>
                  <a:cubicBezTo>
                    <a:pt x="352" y="275"/>
                    <a:pt x="278" y="347"/>
                    <a:pt x="182" y="338"/>
                  </a:cubicBezTo>
                  <a:cubicBezTo>
                    <a:pt x="86" y="329"/>
                    <a:pt x="3" y="249"/>
                    <a:pt x="0" y="160"/>
                  </a:cubicBezTo>
                  <a:cubicBezTo>
                    <a:pt x="2" y="72"/>
                    <a:pt x="85" y="2"/>
                    <a:pt x="181" y="1"/>
                  </a:cubicBezTo>
                  <a:cubicBezTo>
                    <a:pt x="278" y="0"/>
                    <a:pt x="353" y="77"/>
                    <a:pt x="351" y="176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03" name="Freeform 545"/>
            <p:cNvSpPr>
              <a:spLocks/>
            </p:cNvSpPr>
            <p:nvPr/>
          </p:nvSpPr>
          <p:spPr bwMode="auto">
            <a:xfrm>
              <a:off x="7648575" y="2706688"/>
              <a:ext cx="138113" cy="134937"/>
            </a:xfrm>
            <a:custGeom>
              <a:avLst/>
              <a:gdLst>
                <a:gd name="T0" fmla="*/ 2147483647 w 353"/>
                <a:gd name="T1" fmla="*/ 2147483647 h 347"/>
                <a:gd name="T2" fmla="*/ 2147483647 w 353"/>
                <a:gd name="T3" fmla="*/ 2147483647 h 347"/>
                <a:gd name="T4" fmla="*/ 0 w 353"/>
                <a:gd name="T5" fmla="*/ 2147483647 h 347"/>
                <a:gd name="T6" fmla="*/ 2147483647 w 353"/>
                <a:gd name="T7" fmla="*/ 2147483647 h 347"/>
                <a:gd name="T8" fmla="*/ 2147483647 w 353"/>
                <a:gd name="T9" fmla="*/ 2147483647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47">
                  <a:moveTo>
                    <a:pt x="351" y="176"/>
                  </a:moveTo>
                  <a:cubicBezTo>
                    <a:pt x="352" y="275"/>
                    <a:pt x="278" y="347"/>
                    <a:pt x="182" y="338"/>
                  </a:cubicBezTo>
                  <a:cubicBezTo>
                    <a:pt x="86" y="329"/>
                    <a:pt x="3" y="249"/>
                    <a:pt x="0" y="160"/>
                  </a:cubicBezTo>
                  <a:cubicBezTo>
                    <a:pt x="2" y="72"/>
                    <a:pt x="85" y="2"/>
                    <a:pt x="181" y="1"/>
                  </a:cubicBezTo>
                  <a:cubicBezTo>
                    <a:pt x="278" y="0"/>
                    <a:pt x="353" y="77"/>
                    <a:pt x="351" y="176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04" name="Freeform 546"/>
            <p:cNvSpPr>
              <a:spLocks/>
            </p:cNvSpPr>
            <p:nvPr/>
          </p:nvSpPr>
          <p:spPr bwMode="auto">
            <a:xfrm>
              <a:off x="7697788" y="2752725"/>
              <a:ext cx="38100" cy="38100"/>
            </a:xfrm>
            <a:custGeom>
              <a:avLst/>
              <a:gdLst>
                <a:gd name="T0" fmla="*/ 2147483647 w 101"/>
                <a:gd name="T1" fmla="*/ 2147483647 h 99"/>
                <a:gd name="T2" fmla="*/ 2147483647 w 101"/>
                <a:gd name="T3" fmla="*/ 2147483647 h 99"/>
                <a:gd name="T4" fmla="*/ 0 w 101"/>
                <a:gd name="T5" fmla="*/ 2147483647 h 99"/>
                <a:gd name="T6" fmla="*/ 2147483647 w 101"/>
                <a:gd name="T7" fmla="*/ 2147483647 h 99"/>
                <a:gd name="T8" fmla="*/ 2147483647 w 101"/>
                <a:gd name="T9" fmla="*/ 2147483647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99">
                  <a:moveTo>
                    <a:pt x="100" y="51"/>
                  </a:moveTo>
                  <a:cubicBezTo>
                    <a:pt x="101" y="78"/>
                    <a:pt x="79" y="99"/>
                    <a:pt x="51" y="97"/>
                  </a:cubicBezTo>
                  <a:cubicBezTo>
                    <a:pt x="23" y="95"/>
                    <a:pt x="1" y="73"/>
                    <a:pt x="0" y="47"/>
                  </a:cubicBezTo>
                  <a:cubicBezTo>
                    <a:pt x="0" y="20"/>
                    <a:pt x="23" y="0"/>
                    <a:pt x="51" y="1"/>
                  </a:cubicBezTo>
                  <a:cubicBezTo>
                    <a:pt x="78" y="2"/>
                    <a:pt x="100" y="24"/>
                    <a:pt x="100" y="51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05" name="Freeform 547"/>
            <p:cNvSpPr>
              <a:spLocks/>
            </p:cNvSpPr>
            <p:nvPr/>
          </p:nvSpPr>
          <p:spPr bwMode="auto">
            <a:xfrm>
              <a:off x="7697788" y="2752725"/>
              <a:ext cx="38100" cy="38100"/>
            </a:xfrm>
            <a:custGeom>
              <a:avLst/>
              <a:gdLst>
                <a:gd name="T0" fmla="*/ 2147483647 w 101"/>
                <a:gd name="T1" fmla="*/ 2147483647 h 99"/>
                <a:gd name="T2" fmla="*/ 2147483647 w 101"/>
                <a:gd name="T3" fmla="*/ 2147483647 h 99"/>
                <a:gd name="T4" fmla="*/ 0 w 101"/>
                <a:gd name="T5" fmla="*/ 2147483647 h 99"/>
                <a:gd name="T6" fmla="*/ 2147483647 w 101"/>
                <a:gd name="T7" fmla="*/ 2147483647 h 99"/>
                <a:gd name="T8" fmla="*/ 2147483647 w 101"/>
                <a:gd name="T9" fmla="*/ 2147483647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99">
                  <a:moveTo>
                    <a:pt x="100" y="51"/>
                  </a:moveTo>
                  <a:cubicBezTo>
                    <a:pt x="101" y="78"/>
                    <a:pt x="79" y="99"/>
                    <a:pt x="51" y="97"/>
                  </a:cubicBezTo>
                  <a:cubicBezTo>
                    <a:pt x="23" y="95"/>
                    <a:pt x="1" y="73"/>
                    <a:pt x="0" y="47"/>
                  </a:cubicBezTo>
                  <a:cubicBezTo>
                    <a:pt x="0" y="20"/>
                    <a:pt x="23" y="0"/>
                    <a:pt x="51" y="1"/>
                  </a:cubicBezTo>
                  <a:cubicBezTo>
                    <a:pt x="78" y="2"/>
                    <a:pt x="100" y="24"/>
                    <a:pt x="100" y="5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06" name="Freeform 548"/>
            <p:cNvSpPr>
              <a:spLocks/>
            </p:cNvSpPr>
            <p:nvPr/>
          </p:nvSpPr>
          <p:spPr bwMode="auto">
            <a:xfrm>
              <a:off x="7670800" y="2909888"/>
              <a:ext cx="147638" cy="146050"/>
            </a:xfrm>
            <a:custGeom>
              <a:avLst/>
              <a:gdLst>
                <a:gd name="T0" fmla="*/ 2147483647 w 378"/>
                <a:gd name="T1" fmla="*/ 2147483647 h 374"/>
                <a:gd name="T2" fmla="*/ 2147483647 w 378"/>
                <a:gd name="T3" fmla="*/ 2147483647 h 374"/>
                <a:gd name="T4" fmla="*/ 2147483647 w 378"/>
                <a:gd name="T5" fmla="*/ 2147483647 h 374"/>
                <a:gd name="T6" fmla="*/ 2147483647 w 378"/>
                <a:gd name="T7" fmla="*/ 2147483647 h 374"/>
                <a:gd name="T8" fmla="*/ 2147483647 w 378"/>
                <a:gd name="T9" fmla="*/ 2147483647 h 3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8" h="374">
                  <a:moveTo>
                    <a:pt x="353" y="224"/>
                  </a:moveTo>
                  <a:cubicBezTo>
                    <a:pt x="378" y="322"/>
                    <a:pt x="334" y="374"/>
                    <a:pt x="249" y="346"/>
                  </a:cubicBezTo>
                  <a:cubicBezTo>
                    <a:pt x="164" y="322"/>
                    <a:pt x="63" y="235"/>
                    <a:pt x="28" y="149"/>
                  </a:cubicBezTo>
                  <a:cubicBezTo>
                    <a:pt x="0" y="61"/>
                    <a:pt x="57" y="0"/>
                    <a:pt x="150" y="14"/>
                  </a:cubicBezTo>
                  <a:cubicBezTo>
                    <a:pt x="243" y="31"/>
                    <a:pt x="332" y="125"/>
                    <a:pt x="353" y="224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07" name="Freeform 549"/>
            <p:cNvSpPr>
              <a:spLocks/>
            </p:cNvSpPr>
            <p:nvPr/>
          </p:nvSpPr>
          <p:spPr bwMode="auto">
            <a:xfrm>
              <a:off x="7670800" y="2909888"/>
              <a:ext cx="147638" cy="146050"/>
            </a:xfrm>
            <a:custGeom>
              <a:avLst/>
              <a:gdLst>
                <a:gd name="T0" fmla="*/ 2147483647 w 378"/>
                <a:gd name="T1" fmla="*/ 2147483647 h 374"/>
                <a:gd name="T2" fmla="*/ 2147483647 w 378"/>
                <a:gd name="T3" fmla="*/ 2147483647 h 374"/>
                <a:gd name="T4" fmla="*/ 2147483647 w 378"/>
                <a:gd name="T5" fmla="*/ 2147483647 h 374"/>
                <a:gd name="T6" fmla="*/ 2147483647 w 378"/>
                <a:gd name="T7" fmla="*/ 2147483647 h 374"/>
                <a:gd name="T8" fmla="*/ 2147483647 w 378"/>
                <a:gd name="T9" fmla="*/ 2147483647 h 3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8" h="374">
                  <a:moveTo>
                    <a:pt x="353" y="224"/>
                  </a:moveTo>
                  <a:cubicBezTo>
                    <a:pt x="378" y="322"/>
                    <a:pt x="334" y="374"/>
                    <a:pt x="249" y="346"/>
                  </a:cubicBezTo>
                  <a:cubicBezTo>
                    <a:pt x="164" y="322"/>
                    <a:pt x="63" y="235"/>
                    <a:pt x="28" y="149"/>
                  </a:cubicBezTo>
                  <a:cubicBezTo>
                    <a:pt x="0" y="61"/>
                    <a:pt x="57" y="0"/>
                    <a:pt x="150" y="14"/>
                  </a:cubicBezTo>
                  <a:cubicBezTo>
                    <a:pt x="243" y="31"/>
                    <a:pt x="332" y="125"/>
                    <a:pt x="353" y="22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08" name="Freeform 550"/>
            <p:cNvSpPr>
              <a:spLocks/>
            </p:cNvSpPr>
            <p:nvPr/>
          </p:nvSpPr>
          <p:spPr bwMode="auto">
            <a:xfrm>
              <a:off x="7724775" y="2960688"/>
              <a:ext cx="41275" cy="41275"/>
            </a:xfrm>
            <a:custGeom>
              <a:avLst/>
              <a:gdLst>
                <a:gd name="T0" fmla="*/ 2147483647 w 109"/>
                <a:gd name="T1" fmla="*/ 2147483647 h 106"/>
                <a:gd name="T2" fmla="*/ 2147483647 w 109"/>
                <a:gd name="T3" fmla="*/ 2147483647 h 106"/>
                <a:gd name="T4" fmla="*/ 2147483647 w 109"/>
                <a:gd name="T5" fmla="*/ 2147483647 h 106"/>
                <a:gd name="T6" fmla="*/ 2147483647 w 109"/>
                <a:gd name="T7" fmla="*/ 2147483647 h 106"/>
                <a:gd name="T8" fmla="*/ 2147483647 w 109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9" h="106">
                  <a:moveTo>
                    <a:pt x="101" y="64"/>
                  </a:moveTo>
                  <a:cubicBezTo>
                    <a:pt x="109" y="90"/>
                    <a:pt x="95" y="106"/>
                    <a:pt x="69" y="100"/>
                  </a:cubicBezTo>
                  <a:cubicBezTo>
                    <a:pt x="44" y="94"/>
                    <a:pt x="17" y="68"/>
                    <a:pt x="8" y="42"/>
                  </a:cubicBezTo>
                  <a:cubicBezTo>
                    <a:pt x="0" y="17"/>
                    <a:pt x="15" y="0"/>
                    <a:pt x="41" y="5"/>
                  </a:cubicBezTo>
                  <a:cubicBezTo>
                    <a:pt x="67" y="11"/>
                    <a:pt x="94" y="37"/>
                    <a:pt x="101" y="64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09" name="Freeform 551"/>
            <p:cNvSpPr>
              <a:spLocks/>
            </p:cNvSpPr>
            <p:nvPr/>
          </p:nvSpPr>
          <p:spPr bwMode="auto">
            <a:xfrm>
              <a:off x="7724775" y="2960688"/>
              <a:ext cx="41275" cy="41275"/>
            </a:xfrm>
            <a:custGeom>
              <a:avLst/>
              <a:gdLst>
                <a:gd name="T0" fmla="*/ 2147483647 w 109"/>
                <a:gd name="T1" fmla="*/ 2147483647 h 106"/>
                <a:gd name="T2" fmla="*/ 2147483647 w 109"/>
                <a:gd name="T3" fmla="*/ 2147483647 h 106"/>
                <a:gd name="T4" fmla="*/ 2147483647 w 109"/>
                <a:gd name="T5" fmla="*/ 2147483647 h 106"/>
                <a:gd name="T6" fmla="*/ 2147483647 w 109"/>
                <a:gd name="T7" fmla="*/ 2147483647 h 106"/>
                <a:gd name="T8" fmla="*/ 2147483647 w 109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9" h="106">
                  <a:moveTo>
                    <a:pt x="101" y="64"/>
                  </a:moveTo>
                  <a:cubicBezTo>
                    <a:pt x="109" y="90"/>
                    <a:pt x="95" y="106"/>
                    <a:pt x="69" y="100"/>
                  </a:cubicBezTo>
                  <a:cubicBezTo>
                    <a:pt x="44" y="94"/>
                    <a:pt x="17" y="68"/>
                    <a:pt x="8" y="42"/>
                  </a:cubicBezTo>
                  <a:cubicBezTo>
                    <a:pt x="0" y="17"/>
                    <a:pt x="15" y="0"/>
                    <a:pt x="41" y="5"/>
                  </a:cubicBezTo>
                  <a:cubicBezTo>
                    <a:pt x="67" y="11"/>
                    <a:pt x="94" y="37"/>
                    <a:pt x="101" y="6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10" name="Freeform 552"/>
            <p:cNvSpPr>
              <a:spLocks/>
            </p:cNvSpPr>
            <p:nvPr/>
          </p:nvSpPr>
          <p:spPr bwMode="auto">
            <a:xfrm>
              <a:off x="7445375" y="2517775"/>
              <a:ext cx="157163" cy="114300"/>
            </a:xfrm>
            <a:custGeom>
              <a:avLst/>
              <a:gdLst>
                <a:gd name="T0" fmla="*/ 2147483647 w 404"/>
                <a:gd name="T1" fmla="*/ 2147483647 h 294"/>
                <a:gd name="T2" fmla="*/ 2147483647 w 404"/>
                <a:gd name="T3" fmla="*/ 2147483647 h 294"/>
                <a:gd name="T4" fmla="*/ 2147483647 w 404"/>
                <a:gd name="T5" fmla="*/ 2147483647 h 294"/>
                <a:gd name="T6" fmla="*/ 2147483647 w 404"/>
                <a:gd name="T7" fmla="*/ 2147483647 h 294"/>
                <a:gd name="T8" fmla="*/ 2147483647 w 404"/>
                <a:gd name="T9" fmla="*/ 214748364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4" h="294">
                  <a:moveTo>
                    <a:pt x="368" y="154"/>
                  </a:moveTo>
                  <a:cubicBezTo>
                    <a:pt x="339" y="232"/>
                    <a:pt x="243" y="294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6" y="10"/>
                  </a:cubicBezTo>
                  <a:cubicBezTo>
                    <a:pt x="364" y="17"/>
                    <a:pt x="404" y="78"/>
                    <a:pt x="368" y="154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11" name="Freeform 553"/>
            <p:cNvSpPr>
              <a:spLocks/>
            </p:cNvSpPr>
            <p:nvPr/>
          </p:nvSpPr>
          <p:spPr bwMode="auto">
            <a:xfrm>
              <a:off x="7445375" y="2517775"/>
              <a:ext cx="157163" cy="114300"/>
            </a:xfrm>
            <a:custGeom>
              <a:avLst/>
              <a:gdLst>
                <a:gd name="T0" fmla="*/ 2147483647 w 404"/>
                <a:gd name="T1" fmla="*/ 2147483647 h 294"/>
                <a:gd name="T2" fmla="*/ 2147483647 w 404"/>
                <a:gd name="T3" fmla="*/ 2147483647 h 294"/>
                <a:gd name="T4" fmla="*/ 2147483647 w 404"/>
                <a:gd name="T5" fmla="*/ 2147483647 h 294"/>
                <a:gd name="T6" fmla="*/ 2147483647 w 404"/>
                <a:gd name="T7" fmla="*/ 2147483647 h 294"/>
                <a:gd name="T8" fmla="*/ 2147483647 w 404"/>
                <a:gd name="T9" fmla="*/ 214748364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4" h="294">
                  <a:moveTo>
                    <a:pt x="368" y="154"/>
                  </a:moveTo>
                  <a:cubicBezTo>
                    <a:pt x="339" y="232"/>
                    <a:pt x="243" y="294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6" y="10"/>
                  </a:cubicBezTo>
                  <a:cubicBezTo>
                    <a:pt x="364" y="17"/>
                    <a:pt x="404" y="78"/>
                    <a:pt x="368" y="15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12" name="Freeform 554"/>
            <p:cNvSpPr>
              <a:spLocks/>
            </p:cNvSpPr>
            <p:nvPr/>
          </p:nvSpPr>
          <p:spPr bwMode="auto">
            <a:xfrm>
              <a:off x="7500938" y="2557463"/>
              <a:ext cx="44450" cy="33337"/>
            </a:xfrm>
            <a:custGeom>
              <a:avLst/>
              <a:gdLst>
                <a:gd name="T0" fmla="*/ 2147483647 w 115"/>
                <a:gd name="T1" fmla="*/ 2147483647 h 83"/>
                <a:gd name="T2" fmla="*/ 2147483647 w 115"/>
                <a:gd name="T3" fmla="*/ 2147483647 h 83"/>
                <a:gd name="T4" fmla="*/ 2147483647 w 115"/>
                <a:gd name="T5" fmla="*/ 2147483647 h 83"/>
                <a:gd name="T6" fmla="*/ 2147483647 w 115"/>
                <a:gd name="T7" fmla="*/ 2147483647 h 83"/>
                <a:gd name="T8" fmla="*/ 2147483647 w 115"/>
                <a:gd name="T9" fmla="*/ 2147483647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6" y="67"/>
                    <a:pt x="67" y="83"/>
                    <a:pt x="40" y="81"/>
                  </a:cubicBezTo>
                  <a:cubicBezTo>
                    <a:pt x="14" y="79"/>
                    <a:pt x="0" y="58"/>
                    <a:pt x="10" y="36"/>
                  </a:cubicBezTo>
                  <a:cubicBezTo>
                    <a:pt x="21" y="15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13" name="Freeform 555"/>
            <p:cNvSpPr>
              <a:spLocks/>
            </p:cNvSpPr>
            <p:nvPr/>
          </p:nvSpPr>
          <p:spPr bwMode="auto">
            <a:xfrm>
              <a:off x="7500938" y="2557463"/>
              <a:ext cx="44450" cy="33337"/>
            </a:xfrm>
            <a:custGeom>
              <a:avLst/>
              <a:gdLst>
                <a:gd name="T0" fmla="*/ 2147483647 w 115"/>
                <a:gd name="T1" fmla="*/ 2147483647 h 83"/>
                <a:gd name="T2" fmla="*/ 2147483647 w 115"/>
                <a:gd name="T3" fmla="*/ 2147483647 h 83"/>
                <a:gd name="T4" fmla="*/ 2147483647 w 115"/>
                <a:gd name="T5" fmla="*/ 2147483647 h 83"/>
                <a:gd name="T6" fmla="*/ 2147483647 w 115"/>
                <a:gd name="T7" fmla="*/ 2147483647 h 83"/>
                <a:gd name="T8" fmla="*/ 2147483647 w 115"/>
                <a:gd name="T9" fmla="*/ 2147483647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6" y="67"/>
                    <a:pt x="67" y="83"/>
                    <a:pt x="40" y="81"/>
                  </a:cubicBezTo>
                  <a:cubicBezTo>
                    <a:pt x="14" y="79"/>
                    <a:pt x="0" y="58"/>
                    <a:pt x="10" y="36"/>
                  </a:cubicBezTo>
                  <a:cubicBezTo>
                    <a:pt x="21" y="15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14" name="Freeform 556"/>
            <p:cNvSpPr>
              <a:spLocks/>
            </p:cNvSpPr>
            <p:nvPr/>
          </p:nvSpPr>
          <p:spPr bwMode="auto">
            <a:xfrm>
              <a:off x="7416800" y="2693988"/>
              <a:ext cx="138113" cy="127000"/>
            </a:xfrm>
            <a:custGeom>
              <a:avLst/>
              <a:gdLst>
                <a:gd name="T0" fmla="*/ 2147483647 w 353"/>
                <a:gd name="T1" fmla="*/ 2147483647 h 325"/>
                <a:gd name="T2" fmla="*/ 2147483647 w 353"/>
                <a:gd name="T3" fmla="*/ 2147483647 h 325"/>
                <a:gd name="T4" fmla="*/ 0 w 353"/>
                <a:gd name="T5" fmla="*/ 2147483647 h 325"/>
                <a:gd name="T6" fmla="*/ 2147483647 w 353"/>
                <a:gd name="T7" fmla="*/ 2147483647 h 325"/>
                <a:gd name="T8" fmla="*/ 2147483647 w 353"/>
                <a:gd name="T9" fmla="*/ 214748364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3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15" name="Freeform 557"/>
            <p:cNvSpPr>
              <a:spLocks/>
            </p:cNvSpPr>
            <p:nvPr/>
          </p:nvSpPr>
          <p:spPr bwMode="auto">
            <a:xfrm>
              <a:off x="7416800" y="2693988"/>
              <a:ext cx="138113" cy="127000"/>
            </a:xfrm>
            <a:custGeom>
              <a:avLst/>
              <a:gdLst>
                <a:gd name="T0" fmla="*/ 2147483647 w 353"/>
                <a:gd name="T1" fmla="*/ 2147483647 h 325"/>
                <a:gd name="T2" fmla="*/ 2147483647 w 353"/>
                <a:gd name="T3" fmla="*/ 2147483647 h 325"/>
                <a:gd name="T4" fmla="*/ 0 w 353"/>
                <a:gd name="T5" fmla="*/ 2147483647 h 325"/>
                <a:gd name="T6" fmla="*/ 2147483647 w 353"/>
                <a:gd name="T7" fmla="*/ 2147483647 h 325"/>
                <a:gd name="T8" fmla="*/ 2147483647 w 353"/>
                <a:gd name="T9" fmla="*/ 214748364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3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16" name="Freeform 558"/>
            <p:cNvSpPr>
              <a:spLocks/>
            </p:cNvSpPr>
            <p:nvPr/>
          </p:nvSpPr>
          <p:spPr bwMode="auto">
            <a:xfrm>
              <a:off x="7466013" y="2740025"/>
              <a:ext cx="39687" cy="36513"/>
            </a:xfrm>
            <a:custGeom>
              <a:avLst/>
              <a:gdLst>
                <a:gd name="T0" fmla="*/ 2147483647 w 100"/>
                <a:gd name="T1" fmla="*/ 2147483647 h 93"/>
                <a:gd name="T2" fmla="*/ 2147483647 w 100"/>
                <a:gd name="T3" fmla="*/ 2147483647 h 93"/>
                <a:gd name="T4" fmla="*/ 0 w 100"/>
                <a:gd name="T5" fmla="*/ 2147483647 h 93"/>
                <a:gd name="T6" fmla="*/ 2147483647 w 100"/>
                <a:gd name="T7" fmla="*/ 2147483647 h 93"/>
                <a:gd name="T8" fmla="*/ 2147483647 w 100"/>
                <a:gd name="T9" fmla="*/ 214748364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2" y="91"/>
                  </a:cubicBezTo>
                  <a:cubicBezTo>
                    <a:pt x="24" y="89"/>
                    <a:pt x="1" y="67"/>
                    <a:pt x="0" y="43"/>
                  </a:cubicBezTo>
                  <a:cubicBezTo>
                    <a:pt x="0" y="18"/>
                    <a:pt x="23" y="0"/>
                    <a:pt x="51" y="2"/>
                  </a:cubicBezTo>
                  <a:cubicBezTo>
                    <a:pt x="78" y="4"/>
                    <a:pt x="100" y="26"/>
                    <a:pt x="100" y="50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17" name="Freeform 559"/>
            <p:cNvSpPr>
              <a:spLocks/>
            </p:cNvSpPr>
            <p:nvPr/>
          </p:nvSpPr>
          <p:spPr bwMode="auto">
            <a:xfrm>
              <a:off x="7466013" y="2740025"/>
              <a:ext cx="39687" cy="36513"/>
            </a:xfrm>
            <a:custGeom>
              <a:avLst/>
              <a:gdLst>
                <a:gd name="T0" fmla="*/ 2147483647 w 100"/>
                <a:gd name="T1" fmla="*/ 2147483647 h 93"/>
                <a:gd name="T2" fmla="*/ 2147483647 w 100"/>
                <a:gd name="T3" fmla="*/ 2147483647 h 93"/>
                <a:gd name="T4" fmla="*/ 0 w 100"/>
                <a:gd name="T5" fmla="*/ 2147483647 h 93"/>
                <a:gd name="T6" fmla="*/ 2147483647 w 100"/>
                <a:gd name="T7" fmla="*/ 2147483647 h 93"/>
                <a:gd name="T8" fmla="*/ 2147483647 w 100"/>
                <a:gd name="T9" fmla="*/ 214748364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2" y="91"/>
                  </a:cubicBezTo>
                  <a:cubicBezTo>
                    <a:pt x="24" y="89"/>
                    <a:pt x="1" y="67"/>
                    <a:pt x="0" y="43"/>
                  </a:cubicBezTo>
                  <a:cubicBezTo>
                    <a:pt x="0" y="18"/>
                    <a:pt x="23" y="0"/>
                    <a:pt x="51" y="2"/>
                  </a:cubicBezTo>
                  <a:cubicBezTo>
                    <a:pt x="78" y="4"/>
                    <a:pt x="100" y="26"/>
                    <a:pt x="100" y="50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18" name="Freeform 560"/>
            <p:cNvSpPr>
              <a:spLocks/>
            </p:cNvSpPr>
            <p:nvPr/>
          </p:nvSpPr>
          <p:spPr bwMode="auto">
            <a:xfrm>
              <a:off x="7451725" y="2887663"/>
              <a:ext cx="157163" cy="122237"/>
            </a:xfrm>
            <a:custGeom>
              <a:avLst/>
              <a:gdLst>
                <a:gd name="T0" fmla="*/ 2147483647 w 406"/>
                <a:gd name="T1" fmla="*/ 2147483647 h 315"/>
                <a:gd name="T2" fmla="*/ 2147483647 w 406"/>
                <a:gd name="T3" fmla="*/ 2147483647 h 315"/>
                <a:gd name="T4" fmla="*/ 2147483647 w 406"/>
                <a:gd name="T5" fmla="*/ 2147483647 h 315"/>
                <a:gd name="T6" fmla="*/ 2147483647 w 406"/>
                <a:gd name="T7" fmla="*/ 2147483647 h 315"/>
                <a:gd name="T8" fmla="*/ 2147483647 w 406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6" h="315">
                  <a:moveTo>
                    <a:pt x="366" y="173"/>
                  </a:moveTo>
                  <a:cubicBezTo>
                    <a:pt x="406" y="256"/>
                    <a:pt x="376" y="315"/>
                    <a:pt x="290" y="309"/>
                  </a:cubicBezTo>
                  <a:cubicBezTo>
                    <a:pt x="205" y="305"/>
                    <a:pt x="90" y="237"/>
                    <a:pt x="41" y="153"/>
                  </a:cubicBezTo>
                  <a:cubicBezTo>
                    <a:pt x="0" y="67"/>
                    <a:pt x="48" y="0"/>
                    <a:pt x="142" y="6"/>
                  </a:cubicBezTo>
                  <a:cubicBezTo>
                    <a:pt x="235" y="13"/>
                    <a:pt x="332" y="88"/>
                    <a:pt x="366" y="173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19" name="Freeform 561"/>
            <p:cNvSpPr>
              <a:spLocks/>
            </p:cNvSpPr>
            <p:nvPr/>
          </p:nvSpPr>
          <p:spPr bwMode="auto">
            <a:xfrm>
              <a:off x="7451725" y="2887663"/>
              <a:ext cx="157163" cy="122237"/>
            </a:xfrm>
            <a:custGeom>
              <a:avLst/>
              <a:gdLst>
                <a:gd name="T0" fmla="*/ 2147483647 w 406"/>
                <a:gd name="T1" fmla="*/ 2147483647 h 315"/>
                <a:gd name="T2" fmla="*/ 2147483647 w 406"/>
                <a:gd name="T3" fmla="*/ 2147483647 h 315"/>
                <a:gd name="T4" fmla="*/ 2147483647 w 406"/>
                <a:gd name="T5" fmla="*/ 2147483647 h 315"/>
                <a:gd name="T6" fmla="*/ 2147483647 w 406"/>
                <a:gd name="T7" fmla="*/ 2147483647 h 315"/>
                <a:gd name="T8" fmla="*/ 2147483647 w 406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6" h="315">
                  <a:moveTo>
                    <a:pt x="366" y="173"/>
                  </a:moveTo>
                  <a:cubicBezTo>
                    <a:pt x="406" y="256"/>
                    <a:pt x="376" y="315"/>
                    <a:pt x="290" y="309"/>
                  </a:cubicBezTo>
                  <a:cubicBezTo>
                    <a:pt x="205" y="305"/>
                    <a:pt x="90" y="237"/>
                    <a:pt x="41" y="153"/>
                  </a:cubicBezTo>
                  <a:cubicBezTo>
                    <a:pt x="0" y="67"/>
                    <a:pt x="48" y="0"/>
                    <a:pt x="142" y="6"/>
                  </a:cubicBezTo>
                  <a:cubicBezTo>
                    <a:pt x="235" y="13"/>
                    <a:pt x="332" y="88"/>
                    <a:pt x="366" y="17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20" name="Freeform 562"/>
            <p:cNvSpPr>
              <a:spLocks/>
            </p:cNvSpPr>
            <p:nvPr/>
          </p:nvSpPr>
          <p:spPr bwMode="auto">
            <a:xfrm>
              <a:off x="7507288" y="2932113"/>
              <a:ext cx="46037" cy="34925"/>
            </a:xfrm>
            <a:custGeom>
              <a:avLst/>
              <a:gdLst>
                <a:gd name="T0" fmla="*/ 2147483647 w 116"/>
                <a:gd name="T1" fmla="*/ 2147483647 h 90"/>
                <a:gd name="T2" fmla="*/ 2147483647 w 116"/>
                <a:gd name="T3" fmla="*/ 2147483647 h 90"/>
                <a:gd name="T4" fmla="*/ 2147483647 w 116"/>
                <a:gd name="T5" fmla="*/ 2147483647 h 90"/>
                <a:gd name="T6" fmla="*/ 2147483647 w 116"/>
                <a:gd name="T7" fmla="*/ 2147483647 h 90"/>
                <a:gd name="T8" fmla="*/ 2147483647 w 116"/>
                <a:gd name="T9" fmla="*/ 2147483647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5" y="48"/>
                  </a:moveTo>
                  <a:cubicBezTo>
                    <a:pt x="116" y="72"/>
                    <a:pt x="106" y="90"/>
                    <a:pt x="81" y="89"/>
                  </a:cubicBezTo>
                  <a:cubicBezTo>
                    <a:pt x="55" y="87"/>
                    <a:pt x="24" y="67"/>
                    <a:pt x="12" y="43"/>
                  </a:cubicBezTo>
                  <a:cubicBezTo>
                    <a:pt x="0" y="19"/>
                    <a:pt x="12" y="0"/>
                    <a:pt x="38" y="2"/>
                  </a:cubicBezTo>
                  <a:cubicBezTo>
                    <a:pt x="64" y="3"/>
                    <a:pt x="94" y="24"/>
                    <a:pt x="105" y="48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21" name="Freeform 563"/>
            <p:cNvSpPr>
              <a:spLocks/>
            </p:cNvSpPr>
            <p:nvPr/>
          </p:nvSpPr>
          <p:spPr bwMode="auto">
            <a:xfrm>
              <a:off x="7507288" y="2932113"/>
              <a:ext cx="46037" cy="34925"/>
            </a:xfrm>
            <a:custGeom>
              <a:avLst/>
              <a:gdLst>
                <a:gd name="T0" fmla="*/ 2147483647 w 116"/>
                <a:gd name="T1" fmla="*/ 2147483647 h 90"/>
                <a:gd name="T2" fmla="*/ 2147483647 w 116"/>
                <a:gd name="T3" fmla="*/ 2147483647 h 90"/>
                <a:gd name="T4" fmla="*/ 2147483647 w 116"/>
                <a:gd name="T5" fmla="*/ 2147483647 h 90"/>
                <a:gd name="T6" fmla="*/ 2147483647 w 116"/>
                <a:gd name="T7" fmla="*/ 2147483647 h 90"/>
                <a:gd name="T8" fmla="*/ 2147483647 w 116"/>
                <a:gd name="T9" fmla="*/ 2147483647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5" y="48"/>
                  </a:moveTo>
                  <a:cubicBezTo>
                    <a:pt x="116" y="72"/>
                    <a:pt x="106" y="90"/>
                    <a:pt x="81" y="89"/>
                  </a:cubicBezTo>
                  <a:cubicBezTo>
                    <a:pt x="55" y="87"/>
                    <a:pt x="24" y="67"/>
                    <a:pt x="12" y="43"/>
                  </a:cubicBezTo>
                  <a:cubicBezTo>
                    <a:pt x="0" y="19"/>
                    <a:pt x="12" y="0"/>
                    <a:pt x="38" y="2"/>
                  </a:cubicBezTo>
                  <a:cubicBezTo>
                    <a:pt x="64" y="3"/>
                    <a:pt x="94" y="24"/>
                    <a:pt x="105" y="4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22" name="Freeform 564"/>
            <p:cNvSpPr>
              <a:spLocks/>
            </p:cNvSpPr>
            <p:nvPr/>
          </p:nvSpPr>
          <p:spPr bwMode="auto">
            <a:xfrm>
              <a:off x="7219950" y="2460625"/>
              <a:ext cx="165100" cy="139700"/>
            </a:xfrm>
            <a:custGeom>
              <a:avLst/>
              <a:gdLst>
                <a:gd name="T0" fmla="*/ 2147483647 w 426"/>
                <a:gd name="T1" fmla="*/ 2147483647 h 358"/>
                <a:gd name="T2" fmla="*/ 2147483647 w 426"/>
                <a:gd name="T3" fmla="*/ 2147483647 h 358"/>
                <a:gd name="T4" fmla="*/ 2147483647 w 426"/>
                <a:gd name="T5" fmla="*/ 2147483647 h 358"/>
                <a:gd name="T6" fmla="*/ 2147483647 w 426"/>
                <a:gd name="T7" fmla="*/ 2147483647 h 358"/>
                <a:gd name="T8" fmla="*/ 2147483647 w 426"/>
                <a:gd name="T9" fmla="*/ 2147483647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80" y="225"/>
                  </a:moveTo>
                  <a:cubicBezTo>
                    <a:pt x="341" y="306"/>
                    <a:pt x="238" y="358"/>
                    <a:pt x="143" y="337"/>
                  </a:cubicBezTo>
                  <a:cubicBezTo>
                    <a:pt x="48" y="313"/>
                    <a:pt x="0" y="215"/>
                    <a:pt x="44" y="125"/>
                  </a:cubicBezTo>
                  <a:cubicBezTo>
                    <a:pt x="96" y="38"/>
                    <a:pt x="217" y="0"/>
                    <a:pt x="306" y="34"/>
                  </a:cubicBezTo>
                  <a:cubicBezTo>
                    <a:pt x="396" y="64"/>
                    <a:pt x="426" y="147"/>
                    <a:pt x="380" y="225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23" name="Freeform 565"/>
            <p:cNvSpPr>
              <a:spLocks/>
            </p:cNvSpPr>
            <p:nvPr/>
          </p:nvSpPr>
          <p:spPr bwMode="auto">
            <a:xfrm>
              <a:off x="7219950" y="2460625"/>
              <a:ext cx="165100" cy="139700"/>
            </a:xfrm>
            <a:custGeom>
              <a:avLst/>
              <a:gdLst>
                <a:gd name="T0" fmla="*/ 2147483647 w 426"/>
                <a:gd name="T1" fmla="*/ 2147483647 h 358"/>
                <a:gd name="T2" fmla="*/ 2147483647 w 426"/>
                <a:gd name="T3" fmla="*/ 2147483647 h 358"/>
                <a:gd name="T4" fmla="*/ 2147483647 w 426"/>
                <a:gd name="T5" fmla="*/ 2147483647 h 358"/>
                <a:gd name="T6" fmla="*/ 2147483647 w 426"/>
                <a:gd name="T7" fmla="*/ 2147483647 h 358"/>
                <a:gd name="T8" fmla="*/ 2147483647 w 426"/>
                <a:gd name="T9" fmla="*/ 2147483647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80" y="225"/>
                  </a:moveTo>
                  <a:cubicBezTo>
                    <a:pt x="341" y="306"/>
                    <a:pt x="238" y="358"/>
                    <a:pt x="143" y="337"/>
                  </a:cubicBezTo>
                  <a:cubicBezTo>
                    <a:pt x="48" y="313"/>
                    <a:pt x="0" y="215"/>
                    <a:pt x="44" y="125"/>
                  </a:cubicBezTo>
                  <a:cubicBezTo>
                    <a:pt x="96" y="38"/>
                    <a:pt x="217" y="0"/>
                    <a:pt x="306" y="34"/>
                  </a:cubicBezTo>
                  <a:cubicBezTo>
                    <a:pt x="396" y="64"/>
                    <a:pt x="426" y="147"/>
                    <a:pt x="380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24" name="Freeform 566"/>
            <p:cNvSpPr>
              <a:spLocks/>
            </p:cNvSpPr>
            <p:nvPr/>
          </p:nvSpPr>
          <p:spPr bwMode="auto">
            <a:xfrm>
              <a:off x="7278688" y="2511425"/>
              <a:ext cx="47625" cy="39688"/>
            </a:xfrm>
            <a:custGeom>
              <a:avLst/>
              <a:gdLst>
                <a:gd name="T0" fmla="*/ 2147483647 w 122"/>
                <a:gd name="T1" fmla="*/ 2147483647 h 103"/>
                <a:gd name="T2" fmla="*/ 2147483647 w 122"/>
                <a:gd name="T3" fmla="*/ 2147483647 h 103"/>
                <a:gd name="T4" fmla="*/ 2147483647 w 122"/>
                <a:gd name="T5" fmla="*/ 2147483647 h 103"/>
                <a:gd name="T6" fmla="*/ 2147483647 w 122"/>
                <a:gd name="T7" fmla="*/ 2147483647 h 103"/>
                <a:gd name="T8" fmla="*/ 2147483647 w 122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3">
                  <a:moveTo>
                    <a:pt x="109" y="65"/>
                  </a:moveTo>
                  <a:cubicBezTo>
                    <a:pt x="97" y="89"/>
                    <a:pt x="66" y="103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7" y="13"/>
                    <a:pt x="60" y="0"/>
                    <a:pt x="86" y="9"/>
                  </a:cubicBezTo>
                  <a:cubicBezTo>
                    <a:pt x="112" y="17"/>
                    <a:pt x="122" y="42"/>
                    <a:pt x="109" y="65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25" name="Freeform 567"/>
            <p:cNvSpPr>
              <a:spLocks/>
            </p:cNvSpPr>
            <p:nvPr/>
          </p:nvSpPr>
          <p:spPr bwMode="auto">
            <a:xfrm>
              <a:off x="7278688" y="2511425"/>
              <a:ext cx="47625" cy="39688"/>
            </a:xfrm>
            <a:custGeom>
              <a:avLst/>
              <a:gdLst>
                <a:gd name="T0" fmla="*/ 2147483647 w 122"/>
                <a:gd name="T1" fmla="*/ 2147483647 h 103"/>
                <a:gd name="T2" fmla="*/ 2147483647 w 122"/>
                <a:gd name="T3" fmla="*/ 2147483647 h 103"/>
                <a:gd name="T4" fmla="*/ 2147483647 w 122"/>
                <a:gd name="T5" fmla="*/ 2147483647 h 103"/>
                <a:gd name="T6" fmla="*/ 2147483647 w 122"/>
                <a:gd name="T7" fmla="*/ 2147483647 h 103"/>
                <a:gd name="T8" fmla="*/ 2147483647 w 122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3">
                  <a:moveTo>
                    <a:pt x="109" y="65"/>
                  </a:moveTo>
                  <a:cubicBezTo>
                    <a:pt x="97" y="89"/>
                    <a:pt x="66" y="103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7" y="13"/>
                    <a:pt x="60" y="0"/>
                    <a:pt x="86" y="9"/>
                  </a:cubicBezTo>
                  <a:cubicBezTo>
                    <a:pt x="112" y="17"/>
                    <a:pt x="122" y="42"/>
                    <a:pt x="109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26" name="Freeform 568"/>
            <p:cNvSpPr>
              <a:spLocks/>
            </p:cNvSpPr>
            <p:nvPr/>
          </p:nvSpPr>
          <p:spPr bwMode="auto">
            <a:xfrm>
              <a:off x="7185025" y="2660650"/>
              <a:ext cx="139700" cy="144463"/>
            </a:xfrm>
            <a:custGeom>
              <a:avLst/>
              <a:gdLst>
                <a:gd name="T0" fmla="*/ 2147483647 w 356"/>
                <a:gd name="T1" fmla="*/ 2147483647 h 370"/>
                <a:gd name="T2" fmla="*/ 2147483647 w 356"/>
                <a:gd name="T3" fmla="*/ 2147483647 h 370"/>
                <a:gd name="T4" fmla="*/ 0 w 356"/>
                <a:gd name="T5" fmla="*/ 2147483647 h 370"/>
                <a:gd name="T6" fmla="*/ 2147483647 w 356"/>
                <a:gd name="T7" fmla="*/ 2147483647 h 370"/>
                <a:gd name="T8" fmla="*/ 2147483647 w 356"/>
                <a:gd name="T9" fmla="*/ 2147483647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1" y="208"/>
                  </a:moveTo>
                  <a:cubicBezTo>
                    <a:pt x="356" y="300"/>
                    <a:pt x="289" y="370"/>
                    <a:pt x="193" y="364"/>
                  </a:cubicBezTo>
                  <a:cubicBezTo>
                    <a:pt x="97" y="357"/>
                    <a:pt x="7" y="269"/>
                    <a:pt x="0" y="166"/>
                  </a:cubicBezTo>
                  <a:cubicBezTo>
                    <a:pt x="3" y="65"/>
                    <a:pt x="89" y="0"/>
                    <a:pt x="185" y="17"/>
                  </a:cubicBezTo>
                  <a:cubicBezTo>
                    <a:pt x="282" y="33"/>
                    <a:pt x="353" y="118"/>
                    <a:pt x="351" y="208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27" name="Freeform 569"/>
            <p:cNvSpPr>
              <a:spLocks/>
            </p:cNvSpPr>
            <p:nvPr/>
          </p:nvSpPr>
          <p:spPr bwMode="auto">
            <a:xfrm>
              <a:off x="7185025" y="2660650"/>
              <a:ext cx="139700" cy="144463"/>
            </a:xfrm>
            <a:custGeom>
              <a:avLst/>
              <a:gdLst>
                <a:gd name="T0" fmla="*/ 2147483647 w 356"/>
                <a:gd name="T1" fmla="*/ 2147483647 h 370"/>
                <a:gd name="T2" fmla="*/ 2147483647 w 356"/>
                <a:gd name="T3" fmla="*/ 2147483647 h 370"/>
                <a:gd name="T4" fmla="*/ 0 w 356"/>
                <a:gd name="T5" fmla="*/ 2147483647 h 370"/>
                <a:gd name="T6" fmla="*/ 2147483647 w 356"/>
                <a:gd name="T7" fmla="*/ 2147483647 h 370"/>
                <a:gd name="T8" fmla="*/ 2147483647 w 356"/>
                <a:gd name="T9" fmla="*/ 2147483647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1" y="208"/>
                  </a:moveTo>
                  <a:cubicBezTo>
                    <a:pt x="356" y="300"/>
                    <a:pt x="289" y="370"/>
                    <a:pt x="193" y="364"/>
                  </a:cubicBezTo>
                  <a:cubicBezTo>
                    <a:pt x="97" y="357"/>
                    <a:pt x="7" y="269"/>
                    <a:pt x="0" y="166"/>
                  </a:cubicBezTo>
                  <a:cubicBezTo>
                    <a:pt x="3" y="65"/>
                    <a:pt x="89" y="0"/>
                    <a:pt x="185" y="17"/>
                  </a:cubicBezTo>
                  <a:cubicBezTo>
                    <a:pt x="282" y="33"/>
                    <a:pt x="353" y="118"/>
                    <a:pt x="351" y="20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28" name="Freeform 570"/>
            <p:cNvSpPr>
              <a:spLocks/>
            </p:cNvSpPr>
            <p:nvPr/>
          </p:nvSpPr>
          <p:spPr bwMode="auto">
            <a:xfrm>
              <a:off x="7234238" y="2714625"/>
              <a:ext cx="39687" cy="41275"/>
            </a:xfrm>
            <a:custGeom>
              <a:avLst/>
              <a:gdLst>
                <a:gd name="T0" fmla="*/ 2147483647 w 102"/>
                <a:gd name="T1" fmla="*/ 2147483647 h 106"/>
                <a:gd name="T2" fmla="*/ 2147483647 w 102"/>
                <a:gd name="T3" fmla="*/ 2147483647 h 106"/>
                <a:gd name="T4" fmla="*/ 2147483647 w 102"/>
                <a:gd name="T5" fmla="*/ 2147483647 h 106"/>
                <a:gd name="T6" fmla="*/ 2147483647 w 102"/>
                <a:gd name="T7" fmla="*/ 2147483647 h 106"/>
                <a:gd name="T8" fmla="*/ 2147483647 w 102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06">
                  <a:moveTo>
                    <a:pt x="101" y="59"/>
                  </a:moveTo>
                  <a:cubicBezTo>
                    <a:pt x="102" y="87"/>
                    <a:pt x="81" y="106"/>
                    <a:pt x="53" y="104"/>
                  </a:cubicBezTo>
                  <a:cubicBezTo>
                    <a:pt x="25" y="100"/>
                    <a:pt x="2" y="76"/>
                    <a:pt x="1" y="48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9" y="8"/>
                    <a:pt x="100" y="33"/>
                    <a:pt x="101" y="59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29" name="Freeform 571"/>
            <p:cNvSpPr>
              <a:spLocks/>
            </p:cNvSpPr>
            <p:nvPr/>
          </p:nvSpPr>
          <p:spPr bwMode="auto">
            <a:xfrm>
              <a:off x="7234238" y="2714625"/>
              <a:ext cx="39687" cy="41275"/>
            </a:xfrm>
            <a:custGeom>
              <a:avLst/>
              <a:gdLst>
                <a:gd name="T0" fmla="*/ 2147483647 w 102"/>
                <a:gd name="T1" fmla="*/ 2147483647 h 106"/>
                <a:gd name="T2" fmla="*/ 2147483647 w 102"/>
                <a:gd name="T3" fmla="*/ 2147483647 h 106"/>
                <a:gd name="T4" fmla="*/ 2147483647 w 102"/>
                <a:gd name="T5" fmla="*/ 2147483647 h 106"/>
                <a:gd name="T6" fmla="*/ 2147483647 w 102"/>
                <a:gd name="T7" fmla="*/ 2147483647 h 106"/>
                <a:gd name="T8" fmla="*/ 2147483647 w 102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06">
                  <a:moveTo>
                    <a:pt x="101" y="59"/>
                  </a:moveTo>
                  <a:cubicBezTo>
                    <a:pt x="102" y="87"/>
                    <a:pt x="81" y="106"/>
                    <a:pt x="53" y="104"/>
                  </a:cubicBezTo>
                  <a:cubicBezTo>
                    <a:pt x="25" y="100"/>
                    <a:pt x="2" y="76"/>
                    <a:pt x="1" y="48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9" y="8"/>
                    <a:pt x="100" y="33"/>
                    <a:pt x="101" y="5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30" name="Freeform 572"/>
            <p:cNvSpPr>
              <a:spLocks/>
            </p:cNvSpPr>
            <p:nvPr/>
          </p:nvSpPr>
          <p:spPr bwMode="auto">
            <a:xfrm>
              <a:off x="7231063" y="2882900"/>
              <a:ext cx="169862" cy="136525"/>
            </a:xfrm>
            <a:custGeom>
              <a:avLst/>
              <a:gdLst>
                <a:gd name="T0" fmla="*/ 2147483647 w 433"/>
                <a:gd name="T1" fmla="*/ 2147483647 h 351"/>
                <a:gd name="T2" fmla="*/ 2147483647 w 433"/>
                <a:gd name="T3" fmla="*/ 2147483647 h 351"/>
                <a:gd name="T4" fmla="*/ 2147483647 w 433"/>
                <a:gd name="T5" fmla="*/ 2147483647 h 351"/>
                <a:gd name="T6" fmla="*/ 2147483647 w 433"/>
                <a:gd name="T7" fmla="*/ 0 h 351"/>
                <a:gd name="T8" fmla="*/ 2147483647 w 433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3" h="351">
                  <a:moveTo>
                    <a:pt x="378" y="165"/>
                  </a:moveTo>
                  <a:cubicBezTo>
                    <a:pt x="433" y="254"/>
                    <a:pt x="416" y="329"/>
                    <a:pt x="331" y="339"/>
                  </a:cubicBezTo>
                  <a:cubicBezTo>
                    <a:pt x="247" y="351"/>
                    <a:pt x="119" y="285"/>
                    <a:pt x="54" y="186"/>
                  </a:cubicBezTo>
                  <a:cubicBezTo>
                    <a:pt x="0" y="85"/>
                    <a:pt x="39" y="1"/>
                    <a:pt x="132" y="0"/>
                  </a:cubicBezTo>
                  <a:cubicBezTo>
                    <a:pt x="225" y="0"/>
                    <a:pt x="331" y="75"/>
                    <a:pt x="378" y="165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31" name="Freeform 573"/>
            <p:cNvSpPr>
              <a:spLocks/>
            </p:cNvSpPr>
            <p:nvPr/>
          </p:nvSpPr>
          <p:spPr bwMode="auto">
            <a:xfrm>
              <a:off x="7231063" y="2882900"/>
              <a:ext cx="169862" cy="136525"/>
            </a:xfrm>
            <a:custGeom>
              <a:avLst/>
              <a:gdLst>
                <a:gd name="T0" fmla="*/ 2147483647 w 433"/>
                <a:gd name="T1" fmla="*/ 2147483647 h 351"/>
                <a:gd name="T2" fmla="*/ 2147483647 w 433"/>
                <a:gd name="T3" fmla="*/ 2147483647 h 351"/>
                <a:gd name="T4" fmla="*/ 2147483647 w 433"/>
                <a:gd name="T5" fmla="*/ 2147483647 h 351"/>
                <a:gd name="T6" fmla="*/ 2147483647 w 433"/>
                <a:gd name="T7" fmla="*/ 0 h 351"/>
                <a:gd name="T8" fmla="*/ 2147483647 w 433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3" h="351">
                  <a:moveTo>
                    <a:pt x="378" y="165"/>
                  </a:moveTo>
                  <a:cubicBezTo>
                    <a:pt x="433" y="254"/>
                    <a:pt x="416" y="329"/>
                    <a:pt x="331" y="339"/>
                  </a:cubicBezTo>
                  <a:cubicBezTo>
                    <a:pt x="247" y="351"/>
                    <a:pt x="119" y="285"/>
                    <a:pt x="54" y="186"/>
                  </a:cubicBezTo>
                  <a:cubicBezTo>
                    <a:pt x="0" y="85"/>
                    <a:pt x="39" y="1"/>
                    <a:pt x="132" y="0"/>
                  </a:cubicBezTo>
                  <a:cubicBezTo>
                    <a:pt x="225" y="0"/>
                    <a:pt x="331" y="75"/>
                    <a:pt x="378" y="1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32" name="Freeform 574"/>
            <p:cNvSpPr>
              <a:spLocks/>
            </p:cNvSpPr>
            <p:nvPr/>
          </p:nvSpPr>
          <p:spPr bwMode="auto">
            <a:xfrm>
              <a:off x="7291388" y="2930525"/>
              <a:ext cx="49212" cy="39688"/>
            </a:xfrm>
            <a:custGeom>
              <a:avLst/>
              <a:gdLst>
                <a:gd name="T0" fmla="*/ 2147483647 w 124"/>
                <a:gd name="T1" fmla="*/ 2147483647 h 100"/>
                <a:gd name="T2" fmla="*/ 2147483647 w 124"/>
                <a:gd name="T3" fmla="*/ 2147483647 h 100"/>
                <a:gd name="T4" fmla="*/ 2147483647 w 124"/>
                <a:gd name="T5" fmla="*/ 2147483647 h 100"/>
                <a:gd name="T6" fmla="*/ 2147483647 w 124"/>
                <a:gd name="T7" fmla="*/ 2147483647 h 100"/>
                <a:gd name="T8" fmla="*/ 2147483647 w 124"/>
                <a:gd name="T9" fmla="*/ 2147483647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3"/>
                    <a:pt x="117" y="96"/>
                    <a:pt x="92" y="98"/>
                  </a:cubicBezTo>
                  <a:cubicBezTo>
                    <a:pt x="67" y="100"/>
                    <a:pt x="32" y="80"/>
                    <a:pt x="15" y="53"/>
                  </a:cubicBezTo>
                  <a:cubicBezTo>
                    <a:pt x="0" y="25"/>
                    <a:pt x="9" y="2"/>
                    <a:pt x="34" y="1"/>
                  </a:cubicBezTo>
                  <a:cubicBezTo>
                    <a:pt x="60" y="0"/>
                    <a:pt x="93" y="20"/>
                    <a:pt x="108" y="47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33" name="Freeform 575"/>
            <p:cNvSpPr>
              <a:spLocks/>
            </p:cNvSpPr>
            <p:nvPr/>
          </p:nvSpPr>
          <p:spPr bwMode="auto">
            <a:xfrm>
              <a:off x="7291388" y="2930525"/>
              <a:ext cx="49212" cy="39688"/>
            </a:xfrm>
            <a:custGeom>
              <a:avLst/>
              <a:gdLst>
                <a:gd name="T0" fmla="*/ 2147483647 w 124"/>
                <a:gd name="T1" fmla="*/ 2147483647 h 100"/>
                <a:gd name="T2" fmla="*/ 2147483647 w 124"/>
                <a:gd name="T3" fmla="*/ 2147483647 h 100"/>
                <a:gd name="T4" fmla="*/ 2147483647 w 124"/>
                <a:gd name="T5" fmla="*/ 2147483647 h 100"/>
                <a:gd name="T6" fmla="*/ 2147483647 w 124"/>
                <a:gd name="T7" fmla="*/ 2147483647 h 100"/>
                <a:gd name="T8" fmla="*/ 2147483647 w 124"/>
                <a:gd name="T9" fmla="*/ 2147483647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3"/>
                    <a:pt x="117" y="96"/>
                    <a:pt x="92" y="98"/>
                  </a:cubicBezTo>
                  <a:cubicBezTo>
                    <a:pt x="67" y="100"/>
                    <a:pt x="32" y="80"/>
                    <a:pt x="15" y="53"/>
                  </a:cubicBezTo>
                  <a:cubicBezTo>
                    <a:pt x="0" y="25"/>
                    <a:pt x="9" y="2"/>
                    <a:pt x="34" y="1"/>
                  </a:cubicBezTo>
                  <a:cubicBezTo>
                    <a:pt x="60" y="0"/>
                    <a:pt x="93" y="20"/>
                    <a:pt x="108" y="4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34" name="Freeform 576"/>
            <p:cNvSpPr>
              <a:spLocks/>
            </p:cNvSpPr>
            <p:nvPr/>
          </p:nvSpPr>
          <p:spPr bwMode="auto">
            <a:xfrm>
              <a:off x="6992938" y="2338388"/>
              <a:ext cx="174625" cy="193675"/>
            </a:xfrm>
            <a:custGeom>
              <a:avLst/>
              <a:gdLst>
                <a:gd name="T0" fmla="*/ 2147483647 w 449"/>
                <a:gd name="T1" fmla="*/ 2147483647 h 498"/>
                <a:gd name="T2" fmla="*/ 2147483647 w 449"/>
                <a:gd name="T3" fmla="*/ 2147483647 h 498"/>
                <a:gd name="T4" fmla="*/ 2147483647 w 449"/>
                <a:gd name="T5" fmla="*/ 2147483647 h 498"/>
                <a:gd name="T6" fmla="*/ 2147483647 w 449"/>
                <a:gd name="T7" fmla="*/ 2147483647 h 498"/>
                <a:gd name="T8" fmla="*/ 2147483647 w 449"/>
                <a:gd name="T9" fmla="*/ 2147483647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2"/>
                  </a:moveTo>
                  <a:cubicBezTo>
                    <a:pt x="346" y="443"/>
                    <a:pt x="236" y="498"/>
                    <a:pt x="140" y="459"/>
                  </a:cubicBezTo>
                  <a:cubicBezTo>
                    <a:pt x="44" y="416"/>
                    <a:pt x="0" y="277"/>
                    <a:pt x="52" y="155"/>
                  </a:cubicBezTo>
                  <a:cubicBezTo>
                    <a:pt x="113" y="36"/>
                    <a:pt x="243" y="0"/>
                    <a:pt x="335" y="65"/>
                  </a:cubicBezTo>
                  <a:cubicBezTo>
                    <a:pt x="427" y="124"/>
                    <a:pt x="449" y="244"/>
                    <a:pt x="393" y="342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35" name="Freeform 577"/>
            <p:cNvSpPr>
              <a:spLocks/>
            </p:cNvSpPr>
            <p:nvPr/>
          </p:nvSpPr>
          <p:spPr bwMode="auto">
            <a:xfrm>
              <a:off x="6992938" y="2338388"/>
              <a:ext cx="174625" cy="193675"/>
            </a:xfrm>
            <a:custGeom>
              <a:avLst/>
              <a:gdLst>
                <a:gd name="T0" fmla="*/ 2147483647 w 449"/>
                <a:gd name="T1" fmla="*/ 2147483647 h 498"/>
                <a:gd name="T2" fmla="*/ 2147483647 w 449"/>
                <a:gd name="T3" fmla="*/ 2147483647 h 498"/>
                <a:gd name="T4" fmla="*/ 2147483647 w 449"/>
                <a:gd name="T5" fmla="*/ 2147483647 h 498"/>
                <a:gd name="T6" fmla="*/ 2147483647 w 449"/>
                <a:gd name="T7" fmla="*/ 2147483647 h 498"/>
                <a:gd name="T8" fmla="*/ 2147483647 w 449"/>
                <a:gd name="T9" fmla="*/ 2147483647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2"/>
                  </a:moveTo>
                  <a:cubicBezTo>
                    <a:pt x="346" y="443"/>
                    <a:pt x="236" y="498"/>
                    <a:pt x="140" y="459"/>
                  </a:cubicBezTo>
                  <a:cubicBezTo>
                    <a:pt x="44" y="416"/>
                    <a:pt x="0" y="277"/>
                    <a:pt x="52" y="155"/>
                  </a:cubicBezTo>
                  <a:cubicBezTo>
                    <a:pt x="113" y="36"/>
                    <a:pt x="243" y="0"/>
                    <a:pt x="335" y="65"/>
                  </a:cubicBezTo>
                  <a:cubicBezTo>
                    <a:pt x="427" y="124"/>
                    <a:pt x="449" y="244"/>
                    <a:pt x="393" y="3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36" name="Freeform 578"/>
            <p:cNvSpPr>
              <a:spLocks/>
            </p:cNvSpPr>
            <p:nvPr/>
          </p:nvSpPr>
          <p:spPr bwMode="auto">
            <a:xfrm>
              <a:off x="7053263" y="2409825"/>
              <a:ext cx="50800" cy="55563"/>
            </a:xfrm>
            <a:custGeom>
              <a:avLst/>
              <a:gdLst>
                <a:gd name="T0" fmla="*/ 2147483647 w 129"/>
                <a:gd name="T1" fmla="*/ 2147483647 h 142"/>
                <a:gd name="T2" fmla="*/ 2147483647 w 129"/>
                <a:gd name="T3" fmla="*/ 2147483647 h 142"/>
                <a:gd name="T4" fmla="*/ 2147483647 w 129"/>
                <a:gd name="T5" fmla="*/ 2147483647 h 142"/>
                <a:gd name="T6" fmla="*/ 2147483647 w 129"/>
                <a:gd name="T7" fmla="*/ 2147483647 h 142"/>
                <a:gd name="T8" fmla="*/ 2147483647 w 129"/>
                <a:gd name="T9" fmla="*/ 2147483647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1" y="114"/>
                    <a:pt x="0" y="77"/>
                    <a:pt x="16" y="45"/>
                  </a:cubicBezTo>
                  <a:cubicBezTo>
                    <a:pt x="32" y="13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37" name="Freeform 579"/>
            <p:cNvSpPr>
              <a:spLocks/>
            </p:cNvSpPr>
            <p:nvPr/>
          </p:nvSpPr>
          <p:spPr bwMode="auto">
            <a:xfrm>
              <a:off x="7053263" y="2409825"/>
              <a:ext cx="50800" cy="55563"/>
            </a:xfrm>
            <a:custGeom>
              <a:avLst/>
              <a:gdLst>
                <a:gd name="T0" fmla="*/ 2147483647 w 129"/>
                <a:gd name="T1" fmla="*/ 2147483647 h 142"/>
                <a:gd name="T2" fmla="*/ 2147483647 w 129"/>
                <a:gd name="T3" fmla="*/ 2147483647 h 142"/>
                <a:gd name="T4" fmla="*/ 2147483647 w 129"/>
                <a:gd name="T5" fmla="*/ 2147483647 h 142"/>
                <a:gd name="T6" fmla="*/ 2147483647 w 129"/>
                <a:gd name="T7" fmla="*/ 2147483647 h 142"/>
                <a:gd name="T8" fmla="*/ 2147483647 w 129"/>
                <a:gd name="T9" fmla="*/ 2147483647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1" y="114"/>
                    <a:pt x="0" y="77"/>
                    <a:pt x="16" y="45"/>
                  </a:cubicBezTo>
                  <a:cubicBezTo>
                    <a:pt x="32" y="13"/>
                    <a:pt x="67" y="0"/>
                    <a:pt x="94" y="16"/>
                  </a:cubicBezTo>
                  <a:cubicBezTo>
                    <a:pt x="121" y="31"/>
                    <a:pt x="129" y="67"/>
                    <a:pt x="113" y="9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38" name="Freeform 580"/>
            <p:cNvSpPr>
              <a:spLocks/>
            </p:cNvSpPr>
            <p:nvPr/>
          </p:nvSpPr>
          <p:spPr bwMode="auto">
            <a:xfrm>
              <a:off x="6953250" y="2603500"/>
              <a:ext cx="141288" cy="187325"/>
            </a:xfrm>
            <a:custGeom>
              <a:avLst/>
              <a:gdLst>
                <a:gd name="T0" fmla="*/ 2147483647 w 360"/>
                <a:gd name="T1" fmla="*/ 2147483647 h 481"/>
                <a:gd name="T2" fmla="*/ 2147483647 w 360"/>
                <a:gd name="T3" fmla="*/ 2147483647 h 481"/>
                <a:gd name="T4" fmla="*/ 0 w 360"/>
                <a:gd name="T5" fmla="*/ 2147483647 h 481"/>
                <a:gd name="T6" fmla="*/ 2147483647 w 360"/>
                <a:gd name="T7" fmla="*/ 2147483647 h 481"/>
                <a:gd name="T8" fmla="*/ 2147483647 w 360"/>
                <a:gd name="T9" fmla="*/ 2147483647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481">
                  <a:moveTo>
                    <a:pt x="352" y="279"/>
                  </a:moveTo>
                  <a:cubicBezTo>
                    <a:pt x="360" y="393"/>
                    <a:pt x="296" y="481"/>
                    <a:pt x="201" y="476"/>
                  </a:cubicBezTo>
                  <a:cubicBezTo>
                    <a:pt x="105" y="471"/>
                    <a:pt x="11" y="356"/>
                    <a:pt x="0" y="219"/>
                  </a:cubicBezTo>
                  <a:cubicBezTo>
                    <a:pt x="1" y="83"/>
                    <a:pt x="88" y="0"/>
                    <a:pt x="185" y="29"/>
                  </a:cubicBezTo>
                  <a:cubicBezTo>
                    <a:pt x="282" y="55"/>
                    <a:pt x="353" y="166"/>
                    <a:pt x="352" y="279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39" name="Freeform 581"/>
            <p:cNvSpPr>
              <a:spLocks/>
            </p:cNvSpPr>
            <p:nvPr/>
          </p:nvSpPr>
          <p:spPr bwMode="auto">
            <a:xfrm>
              <a:off x="6953250" y="2603500"/>
              <a:ext cx="141288" cy="187325"/>
            </a:xfrm>
            <a:custGeom>
              <a:avLst/>
              <a:gdLst>
                <a:gd name="T0" fmla="*/ 2147483647 w 360"/>
                <a:gd name="T1" fmla="*/ 2147483647 h 481"/>
                <a:gd name="T2" fmla="*/ 2147483647 w 360"/>
                <a:gd name="T3" fmla="*/ 2147483647 h 481"/>
                <a:gd name="T4" fmla="*/ 0 w 360"/>
                <a:gd name="T5" fmla="*/ 2147483647 h 481"/>
                <a:gd name="T6" fmla="*/ 2147483647 w 360"/>
                <a:gd name="T7" fmla="*/ 2147483647 h 481"/>
                <a:gd name="T8" fmla="*/ 2147483647 w 360"/>
                <a:gd name="T9" fmla="*/ 2147483647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481">
                  <a:moveTo>
                    <a:pt x="352" y="279"/>
                  </a:moveTo>
                  <a:cubicBezTo>
                    <a:pt x="360" y="393"/>
                    <a:pt x="296" y="481"/>
                    <a:pt x="201" y="476"/>
                  </a:cubicBezTo>
                  <a:cubicBezTo>
                    <a:pt x="105" y="471"/>
                    <a:pt x="11" y="356"/>
                    <a:pt x="0" y="219"/>
                  </a:cubicBezTo>
                  <a:cubicBezTo>
                    <a:pt x="1" y="83"/>
                    <a:pt x="88" y="0"/>
                    <a:pt x="185" y="29"/>
                  </a:cubicBezTo>
                  <a:cubicBezTo>
                    <a:pt x="282" y="55"/>
                    <a:pt x="353" y="166"/>
                    <a:pt x="352" y="27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40" name="Freeform 582"/>
            <p:cNvSpPr>
              <a:spLocks/>
            </p:cNvSpPr>
            <p:nvPr/>
          </p:nvSpPr>
          <p:spPr bwMode="auto">
            <a:xfrm>
              <a:off x="7002463" y="2674938"/>
              <a:ext cx="39687" cy="53975"/>
            </a:xfrm>
            <a:custGeom>
              <a:avLst/>
              <a:gdLst>
                <a:gd name="T0" fmla="*/ 2147483647 w 103"/>
                <a:gd name="T1" fmla="*/ 2147483647 h 138"/>
                <a:gd name="T2" fmla="*/ 2147483647 w 103"/>
                <a:gd name="T3" fmla="*/ 2147483647 h 138"/>
                <a:gd name="T4" fmla="*/ 2147483647 w 103"/>
                <a:gd name="T5" fmla="*/ 2147483647 h 138"/>
                <a:gd name="T6" fmla="*/ 2147483647 w 103"/>
                <a:gd name="T7" fmla="*/ 2147483647 h 138"/>
                <a:gd name="T8" fmla="*/ 2147483647 w 103"/>
                <a:gd name="T9" fmla="*/ 2147483647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8">
                  <a:moveTo>
                    <a:pt x="101" y="78"/>
                  </a:moveTo>
                  <a:cubicBezTo>
                    <a:pt x="103" y="112"/>
                    <a:pt x="82" y="138"/>
                    <a:pt x="55" y="134"/>
                  </a:cubicBezTo>
                  <a:cubicBezTo>
                    <a:pt x="27" y="130"/>
                    <a:pt x="2" y="97"/>
                    <a:pt x="1" y="61"/>
                  </a:cubicBezTo>
                  <a:cubicBezTo>
                    <a:pt x="0" y="25"/>
                    <a:pt x="22" y="0"/>
                    <a:pt x="50" y="6"/>
                  </a:cubicBezTo>
                  <a:cubicBezTo>
                    <a:pt x="78" y="11"/>
                    <a:pt x="100" y="43"/>
                    <a:pt x="101" y="78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41" name="Freeform 583"/>
            <p:cNvSpPr>
              <a:spLocks/>
            </p:cNvSpPr>
            <p:nvPr/>
          </p:nvSpPr>
          <p:spPr bwMode="auto">
            <a:xfrm>
              <a:off x="7002463" y="2674938"/>
              <a:ext cx="39687" cy="53975"/>
            </a:xfrm>
            <a:custGeom>
              <a:avLst/>
              <a:gdLst>
                <a:gd name="T0" fmla="*/ 2147483647 w 103"/>
                <a:gd name="T1" fmla="*/ 2147483647 h 138"/>
                <a:gd name="T2" fmla="*/ 2147483647 w 103"/>
                <a:gd name="T3" fmla="*/ 2147483647 h 138"/>
                <a:gd name="T4" fmla="*/ 2147483647 w 103"/>
                <a:gd name="T5" fmla="*/ 2147483647 h 138"/>
                <a:gd name="T6" fmla="*/ 2147483647 w 103"/>
                <a:gd name="T7" fmla="*/ 2147483647 h 138"/>
                <a:gd name="T8" fmla="*/ 2147483647 w 103"/>
                <a:gd name="T9" fmla="*/ 2147483647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8">
                  <a:moveTo>
                    <a:pt x="101" y="78"/>
                  </a:moveTo>
                  <a:cubicBezTo>
                    <a:pt x="103" y="112"/>
                    <a:pt x="82" y="138"/>
                    <a:pt x="55" y="134"/>
                  </a:cubicBezTo>
                  <a:cubicBezTo>
                    <a:pt x="27" y="130"/>
                    <a:pt x="2" y="97"/>
                    <a:pt x="1" y="61"/>
                  </a:cubicBezTo>
                  <a:cubicBezTo>
                    <a:pt x="0" y="25"/>
                    <a:pt x="22" y="0"/>
                    <a:pt x="50" y="6"/>
                  </a:cubicBezTo>
                  <a:cubicBezTo>
                    <a:pt x="78" y="11"/>
                    <a:pt x="100" y="43"/>
                    <a:pt x="101" y="7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42" name="Freeform 584"/>
            <p:cNvSpPr>
              <a:spLocks/>
            </p:cNvSpPr>
            <p:nvPr/>
          </p:nvSpPr>
          <p:spPr bwMode="auto">
            <a:xfrm>
              <a:off x="7013575" y="2890838"/>
              <a:ext cx="179388" cy="185737"/>
            </a:xfrm>
            <a:custGeom>
              <a:avLst/>
              <a:gdLst>
                <a:gd name="T0" fmla="*/ 2147483647 w 460"/>
                <a:gd name="T1" fmla="*/ 2147483647 h 479"/>
                <a:gd name="T2" fmla="*/ 2147483647 w 460"/>
                <a:gd name="T3" fmla="*/ 2147483647 h 479"/>
                <a:gd name="T4" fmla="*/ 2147483647 w 460"/>
                <a:gd name="T5" fmla="*/ 2147483647 h 479"/>
                <a:gd name="T6" fmla="*/ 2147483647 w 460"/>
                <a:gd name="T7" fmla="*/ 2147483647 h 479"/>
                <a:gd name="T8" fmla="*/ 2147483647 w 460"/>
                <a:gd name="T9" fmla="*/ 2147483647 h 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79">
                  <a:moveTo>
                    <a:pt x="389" y="198"/>
                  </a:moveTo>
                  <a:cubicBezTo>
                    <a:pt x="460" y="308"/>
                    <a:pt x="458" y="416"/>
                    <a:pt x="375" y="446"/>
                  </a:cubicBezTo>
                  <a:cubicBezTo>
                    <a:pt x="292" y="479"/>
                    <a:pt x="150" y="403"/>
                    <a:pt x="69" y="271"/>
                  </a:cubicBezTo>
                  <a:cubicBezTo>
                    <a:pt x="0" y="136"/>
                    <a:pt x="29" y="17"/>
                    <a:pt x="122" y="8"/>
                  </a:cubicBezTo>
                  <a:cubicBezTo>
                    <a:pt x="214" y="0"/>
                    <a:pt x="329" y="86"/>
                    <a:pt x="389" y="198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43" name="Freeform 585"/>
            <p:cNvSpPr>
              <a:spLocks/>
            </p:cNvSpPr>
            <p:nvPr/>
          </p:nvSpPr>
          <p:spPr bwMode="auto">
            <a:xfrm>
              <a:off x="7013575" y="2890838"/>
              <a:ext cx="179388" cy="185737"/>
            </a:xfrm>
            <a:custGeom>
              <a:avLst/>
              <a:gdLst>
                <a:gd name="T0" fmla="*/ 2147483647 w 460"/>
                <a:gd name="T1" fmla="*/ 2147483647 h 479"/>
                <a:gd name="T2" fmla="*/ 2147483647 w 460"/>
                <a:gd name="T3" fmla="*/ 2147483647 h 479"/>
                <a:gd name="T4" fmla="*/ 2147483647 w 460"/>
                <a:gd name="T5" fmla="*/ 2147483647 h 479"/>
                <a:gd name="T6" fmla="*/ 2147483647 w 460"/>
                <a:gd name="T7" fmla="*/ 2147483647 h 479"/>
                <a:gd name="T8" fmla="*/ 2147483647 w 460"/>
                <a:gd name="T9" fmla="*/ 2147483647 h 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79">
                  <a:moveTo>
                    <a:pt x="389" y="198"/>
                  </a:moveTo>
                  <a:cubicBezTo>
                    <a:pt x="460" y="308"/>
                    <a:pt x="458" y="416"/>
                    <a:pt x="375" y="446"/>
                  </a:cubicBezTo>
                  <a:cubicBezTo>
                    <a:pt x="292" y="479"/>
                    <a:pt x="150" y="403"/>
                    <a:pt x="69" y="271"/>
                  </a:cubicBezTo>
                  <a:cubicBezTo>
                    <a:pt x="0" y="136"/>
                    <a:pt x="29" y="17"/>
                    <a:pt x="122" y="8"/>
                  </a:cubicBezTo>
                  <a:cubicBezTo>
                    <a:pt x="214" y="0"/>
                    <a:pt x="329" y="86"/>
                    <a:pt x="389" y="19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44" name="Freeform 586"/>
            <p:cNvSpPr>
              <a:spLocks/>
            </p:cNvSpPr>
            <p:nvPr/>
          </p:nvSpPr>
          <p:spPr bwMode="auto">
            <a:xfrm>
              <a:off x="7077075" y="2954338"/>
              <a:ext cx="50800" cy="52387"/>
            </a:xfrm>
            <a:custGeom>
              <a:avLst/>
              <a:gdLst>
                <a:gd name="T0" fmla="*/ 2147483647 w 131"/>
                <a:gd name="T1" fmla="*/ 2147483647 h 137"/>
                <a:gd name="T2" fmla="*/ 2147483647 w 131"/>
                <a:gd name="T3" fmla="*/ 2147483647 h 137"/>
                <a:gd name="T4" fmla="*/ 2147483647 w 131"/>
                <a:gd name="T5" fmla="*/ 2147483647 h 137"/>
                <a:gd name="T6" fmla="*/ 2147483647 w 131"/>
                <a:gd name="T7" fmla="*/ 2147483647 h 137"/>
                <a:gd name="T8" fmla="*/ 2147483647 w 131"/>
                <a:gd name="T9" fmla="*/ 214748364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7">
                  <a:moveTo>
                    <a:pt x="111" y="57"/>
                  </a:moveTo>
                  <a:cubicBezTo>
                    <a:pt x="131" y="91"/>
                    <a:pt x="129" y="123"/>
                    <a:pt x="104" y="130"/>
                  </a:cubicBezTo>
                  <a:cubicBezTo>
                    <a:pt x="79" y="137"/>
                    <a:pt x="41" y="114"/>
                    <a:pt x="20" y="78"/>
                  </a:cubicBezTo>
                  <a:cubicBezTo>
                    <a:pt x="0" y="43"/>
                    <a:pt x="5" y="9"/>
                    <a:pt x="31" y="4"/>
                  </a:cubicBezTo>
                  <a:cubicBezTo>
                    <a:pt x="56" y="0"/>
                    <a:pt x="92" y="24"/>
                    <a:pt x="111" y="57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45" name="Freeform 587"/>
            <p:cNvSpPr>
              <a:spLocks/>
            </p:cNvSpPr>
            <p:nvPr/>
          </p:nvSpPr>
          <p:spPr bwMode="auto">
            <a:xfrm>
              <a:off x="7077075" y="2954338"/>
              <a:ext cx="50800" cy="52387"/>
            </a:xfrm>
            <a:custGeom>
              <a:avLst/>
              <a:gdLst>
                <a:gd name="T0" fmla="*/ 2147483647 w 131"/>
                <a:gd name="T1" fmla="*/ 2147483647 h 137"/>
                <a:gd name="T2" fmla="*/ 2147483647 w 131"/>
                <a:gd name="T3" fmla="*/ 2147483647 h 137"/>
                <a:gd name="T4" fmla="*/ 2147483647 w 131"/>
                <a:gd name="T5" fmla="*/ 2147483647 h 137"/>
                <a:gd name="T6" fmla="*/ 2147483647 w 131"/>
                <a:gd name="T7" fmla="*/ 2147483647 h 137"/>
                <a:gd name="T8" fmla="*/ 2147483647 w 131"/>
                <a:gd name="T9" fmla="*/ 214748364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7">
                  <a:moveTo>
                    <a:pt x="111" y="57"/>
                  </a:moveTo>
                  <a:cubicBezTo>
                    <a:pt x="131" y="91"/>
                    <a:pt x="129" y="123"/>
                    <a:pt x="104" y="130"/>
                  </a:cubicBezTo>
                  <a:cubicBezTo>
                    <a:pt x="79" y="137"/>
                    <a:pt x="41" y="114"/>
                    <a:pt x="20" y="78"/>
                  </a:cubicBezTo>
                  <a:cubicBezTo>
                    <a:pt x="0" y="43"/>
                    <a:pt x="5" y="9"/>
                    <a:pt x="31" y="4"/>
                  </a:cubicBezTo>
                  <a:cubicBezTo>
                    <a:pt x="56" y="0"/>
                    <a:pt x="92" y="24"/>
                    <a:pt x="111" y="5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46" name="Freeform 1209"/>
            <p:cNvSpPr>
              <a:spLocks/>
            </p:cNvSpPr>
            <p:nvPr/>
          </p:nvSpPr>
          <p:spPr bwMode="auto">
            <a:xfrm>
              <a:off x="6958013" y="2490788"/>
              <a:ext cx="82550" cy="542925"/>
            </a:xfrm>
            <a:custGeom>
              <a:avLst/>
              <a:gdLst>
                <a:gd name="T0" fmla="*/ 2147483647 w 211"/>
                <a:gd name="T1" fmla="*/ 2147483647 h 1397"/>
                <a:gd name="T2" fmla="*/ 2147483647 w 211"/>
                <a:gd name="T3" fmla="*/ 2147483647 h 1397"/>
                <a:gd name="T4" fmla="*/ 2147483647 w 211"/>
                <a:gd name="T5" fmla="*/ 2147483647 h 1397"/>
                <a:gd name="T6" fmla="*/ 2147483647 w 211"/>
                <a:gd name="T7" fmla="*/ 2147483647 h 1397"/>
                <a:gd name="T8" fmla="*/ 2147483647 w 211"/>
                <a:gd name="T9" fmla="*/ 2147483647 h 1397"/>
                <a:gd name="T10" fmla="*/ 2147483647 w 211"/>
                <a:gd name="T11" fmla="*/ 2147483647 h 1397"/>
                <a:gd name="T12" fmla="*/ 2147483647 w 211"/>
                <a:gd name="T13" fmla="*/ 2147483647 h 1397"/>
                <a:gd name="T14" fmla="*/ 2147483647 w 211"/>
                <a:gd name="T15" fmla="*/ 2147483647 h 1397"/>
                <a:gd name="T16" fmla="*/ 2147483647 w 211"/>
                <a:gd name="T17" fmla="*/ 0 h 1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1" h="1397">
                  <a:moveTo>
                    <a:pt x="211" y="1397"/>
                  </a:moveTo>
                  <a:cubicBezTo>
                    <a:pt x="210" y="1397"/>
                    <a:pt x="210" y="1396"/>
                    <a:pt x="210" y="1395"/>
                  </a:cubicBezTo>
                  <a:cubicBezTo>
                    <a:pt x="167" y="1317"/>
                    <a:pt x="127" y="1240"/>
                    <a:pt x="97" y="1159"/>
                  </a:cubicBezTo>
                  <a:cubicBezTo>
                    <a:pt x="68" y="1081"/>
                    <a:pt x="48" y="999"/>
                    <a:pt x="30" y="919"/>
                  </a:cubicBezTo>
                  <a:cubicBezTo>
                    <a:pt x="16" y="839"/>
                    <a:pt x="6" y="760"/>
                    <a:pt x="3" y="680"/>
                  </a:cubicBezTo>
                  <a:cubicBezTo>
                    <a:pt x="0" y="601"/>
                    <a:pt x="5" y="523"/>
                    <a:pt x="13" y="445"/>
                  </a:cubicBezTo>
                  <a:cubicBezTo>
                    <a:pt x="25" y="368"/>
                    <a:pt x="39" y="292"/>
                    <a:pt x="62" y="218"/>
                  </a:cubicBezTo>
                  <a:cubicBezTo>
                    <a:pt x="84" y="144"/>
                    <a:pt x="115" y="73"/>
                    <a:pt x="148" y="2"/>
                  </a:cubicBezTo>
                  <a:cubicBezTo>
                    <a:pt x="148" y="2"/>
                    <a:pt x="148" y="1"/>
                    <a:pt x="14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47" name="Freeform 1210"/>
            <p:cNvSpPr>
              <a:spLocks/>
            </p:cNvSpPr>
            <p:nvPr/>
          </p:nvSpPr>
          <p:spPr bwMode="auto">
            <a:xfrm>
              <a:off x="7191375" y="2584450"/>
              <a:ext cx="61913" cy="419100"/>
            </a:xfrm>
            <a:custGeom>
              <a:avLst/>
              <a:gdLst>
                <a:gd name="T0" fmla="*/ 2147483647 w 161"/>
                <a:gd name="T1" fmla="*/ 2147483647 h 1080"/>
                <a:gd name="T2" fmla="*/ 2147483647 w 161"/>
                <a:gd name="T3" fmla="*/ 2147483647 h 1080"/>
                <a:gd name="T4" fmla="*/ 2147483647 w 161"/>
                <a:gd name="T5" fmla="*/ 2147483647 h 1080"/>
                <a:gd name="T6" fmla="*/ 2147483647 w 161"/>
                <a:gd name="T7" fmla="*/ 2147483647 h 1080"/>
                <a:gd name="T8" fmla="*/ 2147483647 w 161"/>
                <a:gd name="T9" fmla="*/ 2147483647 h 1080"/>
                <a:gd name="T10" fmla="*/ 2147483647 w 161"/>
                <a:gd name="T11" fmla="*/ 2147483647 h 1080"/>
                <a:gd name="T12" fmla="*/ 2147483647 w 161"/>
                <a:gd name="T13" fmla="*/ 2147483647 h 1080"/>
                <a:gd name="T14" fmla="*/ 2147483647 w 161"/>
                <a:gd name="T15" fmla="*/ 2147483647 h 1080"/>
                <a:gd name="T16" fmla="*/ 2147483647 w 161"/>
                <a:gd name="T17" fmla="*/ 0 h 10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1080">
                  <a:moveTo>
                    <a:pt x="161" y="1080"/>
                  </a:moveTo>
                  <a:cubicBezTo>
                    <a:pt x="160" y="1079"/>
                    <a:pt x="160" y="1079"/>
                    <a:pt x="160" y="1078"/>
                  </a:cubicBezTo>
                  <a:cubicBezTo>
                    <a:pt x="127" y="1018"/>
                    <a:pt x="95" y="958"/>
                    <a:pt x="72" y="896"/>
                  </a:cubicBezTo>
                  <a:cubicBezTo>
                    <a:pt x="49" y="835"/>
                    <a:pt x="34" y="772"/>
                    <a:pt x="21" y="710"/>
                  </a:cubicBezTo>
                  <a:cubicBezTo>
                    <a:pt x="11" y="648"/>
                    <a:pt x="3" y="586"/>
                    <a:pt x="1" y="525"/>
                  </a:cubicBezTo>
                  <a:cubicBezTo>
                    <a:pt x="0" y="464"/>
                    <a:pt x="5" y="403"/>
                    <a:pt x="12" y="343"/>
                  </a:cubicBezTo>
                  <a:cubicBezTo>
                    <a:pt x="22" y="284"/>
                    <a:pt x="35" y="225"/>
                    <a:pt x="53" y="168"/>
                  </a:cubicBezTo>
                  <a:cubicBezTo>
                    <a:pt x="72" y="111"/>
                    <a:pt x="98" y="56"/>
                    <a:pt x="125" y="2"/>
                  </a:cubicBezTo>
                  <a:cubicBezTo>
                    <a:pt x="125" y="1"/>
                    <a:pt x="126" y="1"/>
                    <a:pt x="126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48" name="Freeform 1212"/>
            <p:cNvSpPr>
              <a:spLocks/>
            </p:cNvSpPr>
            <p:nvPr/>
          </p:nvSpPr>
          <p:spPr bwMode="auto">
            <a:xfrm>
              <a:off x="7423151" y="2627313"/>
              <a:ext cx="44450" cy="376238"/>
            </a:xfrm>
            <a:custGeom>
              <a:avLst/>
              <a:gdLst>
                <a:gd name="T0" fmla="*/ 288735 w 117"/>
                <a:gd name="T1" fmla="*/ 2119305 h 967"/>
                <a:gd name="T2" fmla="*/ 288735 w 117"/>
                <a:gd name="T3" fmla="*/ 2119305 h 967"/>
                <a:gd name="T4" fmla="*/ 144368 w 117"/>
                <a:gd name="T5" fmla="*/ 1816603 h 967"/>
                <a:gd name="T6" fmla="*/ 0 w 117"/>
                <a:gd name="T7" fmla="*/ 1362550 h 967"/>
                <a:gd name="T8" fmla="*/ 0 w 117"/>
                <a:gd name="T9" fmla="*/ 1059847 h 967"/>
                <a:gd name="T10" fmla="*/ 0 w 117"/>
                <a:gd name="T11" fmla="*/ 756756 h 967"/>
                <a:gd name="T12" fmla="*/ 0 w 117"/>
                <a:gd name="T13" fmla="*/ 302702 h 967"/>
                <a:gd name="T14" fmla="*/ 144368 w 117"/>
                <a:gd name="T15" fmla="*/ 0 h 967"/>
                <a:gd name="T16" fmla="*/ 144368 w 117"/>
                <a:gd name="T17" fmla="*/ 0 h 9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967">
                  <a:moveTo>
                    <a:pt x="117" y="967"/>
                  </a:moveTo>
                  <a:cubicBezTo>
                    <a:pt x="117" y="967"/>
                    <a:pt x="117" y="966"/>
                    <a:pt x="116" y="966"/>
                  </a:cubicBezTo>
                  <a:cubicBezTo>
                    <a:pt x="92" y="912"/>
                    <a:pt x="68" y="858"/>
                    <a:pt x="51" y="803"/>
                  </a:cubicBezTo>
                  <a:cubicBezTo>
                    <a:pt x="35" y="748"/>
                    <a:pt x="24" y="693"/>
                    <a:pt x="14" y="638"/>
                  </a:cubicBezTo>
                  <a:cubicBezTo>
                    <a:pt x="7" y="582"/>
                    <a:pt x="2" y="527"/>
                    <a:pt x="1" y="472"/>
                  </a:cubicBezTo>
                  <a:cubicBezTo>
                    <a:pt x="0" y="418"/>
                    <a:pt x="4" y="364"/>
                    <a:pt x="10" y="310"/>
                  </a:cubicBezTo>
                  <a:cubicBezTo>
                    <a:pt x="18" y="257"/>
                    <a:pt x="27" y="204"/>
                    <a:pt x="42" y="152"/>
                  </a:cubicBezTo>
                  <a:cubicBezTo>
                    <a:pt x="56" y="101"/>
                    <a:pt x="77" y="51"/>
                    <a:pt x="98" y="1"/>
                  </a:cubicBezTo>
                  <a:cubicBezTo>
                    <a:pt x="98" y="1"/>
                    <a:pt x="98" y="0"/>
                    <a:pt x="9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49" name="Freeform 1213"/>
            <p:cNvSpPr>
              <a:spLocks/>
            </p:cNvSpPr>
            <p:nvPr/>
          </p:nvSpPr>
          <p:spPr bwMode="auto">
            <a:xfrm>
              <a:off x="7654926" y="2622551"/>
              <a:ext cx="28575" cy="411163"/>
            </a:xfrm>
            <a:custGeom>
              <a:avLst/>
              <a:gdLst>
                <a:gd name="T0" fmla="*/ 149053 w 74"/>
                <a:gd name="T1" fmla="*/ 2261202 h 1059"/>
                <a:gd name="T2" fmla="*/ 149053 w 74"/>
                <a:gd name="T3" fmla="*/ 2261202 h 1059"/>
                <a:gd name="T4" fmla="*/ 0 w 74"/>
                <a:gd name="T5" fmla="*/ 1959528 h 1059"/>
                <a:gd name="T6" fmla="*/ 0 w 74"/>
                <a:gd name="T7" fmla="*/ 1507598 h 1059"/>
                <a:gd name="T8" fmla="*/ 0 w 74"/>
                <a:gd name="T9" fmla="*/ 1205923 h 1059"/>
                <a:gd name="T10" fmla="*/ 0 w 74"/>
                <a:gd name="T11" fmla="*/ 753605 h 1059"/>
                <a:gd name="T12" fmla="*/ 0 w 74"/>
                <a:gd name="T13" fmla="*/ 301675 h 1059"/>
                <a:gd name="T14" fmla="*/ 149053 w 74"/>
                <a:gd name="T15" fmla="*/ 0 h 1059"/>
                <a:gd name="T16" fmla="*/ 149053 w 74"/>
                <a:gd name="T17" fmla="*/ 0 h 10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" h="1059">
                  <a:moveTo>
                    <a:pt x="74" y="1059"/>
                  </a:moveTo>
                  <a:cubicBezTo>
                    <a:pt x="74" y="1058"/>
                    <a:pt x="74" y="1058"/>
                    <a:pt x="74" y="1057"/>
                  </a:cubicBezTo>
                  <a:cubicBezTo>
                    <a:pt x="57" y="998"/>
                    <a:pt x="42" y="939"/>
                    <a:pt x="31" y="880"/>
                  </a:cubicBezTo>
                  <a:cubicBezTo>
                    <a:pt x="20" y="820"/>
                    <a:pt x="13" y="760"/>
                    <a:pt x="7" y="701"/>
                  </a:cubicBezTo>
                  <a:cubicBezTo>
                    <a:pt x="3" y="641"/>
                    <a:pt x="0" y="581"/>
                    <a:pt x="0" y="522"/>
                  </a:cubicBezTo>
                  <a:cubicBezTo>
                    <a:pt x="0" y="462"/>
                    <a:pt x="3" y="403"/>
                    <a:pt x="7" y="344"/>
                  </a:cubicBezTo>
                  <a:cubicBezTo>
                    <a:pt x="12" y="286"/>
                    <a:pt x="19" y="228"/>
                    <a:pt x="29" y="171"/>
                  </a:cubicBezTo>
                  <a:cubicBezTo>
                    <a:pt x="40" y="113"/>
                    <a:pt x="54" y="57"/>
                    <a:pt x="69" y="1"/>
                  </a:cubicBezTo>
                  <a:cubicBezTo>
                    <a:pt x="69" y="1"/>
                    <a:pt x="69" y="0"/>
                    <a:pt x="69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50" name="Freeform 1214"/>
            <p:cNvSpPr>
              <a:spLocks/>
            </p:cNvSpPr>
            <p:nvPr/>
          </p:nvSpPr>
          <p:spPr bwMode="auto">
            <a:xfrm>
              <a:off x="7038976" y="3000376"/>
              <a:ext cx="644525" cy="33338"/>
            </a:xfrm>
            <a:custGeom>
              <a:avLst/>
              <a:gdLst>
                <a:gd name="T0" fmla="*/ 0 w 1656"/>
                <a:gd name="T1" fmla="*/ 146764 h 87"/>
                <a:gd name="T2" fmla="*/ 0 w 1656"/>
                <a:gd name="T3" fmla="*/ 146764 h 87"/>
                <a:gd name="T4" fmla="*/ 605994 w 1656"/>
                <a:gd name="T5" fmla="*/ 0 h 87"/>
                <a:gd name="T6" fmla="*/ 1211987 w 1656"/>
                <a:gd name="T7" fmla="*/ 0 h 87"/>
                <a:gd name="T8" fmla="*/ 1817592 w 1656"/>
                <a:gd name="T9" fmla="*/ 0 h 87"/>
                <a:gd name="T10" fmla="*/ 2423585 w 1656"/>
                <a:gd name="T11" fmla="*/ 0 h 87"/>
                <a:gd name="T12" fmla="*/ 3029579 w 1656"/>
                <a:gd name="T13" fmla="*/ 0 h 87"/>
                <a:gd name="T14" fmla="*/ 3635572 w 1656"/>
                <a:gd name="T15" fmla="*/ 146764 h 87"/>
                <a:gd name="T16" fmla="*/ 3786974 w 1656"/>
                <a:gd name="T17" fmla="*/ 146764 h 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56" h="87">
                  <a:moveTo>
                    <a:pt x="0" y="87"/>
                  </a:moveTo>
                  <a:cubicBezTo>
                    <a:pt x="1" y="87"/>
                    <a:pt x="1" y="87"/>
                    <a:pt x="2" y="86"/>
                  </a:cubicBezTo>
                  <a:cubicBezTo>
                    <a:pt x="93" y="67"/>
                    <a:pt x="184" y="49"/>
                    <a:pt x="275" y="37"/>
                  </a:cubicBezTo>
                  <a:cubicBezTo>
                    <a:pt x="366" y="24"/>
                    <a:pt x="458" y="16"/>
                    <a:pt x="549" y="9"/>
                  </a:cubicBezTo>
                  <a:cubicBezTo>
                    <a:pt x="641" y="4"/>
                    <a:pt x="733" y="1"/>
                    <a:pt x="825" y="1"/>
                  </a:cubicBezTo>
                  <a:cubicBezTo>
                    <a:pt x="917" y="0"/>
                    <a:pt x="1009" y="4"/>
                    <a:pt x="1101" y="8"/>
                  </a:cubicBezTo>
                  <a:cubicBezTo>
                    <a:pt x="1193" y="15"/>
                    <a:pt x="1285" y="23"/>
                    <a:pt x="1377" y="36"/>
                  </a:cubicBezTo>
                  <a:cubicBezTo>
                    <a:pt x="1469" y="49"/>
                    <a:pt x="1561" y="67"/>
                    <a:pt x="1653" y="86"/>
                  </a:cubicBezTo>
                  <a:cubicBezTo>
                    <a:pt x="1654" y="87"/>
                    <a:pt x="1655" y="87"/>
                    <a:pt x="1656" y="87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51" name="Freeform 1215"/>
            <p:cNvSpPr>
              <a:spLocks/>
            </p:cNvSpPr>
            <p:nvPr/>
          </p:nvSpPr>
          <p:spPr bwMode="auto">
            <a:xfrm>
              <a:off x="6958013" y="2754313"/>
              <a:ext cx="696913" cy="69850"/>
            </a:xfrm>
            <a:custGeom>
              <a:avLst/>
              <a:gdLst>
                <a:gd name="T0" fmla="*/ 0 w 1790"/>
                <a:gd name="T1" fmla="*/ 0 h 181"/>
                <a:gd name="T2" fmla="*/ 0 w 1790"/>
                <a:gd name="T3" fmla="*/ 0 h 181"/>
                <a:gd name="T4" fmla="*/ 606198 w 1790"/>
                <a:gd name="T5" fmla="*/ 148962 h 181"/>
                <a:gd name="T6" fmla="*/ 1364236 w 1790"/>
                <a:gd name="T7" fmla="*/ 148962 h 181"/>
                <a:gd name="T8" fmla="*/ 1970434 w 1790"/>
                <a:gd name="T9" fmla="*/ 297924 h 181"/>
                <a:gd name="T10" fmla="*/ 2728473 w 1790"/>
                <a:gd name="T11" fmla="*/ 297924 h 181"/>
                <a:gd name="T12" fmla="*/ 3334670 w 1790"/>
                <a:gd name="T13" fmla="*/ 297924 h 181"/>
                <a:gd name="T14" fmla="*/ 3941257 w 1790"/>
                <a:gd name="T15" fmla="*/ 446886 h 181"/>
                <a:gd name="T16" fmla="*/ 3941257 w 1790"/>
                <a:gd name="T17" fmla="*/ 446886 h 1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90" h="18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02" y="16"/>
                    <a:pt x="201" y="32"/>
                    <a:pt x="301" y="46"/>
                  </a:cubicBezTo>
                  <a:cubicBezTo>
                    <a:pt x="400" y="61"/>
                    <a:pt x="499" y="73"/>
                    <a:pt x="598" y="86"/>
                  </a:cubicBezTo>
                  <a:cubicBezTo>
                    <a:pt x="697" y="97"/>
                    <a:pt x="797" y="108"/>
                    <a:pt x="896" y="118"/>
                  </a:cubicBezTo>
                  <a:cubicBezTo>
                    <a:pt x="995" y="128"/>
                    <a:pt x="1094" y="136"/>
                    <a:pt x="1193" y="144"/>
                  </a:cubicBezTo>
                  <a:cubicBezTo>
                    <a:pt x="1292" y="152"/>
                    <a:pt x="1391" y="159"/>
                    <a:pt x="1489" y="165"/>
                  </a:cubicBezTo>
                  <a:cubicBezTo>
                    <a:pt x="1588" y="171"/>
                    <a:pt x="1688" y="176"/>
                    <a:pt x="1787" y="180"/>
                  </a:cubicBezTo>
                  <a:cubicBezTo>
                    <a:pt x="1788" y="181"/>
                    <a:pt x="1789" y="181"/>
                    <a:pt x="1790" y="181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52" name="Freeform 1216"/>
            <p:cNvSpPr>
              <a:spLocks/>
            </p:cNvSpPr>
            <p:nvPr/>
          </p:nvSpPr>
          <p:spPr bwMode="auto">
            <a:xfrm>
              <a:off x="7015163" y="2489201"/>
              <a:ext cx="666750" cy="142875"/>
            </a:xfrm>
            <a:custGeom>
              <a:avLst/>
              <a:gdLst>
                <a:gd name="T0" fmla="*/ 0 w 1713"/>
                <a:gd name="T1" fmla="*/ 0 h 364"/>
                <a:gd name="T2" fmla="*/ 0 w 1713"/>
                <a:gd name="T3" fmla="*/ 0 h 364"/>
                <a:gd name="T4" fmla="*/ 606030 w 1713"/>
                <a:gd name="T5" fmla="*/ 308123 h 364"/>
                <a:gd name="T6" fmla="*/ 1363471 w 1713"/>
                <a:gd name="T7" fmla="*/ 616247 h 364"/>
                <a:gd name="T8" fmla="*/ 1969501 w 1713"/>
                <a:gd name="T9" fmla="*/ 770504 h 364"/>
                <a:gd name="T10" fmla="*/ 2575531 w 1713"/>
                <a:gd name="T11" fmla="*/ 770504 h 364"/>
                <a:gd name="T12" fmla="*/ 3181561 w 1713"/>
                <a:gd name="T13" fmla="*/ 770504 h 364"/>
                <a:gd name="T14" fmla="*/ 3787592 w 1713"/>
                <a:gd name="T15" fmla="*/ 770504 h 364"/>
                <a:gd name="T16" fmla="*/ 3787592 w 1713"/>
                <a:gd name="T17" fmla="*/ 770504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13" h="364">
                  <a:moveTo>
                    <a:pt x="0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99" y="52"/>
                    <a:pt x="194" y="100"/>
                    <a:pt x="291" y="140"/>
                  </a:cubicBezTo>
                  <a:cubicBezTo>
                    <a:pt x="385" y="179"/>
                    <a:pt x="482" y="211"/>
                    <a:pt x="577" y="241"/>
                  </a:cubicBezTo>
                  <a:cubicBezTo>
                    <a:pt x="672" y="268"/>
                    <a:pt x="766" y="292"/>
                    <a:pt x="861" y="311"/>
                  </a:cubicBezTo>
                  <a:cubicBezTo>
                    <a:pt x="955" y="329"/>
                    <a:pt x="1050" y="342"/>
                    <a:pt x="1144" y="352"/>
                  </a:cubicBezTo>
                  <a:cubicBezTo>
                    <a:pt x="1239" y="359"/>
                    <a:pt x="1333" y="364"/>
                    <a:pt x="1427" y="363"/>
                  </a:cubicBezTo>
                  <a:cubicBezTo>
                    <a:pt x="1521" y="361"/>
                    <a:pt x="1616" y="351"/>
                    <a:pt x="1710" y="339"/>
                  </a:cubicBezTo>
                  <a:cubicBezTo>
                    <a:pt x="1711" y="339"/>
                    <a:pt x="1712" y="339"/>
                    <a:pt x="1713" y="338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53" name="Freeform 1217"/>
            <p:cNvSpPr>
              <a:spLocks/>
            </p:cNvSpPr>
            <p:nvPr/>
          </p:nvSpPr>
          <p:spPr bwMode="auto">
            <a:xfrm>
              <a:off x="7607301" y="2552701"/>
              <a:ext cx="149225" cy="133350"/>
            </a:xfrm>
            <a:custGeom>
              <a:avLst/>
              <a:gdLst>
                <a:gd name="T0" fmla="*/ 751164 w 385"/>
                <a:gd name="T1" fmla="*/ 304132 h 342"/>
                <a:gd name="T2" fmla="*/ 300388 w 385"/>
                <a:gd name="T3" fmla="*/ 760329 h 342"/>
                <a:gd name="T4" fmla="*/ 0 w 385"/>
                <a:gd name="T5" fmla="*/ 456197 h 342"/>
                <a:gd name="T6" fmla="*/ 600776 w 385"/>
                <a:gd name="T7" fmla="*/ 0 h 342"/>
                <a:gd name="T8" fmla="*/ 751164 w 385"/>
                <a:gd name="T9" fmla="*/ 304132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5" h="342">
                  <a:moveTo>
                    <a:pt x="361" y="145"/>
                  </a:moveTo>
                  <a:cubicBezTo>
                    <a:pt x="340" y="239"/>
                    <a:pt x="250" y="326"/>
                    <a:pt x="155" y="335"/>
                  </a:cubicBezTo>
                  <a:cubicBezTo>
                    <a:pt x="60" y="342"/>
                    <a:pt x="0" y="276"/>
                    <a:pt x="26" y="194"/>
                  </a:cubicBezTo>
                  <a:cubicBezTo>
                    <a:pt x="57" y="114"/>
                    <a:pt x="157" y="40"/>
                    <a:pt x="246" y="22"/>
                  </a:cubicBezTo>
                  <a:cubicBezTo>
                    <a:pt x="335" y="0"/>
                    <a:pt x="385" y="52"/>
                    <a:pt x="361" y="145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54" name="Freeform 1218"/>
            <p:cNvSpPr>
              <a:spLocks/>
            </p:cNvSpPr>
            <p:nvPr/>
          </p:nvSpPr>
          <p:spPr bwMode="auto">
            <a:xfrm>
              <a:off x="7607301" y="2552701"/>
              <a:ext cx="149225" cy="133350"/>
            </a:xfrm>
            <a:custGeom>
              <a:avLst/>
              <a:gdLst>
                <a:gd name="T0" fmla="*/ 751164 w 385"/>
                <a:gd name="T1" fmla="*/ 304132 h 342"/>
                <a:gd name="T2" fmla="*/ 300388 w 385"/>
                <a:gd name="T3" fmla="*/ 760329 h 342"/>
                <a:gd name="T4" fmla="*/ 0 w 385"/>
                <a:gd name="T5" fmla="*/ 456197 h 342"/>
                <a:gd name="T6" fmla="*/ 600776 w 385"/>
                <a:gd name="T7" fmla="*/ 0 h 342"/>
                <a:gd name="T8" fmla="*/ 751164 w 385"/>
                <a:gd name="T9" fmla="*/ 304132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5" h="342">
                  <a:moveTo>
                    <a:pt x="361" y="145"/>
                  </a:moveTo>
                  <a:cubicBezTo>
                    <a:pt x="340" y="239"/>
                    <a:pt x="250" y="326"/>
                    <a:pt x="155" y="335"/>
                  </a:cubicBezTo>
                  <a:cubicBezTo>
                    <a:pt x="60" y="342"/>
                    <a:pt x="0" y="276"/>
                    <a:pt x="26" y="194"/>
                  </a:cubicBezTo>
                  <a:cubicBezTo>
                    <a:pt x="57" y="114"/>
                    <a:pt x="157" y="40"/>
                    <a:pt x="246" y="22"/>
                  </a:cubicBezTo>
                  <a:cubicBezTo>
                    <a:pt x="335" y="0"/>
                    <a:pt x="385" y="52"/>
                    <a:pt x="361" y="1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55" name="Freeform 1219"/>
            <p:cNvSpPr>
              <a:spLocks/>
            </p:cNvSpPr>
            <p:nvPr/>
          </p:nvSpPr>
          <p:spPr bwMode="auto">
            <a:xfrm>
              <a:off x="7659688" y="2603501"/>
              <a:ext cx="42863" cy="36513"/>
            </a:xfrm>
            <a:custGeom>
              <a:avLst/>
              <a:gdLst>
                <a:gd name="T0" fmla="*/ 151969 w 110"/>
                <a:gd name="T1" fmla="*/ 0 h 97"/>
                <a:gd name="T2" fmla="*/ 0 w 110"/>
                <a:gd name="T3" fmla="*/ 141535 h 97"/>
                <a:gd name="T4" fmla="*/ 0 w 110"/>
                <a:gd name="T5" fmla="*/ 141535 h 97"/>
                <a:gd name="T6" fmla="*/ 151969 w 110"/>
                <a:gd name="T7" fmla="*/ 0 h 97"/>
                <a:gd name="T8" fmla="*/ 151969 w 110"/>
                <a:gd name="T9" fmla="*/ 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2" y="42"/>
                  </a:moveTo>
                  <a:cubicBezTo>
                    <a:pt x="96" y="67"/>
                    <a:pt x="69" y="90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4" y="31"/>
                    <a:pt x="42" y="9"/>
                    <a:pt x="68" y="5"/>
                  </a:cubicBezTo>
                  <a:cubicBezTo>
                    <a:pt x="95" y="0"/>
                    <a:pt x="110" y="16"/>
                    <a:pt x="102" y="42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56" name="Freeform 1220"/>
            <p:cNvSpPr>
              <a:spLocks/>
            </p:cNvSpPr>
            <p:nvPr/>
          </p:nvSpPr>
          <p:spPr bwMode="auto">
            <a:xfrm>
              <a:off x="7659688" y="2603501"/>
              <a:ext cx="42863" cy="36513"/>
            </a:xfrm>
            <a:custGeom>
              <a:avLst/>
              <a:gdLst>
                <a:gd name="T0" fmla="*/ 151969 w 110"/>
                <a:gd name="T1" fmla="*/ 0 h 97"/>
                <a:gd name="T2" fmla="*/ 0 w 110"/>
                <a:gd name="T3" fmla="*/ 141535 h 97"/>
                <a:gd name="T4" fmla="*/ 0 w 110"/>
                <a:gd name="T5" fmla="*/ 141535 h 97"/>
                <a:gd name="T6" fmla="*/ 151969 w 110"/>
                <a:gd name="T7" fmla="*/ 0 h 97"/>
                <a:gd name="T8" fmla="*/ 151969 w 110"/>
                <a:gd name="T9" fmla="*/ 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2" y="42"/>
                  </a:moveTo>
                  <a:cubicBezTo>
                    <a:pt x="96" y="67"/>
                    <a:pt x="69" y="90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4" y="31"/>
                    <a:pt x="42" y="9"/>
                    <a:pt x="68" y="5"/>
                  </a:cubicBezTo>
                  <a:cubicBezTo>
                    <a:pt x="95" y="0"/>
                    <a:pt x="110" y="16"/>
                    <a:pt x="102" y="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57" name="Freeform 1221"/>
            <p:cNvSpPr>
              <a:spLocks/>
            </p:cNvSpPr>
            <p:nvPr/>
          </p:nvSpPr>
          <p:spPr bwMode="auto">
            <a:xfrm>
              <a:off x="7586663" y="2759076"/>
              <a:ext cx="136525" cy="134938"/>
            </a:xfrm>
            <a:custGeom>
              <a:avLst/>
              <a:gdLst>
                <a:gd name="T0" fmla="*/ 752051 w 352"/>
                <a:gd name="T1" fmla="*/ 450957 h 348"/>
                <a:gd name="T2" fmla="*/ 451463 w 352"/>
                <a:gd name="T3" fmla="*/ 751853 h 348"/>
                <a:gd name="T4" fmla="*/ 0 w 352"/>
                <a:gd name="T5" fmla="*/ 300896 h 348"/>
                <a:gd name="T6" fmla="*/ 451463 w 352"/>
                <a:gd name="T7" fmla="*/ 0 h 348"/>
                <a:gd name="T8" fmla="*/ 752051 w 352"/>
                <a:gd name="T9" fmla="*/ 450957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2" h="348">
                  <a:moveTo>
                    <a:pt x="350" y="176"/>
                  </a:moveTo>
                  <a:cubicBezTo>
                    <a:pt x="352" y="276"/>
                    <a:pt x="277" y="348"/>
                    <a:pt x="182" y="339"/>
                  </a:cubicBezTo>
                  <a:cubicBezTo>
                    <a:pt x="86" y="329"/>
                    <a:pt x="3" y="250"/>
                    <a:pt x="0" y="161"/>
                  </a:cubicBezTo>
                  <a:cubicBezTo>
                    <a:pt x="2" y="73"/>
                    <a:pt x="85" y="3"/>
                    <a:pt x="181" y="2"/>
                  </a:cubicBezTo>
                  <a:cubicBezTo>
                    <a:pt x="277" y="0"/>
                    <a:pt x="352" y="77"/>
                    <a:pt x="350" y="176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58" name="Freeform 1222"/>
            <p:cNvSpPr>
              <a:spLocks/>
            </p:cNvSpPr>
            <p:nvPr/>
          </p:nvSpPr>
          <p:spPr bwMode="auto">
            <a:xfrm>
              <a:off x="7586663" y="2759076"/>
              <a:ext cx="136525" cy="134938"/>
            </a:xfrm>
            <a:custGeom>
              <a:avLst/>
              <a:gdLst>
                <a:gd name="T0" fmla="*/ 752051 w 352"/>
                <a:gd name="T1" fmla="*/ 450957 h 348"/>
                <a:gd name="T2" fmla="*/ 451463 w 352"/>
                <a:gd name="T3" fmla="*/ 751853 h 348"/>
                <a:gd name="T4" fmla="*/ 0 w 352"/>
                <a:gd name="T5" fmla="*/ 300896 h 348"/>
                <a:gd name="T6" fmla="*/ 451463 w 352"/>
                <a:gd name="T7" fmla="*/ 0 h 348"/>
                <a:gd name="T8" fmla="*/ 752051 w 352"/>
                <a:gd name="T9" fmla="*/ 450957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2" h="348">
                  <a:moveTo>
                    <a:pt x="350" y="176"/>
                  </a:moveTo>
                  <a:cubicBezTo>
                    <a:pt x="352" y="276"/>
                    <a:pt x="277" y="348"/>
                    <a:pt x="182" y="339"/>
                  </a:cubicBezTo>
                  <a:cubicBezTo>
                    <a:pt x="86" y="329"/>
                    <a:pt x="3" y="250"/>
                    <a:pt x="0" y="161"/>
                  </a:cubicBezTo>
                  <a:cubicBezTo>
                    <a:pt x="2" y="73"/>
                    <a:pt x="85" y="3"/>
                    <a:pt x="181" y="2"/>
                  </a:cubicBezTo>
                  <a:cubicBezTo>
                    <a:pt x="277" y="0"/>
                    <a:pt x="352" y="77"/>
                    <a:pt x="350" y="176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59" name="Freeform 1223"/>
            <p:cNvSpPr>
              <a:spLocks/>
            </p:cNvSpPr>
            <p:nvPr/>
          </p:nvSpPr>
          <p:spPr bwMode="auto">
            <a:xfrm>
              <a:off x="7634288" y="2805113"/>
              <a:ext cx="39688" cy="38100"/>
            </a:xfrm>
            <a:custGeom>
              <a:avLst/>
              <a:gdLst>
                <a:gd name="T0" fmla="*/ 315123 w 100"/>
                <a:gd name="T1" fmla="*/ 151234 h 98"/>
                <a:gd name="T2" fmla="*/ 157561 w 100"/>
                <a:gd name="T3" fmla="*/ 151234 h 98"/>
                <a:gd name="T4" fmla="*/ 0 w 100"/>
                <a:gd name="T5" fmla="*/ 151234 h 98"/>
                <a:gd name="T6" fmla="*/ 157561 w 100"/>
                <a:gd name="T7" fmla="*/ 0 h 98"/>
                <a:gd name="T8" fmla="*/ 315123 w 100"/>
                <a:gd name="T9" fmla="*/ 151234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8">
                  <a:moveTo>
                    <a:pt x="100" y="51"/>
                  </a:moveTo>
                  <a:cubicBezTo>
                    <a:pt x="100" y="78"/>
                    <a:pt x="78" y="98"/>
                    <a:pt x="51" y="97"/>
                  </a:cubicBezTo>
                  <a:cubicBezTo>
                    <a:pt x="23" y="95"/>
                    <a:pt x="0" y="72"/>
                    <a:pt x="0" y="46"/>
                  </a:cubicBezTo>
                  <a:cubicBezTo>
                    <a:pt x="0" y="20"/>
                    <a:pt x="23" y="0"/>
                    <a:pt x="50" y="0"/>
                  </a:cubicBezTo>
                  <a:cubicBezTo>
                    <a:pt x="78" y="1"/>
                    <a:pt x="100" y="24"/>
                    <a:pt x="100" y="51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60" name="Freeform 1224"/>
            <p:cNvSpPr>
              <a:spLocks/>
            </p:cNvSpPr>
            <p:nvPr/>
          </p:nvSpPr>
          <p:spPr bwMode="auto">
            <a:xfrm>
              <a:off x="7634288" y="2805113"/>
              <a:ext cx="39688" cy="38100"/>
            </a:xfrm>
            <a:custGeom>
              <a:avLst/>
              <a:gdLst>
                <a:gd name="T0" fmla="*/ 315123 w 100"/>
                <a:gd name="T1" fmla="*/ 151234 h 98"/>
                <a:gd name="T2" fmla="*/ 157561 w 100"/>
                <a:gd name="T3" fmla="*/ 151234 h 98"/>
                <a:gd name="T4" fmla="*/ 0 w 100"/>
                <a:gd name="T5" fmla="*/ 151234 h 98"/>
                <a:gd name="T6" fmla="*/ 157561 w 100"/>
                <a:gd name="T7" fmla="*/ 0 h 98"/>
                <a:gd name="T8" fmla="*/ 315123 w 100"/>
                <a:gd name="T9" fmla="*/ 151234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8">
                  <a:moveTo>
                    <a:pt x="100" y="51"/>
                  </a:moveTo>
                  <a:cubicBezTo>
                    <a:pt x="100" y="78"/>
                    <a:pt x="78" y="98"/>
                    <a:pt x="51" y="97"/>
                  </a:cubicBezTo>
                  <a:cubicBezTo>
                    <a:pt x="23" y="95"/>
                    <a:pt x="0" y="72"/>
                    <a:pt x="0" y="46"/>
                  </a:cubicBezTo>
                  <a:cubicBezTo>
                    <a:pt x="0" y="20"/>
                    <a:pt x="23" y="0"/>
                    <a:pt x="50" y="0"/>
                  </a:cubicBezTo>
                  <a:cubicBezTo>
                    <a:pt x="78" y="1"/>
                    <a:pt x="100" y="24"/>
                    <a:pt x="100" y="5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61" name="Freeform 1225"/>
            <p:cNvSpPr>
              <a:spLocks/>
            </p:cNvSpPr>
            <p:nvPr/>
          </p:nvSpPr>
          <p:spPr bwMode="auto">
            <a:xfrm>
              <a:off x="7608888" y="2962276"/>
              <a:ext cx="147638" cy="146050"/>
            </a:xfrm>
            <a:custGeom>
              <a:avLst/>
              <a:gdLst>
                <a:gd name="T0" fmla="*/ 758836 w 379"/>
                <a:gd name="T1" fmla="*/ 454897 h 375"/>
                <a:gd name="T2" fmla="*/ 606913 w 379"/>
                <a:gd name="T3" fmla="*/ 758292 h 375"/>
                <a:gd name="T4" fmla="*/ 0 w 379"/>
                <a:gd name="T5" fmla="*/ 303395 h 375"/>
                <a:gd name="T6" fmla="*/ 303456 w 379"/>
                <a:gd name="T7" fmla="*/ 0 h 375"/>
                <a:gd name="T8" fmla="*/ 758836 w 379"/>
                <a:gd name="T9" fmla="*/ 454897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9" h="375">
                  <a:moveTo>
                    <a:pt x="354" y="225"/>
                  </a:moveTo>
                  <a:cubicBezTo>
                    <a:pt x="379" y="323"/>
                    <a:pt x="335" y="375"/>
                    <a:pt x="250" y="347"/>
                  </a:cubicBezTo>
                  <a:cubicBezTo>
                    <a:pt x="165" y="322"/>
                    <a:pt x="63" y="236"/>
                    <a:pt x="29" y="149"/>
                  </a:cubicBezTo>
                  <a:cubicBezTo>
                    <a:pt x="0" y="62"/>
                    <a:pt x="58" y="0"/>
                    <a:pt x="151" y="15"/>
                  </a:cubicBezTo>
                  <a:cubicBezTo>
                    <a:pt x="244" y="31"/>
                    <a:pt x="333" y="126"/>
                    <a:pt x="354" y="225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62" name="Freeform 1226"/>
            <p:cNvSpPr>
              <a:spLocks/>
            </p:cNvSpPr>
            <p:nvPr/>
          </p:nvSpPr>
          <p:spPr bwMode="auto">
            <a:xfrm>
              <a:off x="7608888" y="2962276"/>
              <a:ext cx="147638" cy="146050"/>
            </a:xfrm>
            <a:custGeom>
              <a:avLst/>
              <a:gdLst>
                <a:gd name="T0" fmla="*/ 758836 w 379"/>
                <a:gd name="T1" fmla="*/ 454897 h 375"/>
                <a:gd name="T2" fmla="*/ 606913 w 379"/>
                <a:gd name="T3" fmla="*/ 758292 h 375"/>
                <a:gd name="T4" fmla="*/ 0 w 379"/>
                <a:gd name="T5" fmla="*/ 303395 h 375"/>
                <a:gd name="T6" fmla="*/ 303456 w 379"/>
                <a:gd name="T7" fmla="*/ 0 h 375"/>
                <a:gd name="T8" fmla="*/ 758836 w 379"/>
                <a:gd name="T9" fmla="*/ 454897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9" h="375">
                  <a:moveTo>
                    <a:pt x="354" y="225"/>
                  </a:moveTo>
                  <a:cubicBezTo>
                    <a:pt x="379" y="323"/>
                    <a:pt x="335" y="375"/>
                    <a:pt x="250" y="347"/>
                  </a:cubicBezTo>
                  <a:cubicBezTo>
                    <a:pt x="165" y="322"/>
                    <a:pt x="63" y="236"/>
                    <a:pt x="29" y="149"/>
                  </a:cubicBezTo>
                  <a:cubicBezTo>
                    <a:pt x="0" y="62"/>
                    <a:pt x="58" y="0"/>
                    <a:pt x="151" y="15"/>
                  </a:cubicBezTo>
                  <a:cubicBezTo>
                    <a:pt x="244" y="31"/>
                    <a:pt x="333" y="126"/>
                    <a:pt x="354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63" name="Freeform 1227"/>
            <p:cNvSpPr>
              <a:spLocks/>
            </p:cNvSpPr>
            <p:nvPr/>
          </p:nvSpPr>
          <p:spPr bwMode="auto">
            <a:xfrm>
              <a:off x="7661276" y="3013076"/>
              <a:ext cx="42863" cy="41275"/>
            </a:xfrm>
            <a:custGeom>
              <a:avLst/>
              <a:gdLst>
                <a:gd name="T0" fmla="*/ 315122 w 108"/>
                <a:gd name="T1" fmla="*/ 148899 h 107"/>
                <a:gd name="T2" fmla="*/ 157561 w 108"/>
                <a:gd name="T3" fmla="*/ 148899 h 107"/>
                <a:gd name="T4" fmla="*/ 0 w 108"/>
                <a:gd name="T5" fmla="*/ 0 h 107"/>
                <a:gd name="T6" fmla="*/ 157561 w 108"/>
                <a:gd name="T7" fmla="*/ 0 h 107"/>
                <a:gd name="T8" fmla="*/ 315122 w 108"/>
                <a:gd name="T9" fmla="*/ 148899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107">
                  <a:moveTo>
                    <a:pt x="101" y="65"/>
                  </a:moveTo>
                  <a:cubicBezTo>
                    <a:pt x="108" y="91"/>
                    <a:pt x="95" y="107"/>
                    <a:pt x="69" y="101"/>
                  </a:cubicBezTo>
                  <a:cubicBezTo>
                    <a:pt x="44" y="94"/>
                    <a:pt x="16" y="69"/>
                    <a:pt x="8" y="43"/>
                  </a:cubicBezTo>
                  <a:cubicBezTo>
                    <a:pt x="0" y="17"/>
                    <a:pt x="15" y="0"/>
                    <a:pt x="41" y="6"/>
                  </a:cubicBezTo>
                  <a:cubicBezTo>
                    <a:pt x="67" y="12"/>
                    <a:pt x="94" y="38"/>
                    <a:pt x="101" y="65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64" name="Freeform 1228"/>
            <p:cNvSpPr>
              <a:spLocks/>
            </p:cNvSpPr>
            <p:nvPr/>
          </p:nvSpPr>
          <p:spPr bwMode="auto">
            <a:xfrm>
              <a:off x="7661276" y="3013076"/>
              <a:ext cx="42863" cy="41275"/>
            </a:xfrm>
            <a:custGeom>
              <a:avLst/>
              <a:gdLst>
                <a:gd name="T0" fmla="*/ 315122 w 108"/>
                <a:gd name="T1" fmla="*/ 148899 h 107"/>
                <a:gd name="T2" fmla="*/ 157561 w 108"/>
                <a:gd name="T3" fmla="*/ 148899 h 107"/>
                <a:gd name="T4" fmla="*/ 0 w 108"/>
                <a:gd name="T5" fmla="*/ 0 h 107"/>
                <a:gd name="T6" fmla="*/ 157561 w 108"/>
                <a:gd name="T7" fmla="*/ 0 h 107"/>
                <a:gd name="T8" fmla="*/ 315122 w 108"/>
                <a:gd name="T9" fmla="*/ 148899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107">
                  <a:moveTo>
                    <a:pt x="101" y="65"/>
                  </a:moveTo>
                  <a:cubicBezTo>
                    <a:pt x="108" y="91"/>
                    <a:pt x="95" y="107"/>
                    <a:pt x="69" y="101"/>
                  </a:cubicBezTo>
                  <a:cubicBezTo>
                    <a:pt x="44" y="94"/>
                    <a:pt x="16" y="69"/>
                    <a:pt x="8" y="43"/>
                  </a:cubicBezTo>
                  <a:cubicBezTo>
                    <a:pt x="0" y="17"/>
                    <a:pt x="15" y="0"/>
                    <a:pt x="41" y="6"/>
                  </a:cubicBezTo>
                  <a:cubicBezTo>
                    <a:pt x="67" y="12"/>
                    <a:pt x="94" y="38"/>
                    <a:pt x="101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65" name="Freeform 1229"/>
            <p:cNvSpPr>
              <a:spLocks/>
            </p:cNvSpPr>
            <p:nvPr/>
          </p:nvSpPr>
          <p:spPr bwMode="auto">
            <a:xfrm>
              <a:off x="7383463" y="2570163"/>
              <a:ext cx="155575" cy="114300"/>
            </a:xfrm>
            <a:custGeom>
              <a:avLst/>
              <a:gdLst>
                <a:gd name="T0" fmla="*/ 745061 w 403"/>
                <a:gd name="T1" fmla="*/ 304280 h 293"/>
                <a:gd name="T2" fmla="*/ 298025 w 403"/>
                <a:gd name="T3" fmla="*/ 608560 h 293"/>
                <a:gd name="T4" fmla="*/ 0 w 403"/>
                <a:gd name="T5" fmla="*/ 304280 h 293"/>
                <a:gd name="T6" fmla="*/ 596049 w 403"/>
                <a:gd name="T7" fmla="*/ 0 h 293"/>
                <a:gd name="T8" fmla="*/ 745061 w 403"/>
                <a:gd name="T9" fmla="*/ 304280 h 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293">
                  <a:moveTo>
                    <a:pt x="368" y="154"/>
                  </a:moveTo>
                  <a:cubicBezTo>
                    <a:pt x="338" y="232"/>
                    <a:pt x="242" y="293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5" y="10"/>
                  </a:cubicBezTo>
                  <a:cubicBezTo>
                    <a:pt x="364" y="16"/>
                    <a:pt x="403" y="78"/>
                    <a:pt x="368" y="154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66" name="Freeform 1230"/>
            <p:cNvSpPr>
              <a:spLocks/>
            </p:cNvSpPr>
            <p:nvPr/>
          </p:nvSpPr>
          <p:spPr bwMode="auto">
            <a:xfrm>
              <a:off x="7383463" y="2570163"/>
              <a:ext cx="155575" cy="114300"/>
            </a:xfrm>
            <a:custGeom>
              <a:avLst/>
              <a:gdLst>
                <a:gd name="T0" fmla="*/ 745061 w 403"/>
                <a:gd name="T1" fmla="*/ 304280 h 293"/>
                <a:gd name="T2" fmla="*/ 298025 w 403"/>
                <a:gd name="T3" fmla="*/ 608560 h 293"/>
                <a:gd name="T4" fmla="*/ 0 w 403"/>
                <a:gd name="T5" fmla="*/ 304280 h 293"/>
                <a:gd name="T6" fmla="*/ 596049 w 403"/>
                <a:gd name="T7" fmla="*/ 0 h 293"/>
                <a:gd name="T8" fmla="*/ 745061 w 403"/>
                <a:gd name="T9" fmla="*/ 304280 h 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293">
                  <a:moveTo>
                    <a:pt x="368" y="154"/>
                  </a:moveTo>
                  <a:cubicBezTo>
                    <a:pt x="338" y="232"/>
                    <a:pt x="242" y="293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5" y="10"/>
                  </a:cubicBezTo>
                  <a:cubicBezTo>
                    <a:pt x="364" y="16"/>
                    <a:pt x="403" y="78"/>
                    <a:pt x="368" y="15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67" name="Freeform 1231"/>
            <p:cNvSpPr>
              <a:spLocks/>
            </p:cNvSpPr>
            <p:nvPr/>
          </p:nvSpPr>
          <p:spPr bwMode="auto">
            <a:xfrm>
              <a:off x="7439026" y="2611438"/>
              <a:ext cx="44450" cy="31750"/>
            </a:xfrm>
            <a:custGeom>
              <a:avLst/>
              <a:gdLst>
                <a:gd name="T0" fmla="*/ 149584 w 115"/>
                <a:gd name="T1" fmla="*/ 146509 h 83"/>
                <a:gd name="T2" fmla="*/ 0 w 115"/>
                <a:gd name="T3" fmla="*/ 146509 h 83"/>
                <a:gd name="T4" fmla="*/ 0 w 115"/>
                <a:gd name="T5" fmla="*/ 0 h 83"/>
                <a:gd name="T6" fmla="*/ 149584 w 115"/>
                <a:gd name="T7" fmla="*/ 0 h 83"/>
                <a:gd name="T8" fmla="*/ 149584 w 115"/>
                <a:gd name="T9" fmla="*/ 146509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5" y="67"/>
                    <a:pt x="67" y="83"/>
                    <a:pt x="40" y="81"/>
                  </a:cubicBezTo>
                  <a:cubicBezTo>
                    <a:pt x="13" y="78"/>
                    <a:pt x="0" y="58"/>
                    <a:pt x="10" y="36"/>
                  </a:cubicBezTo>
                  <a:cubicBezTo>
                    <a:pt x="20" y="14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68" name="Freeform 1232"/>
            <p:cNvSpPr>
              <a:spLocks/>
            </p:cNvSpPr>
            <p:nvPr/>
          </p:nvSpPr>
          <p:spPr bwMode="auto">
            <a:xfrm>
              <a:off x="7439026" y="2611438"/>
              <a:ext cx="44450" cy="31750"/>
            </a:xfrm>
            <a:custGeom>
              <a:avLst/>
              <a:gdLst>
                <a:gd name="T0" fmla="*/ 149584 w 115"/>
                <a:gd name="T1" fmla="*/ 146509 h 83"/>
                <a:gd name="T2" fmla="*/ 0 w 115"/>
                <a:gd name="T3" fmla="*/ 146509 h 83"/>
                <a:gd name="T4" fmla="*/ 0 w 115"/>
                <a:gd name="T5" fmla="*/ 0 h 83"/>
                <a:gd name="T6" fmla="*/ 149584 w 115"/>
                <a:gd name="T7" fmla="*/ 0 h 83"/>
                <a:gd name="T8" fmla="*/ 149584 w 115"/>
                <a:gd name="T9" fmla="*/ 146509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5" y="67"/>
                    <a:pt x="67" y="83"/>
                    <a:pt x="40" y="81"/>
                  </a:cubicBezTo>
                  <a:cubicBezTo>
                    <a:pt x="13" y="78"/>
                    <a:pt x="0" y="58"/>
                    <a:pt x="10" y="36"/>
                  </a:cubicBezTo>
                  <a:cubicBezTo>
                    <a:pt x="20" y="14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69" name="Freeform 1233"/>
            <p:cNvSpPr>
              <a:spLocks/>
            </p:cNvSpPr>
            <p:nvPr/>
          </p:nvSpPr>
          <p:spPr bwMode="auto">
            <a:xfrm>
              <a:off x="7354888" y="2747963"/>
              <a:ext cx="138113" cy="125413"/>
            </a:xfrm>
            <a:custGeom>
              <a:avLst/>
              <a:gdLst>
                <a:gd name="T0" fmla="*/ 765295 w 353"/>
                <a:gd name="T1" fmla="*/ 297904 h 325"/>
                <a:gd name="T2" fmla="*/ 459333 w 353"/>
                <a:gd name="T3" fmla="*/ 744374 h 325"/>
                <a:gd name="T4" fmla="*/ 0 w 353"/>
                <a:gd name="T5" fmla="*/ 297904 h 325"/>
                <a:gd name="T6" fmla="*/ 459333 w 353"/>
                <a:gd name="T7" fmla="*/ 0 h 325"/>
                <a:gd name="T8" fmla="*/ 765295 w 353"/>
                <a:gd name="T9" fmla="*/ 297904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2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70" name="Freeform 1234"/>
            <p:cNvSpPr>
              <a:spLocks/>
            </p:cNvSpPr>
            <p:nvPr/>
          </p:nvSpPr>
          <p:spPr bwMode="auto">
            <a:xfrm>
              <a:off x="7354888" y="2747963"/>
              <a:ext cx="138113" cy="125413"/>
            </a:xfrm>
            <a:custGeom>
              <a:avLst/>
              <a:gdLst>
                <a:gd name="T0" fmla="*/ 765295 w 353"/>
                <a:gd name="T1" fmla="*/ 297904 h 325"/>
                <a:gd name="T2" fmla="*/ 459333 w 353"/>
                <a:gd name="T3" fmla="*/ 744374 h 325"/>
                <a:gd name="T4" fmla="*/ 0 w 353"/>
                <a:gd name="T5" fmla="*/ 297904 h 325"/>
                <a:gd name="T6" fmla="*/ 459333 w 353"/>
                <a:gd name="T7" fmla="*/ 0 h 325"/>
                <a:gd name="T8" fmla="*/ 765295 w 353"/>
                <a:gd name="T9" fmla="*/ 297904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2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71" name="Freeform 1235"/>
            <p:cNvSpPr>
              <a:spLocks/>
            </p:cNvSpPr>
            <p:nvPr/>
          </p:nvSpPr>
          <p:spPr bwMode="auto">
            <a:xfrm>
              <a:off x="7404101" y="2792413"/>
              <a:ext cx="38100" cy="36513"/>
            </a:xfrm>
            <a:custGeom>
              <a:avLst/>
              <a:gdLst>
                <a:gd name="T0" fmla="*/ 145161 w 100"/>
                <a:gd name="T1" fmla="*/ 154297 h 93"/>
                <a:gd name="T2" fmla="*/ 145161 w 100"/>
                <a:gd name="T3" fmla="*/ 154297 h 93"/>
                <a:gd name="T4" fmla="*/ 0 w 100"/>
                <a:gd name="T5" fmla="*/ 0 h 93"/>
                <a:gd name="T6" fmla="*/ 145161 w 100"/>
                <a:gd name="T7" fmla="*/ 0 h 93"/>
                <a:gd name="T8" fmla="*/ 145161 w 100"/>
                <a:gd name="T9" fmla="*/ 15429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1" y="90"/>
                  </a:cubicBezTo>
                  <a:cubicBezTo>
                    <a:pt x="24" y="88"/>
                    <a:pt x="0" y="67"/>
                    <a:pt x="0" y="42"/>
                  </a:cubicBezTo>
                  <a:cubicBezTo>
                    <a:pt x="0" y="18"/>
                    <a:pt x="22" y="0"/>
                    <a:pt x="50" y="2"/>
                  </a:cubicBezTo>
                  <a:cubicBezTo>
                    <a:pt x="78" y="4"/>
                    <a:pt x="100" y="25"/>
                    <a:pt x="100" y="50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72" name="Freeform 1236"/>
            <p:cNvSpPr>
              <a:spLocks/>
            </p:cNvSpPr>
            <p:nvPr/>
          </p:nvSpPr>
          <p:spPr bwMode="auto">
            <a:xfrm>
              <a:off x="7404101" y="2792413"/>
              <a:ext cx="38100" cy="36513"/>
            </a:xfrm>
            <a:custGeom>
              <a:avLst/>
              <a:gdLst>
                <a:gd name="T0" fmla="*/ 145161 w 100"/>
                <a:gd name="T1" fmla="*/ 154297 h 93"/>
                <a:gd name="T2" fmla="*/ 145161 w 100"/>
                <a:gd name="T3" fmla="*/ 154297 h 93"/>
                <a:gd name="T4" fmla="*/ 0 w 100"/>
                <a:gd name="T5" fmla="*/ 0 h 93"/>
                <a:gd name="T6" fmla="*/ 145161 w 100"/>
                <a:gd name="T7" fmla="*/ 0 h 93"/>
                <a:gd name="T8" fmla="*/ 145161 w 100"/>
                <a:gd name="T9" fmla="*/ 15429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1" y="90"/>
                  </a:cubicBezTo>
                  <a:cubicBezTo>
                    <a:pt x="24" y="88"/>
                    <a:pt x="0" y="67"/>
                    <a:pt x="0" y="42"/>
                  </a:cubicBezTo>
                  <a:cubicBezTo>
                    <a:pt x="0" y="18"/>
                    <a:pt x="22" y="0"/>
                    <a:pt x="50" y="2"/>
                  </a:cubicBezTo>
                  <a:cubicBezTo>
                    <a:pt x="78" y="4"/>
                    <a:pt x="100" y="25"/>
                    <a:pt x="100" y="50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73" name="Freeform 1237"/>
            <p:cNvSpPr>
              <a:spLocks/>
            </p:cNvSpPr>
            <p:nvPr/>
          </p:nvSpPr>
          <p:spPr bwMode="auto">
            <a:xfrm>
              <a:off x="7388226" y="2941638"/>
              <a:ext cx="158750" cy="122238"/>
            </a:xfrm>
            <a:custGeom>
              <a:avLst/>
              <a:gdLst>
                <a:gd name="T0" fmla="*/ 760596 w 407"/>
                <a:gd name="T1" fmla="*/ 301132 h 315"/>
                <a:gd name="T2" fmla="*/ 608477 w 407"/>
                <a:gd name="T3" fmla="*/ 602265 h 315"/>
                <a:gd name="T4" fmla="*/ 0 w 407"/>
                <a:gd name="T5" fmla="*/ 301132 h 315"/>
                <a:gd name="T6" fmla="*/ 304238 w 407"/>
                <a:gd name="T7" fmla="*/ 0 h 315"/>
                <a:gd name="T8" fmla="*/ 760596 w 407"/>
                <a:gd name="T9" fmla="*/ 301132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315">
                  <a:moveTo>
                    <a:pt x="367" y="172"/>
                  </a:moveTo>
                  <a:cubicBezTo>
                    <a:pt x="407" y="256"/>
                    <a:pt x="376" y="315"/>
                    <a:pt x="291" y="308"/>
                  </a:cubicBezTo>
                  <a:cubicBezTo>
                    <a:pt x="206" y="305"/>
                    <a:pt x="91" y="237"/>
                    <a:pt x="41" y="153"/>
                  </a:cubicBezTo>
                  <a:cubicBezTo>
                    <a:pt x="0" y="67"/>
                    <a:pt x="49" y="0"/>
                    <a:pt x="142" y="5"/>
                  </a:cubicBezTo>
                  <a:cubicBezTo>
                    <a:pt x="236" y="12"/>
                    <a:pt x="333" y="88"/>
                    <a:pt x="367" y="172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74" name="Freeform 1238"/>
            <p:cNvSpPr>
              <a:spLocks/>
            </p:cNvSpPr>
            <p:nvPr/>
          </p:nvSpPr>
          <p:spPr bwMode="auto">
            <a:xfrm>
              <a:off x="7388226" y="2941638"/>
              <a:ext cx="158750" cy="122238"/>
            </a:xfrm>
            <a:custGeom>
              <a:avLst/>
              <a:gdLst>
                <a:gd name="T0" fmla="*/ 760596 w 407"/>
                <a:gd name="T1" fmla="*/ 301132 h 315"/>
                <a:gd name="T2" fmla="*/ 608477 w 407"/>
                <a:gd name="T3" fmla="*/ 602265 h 315"/>
                <a:gd name="T4" fmla="*/ 0 w 407"/>
                <a:gd name="T5" fmla="*/ 301132 h 315"/>
                <a:gd name="T6" fmla="*/ 304238 w 407"/>
                <a:gd name="T7" fmla="*/ 0 h 315"/>
                <a:gd name="T8" fmla="*/ 760596 w 407"/>
                <a:gd name="T9" fmla="*/ 301132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315">
                  <a:moveTo>
                    <a:pt x="367" y="172"/>
                  </a:moveTo>
                  <a:cubicBezTo>
                    <a:pt x="407" y="256"/>
                    <a:pt x="376" y="315"/>
                    <a:pt x="291" y="308"/>
                  </a:cubicBezTo>
                  <a:cubicBezTo>
                    <a:pt x="206" y="305"/>
                    <a:pt x="91" y="237"/>
                    <a:pt x="41" y="153"/>
                  </a:cubicBezTo>
                  <a:cubicBezTo>
                    <a:pt x="0" y="67"/>
                    <a:pt x="49" y="0"/>
                    <a:pt x="142" y="5"/>
                  </a:cubicBezTo>
                  <a:cubicBezTo>
                    <a:pt x="236" y="12"/>
                    <a:pt x="333" y="88"/>
                    <a:pt x="367" y="17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75" name="Freeform 1239"/>
            <p:cNvSpPr>
              <a:spLocks/>
            </p:cNvSpPr>
            <p:nvPr/>
          </p:nvSpPr>
          <p:spPr bwMode="auto">
            <a:xfrm>
              <a:off x="7445376" y="2984501"/>
              <a:ext cx="44450" cy="36513"/>
            </a:xfrm>
            <a:custGeom>
              <a:avLst/>
              <a:gdLst>
                <a:gd name="T0" fmla="*/ 146762 w 116"/>
                <a:gd name="T1" fmla="*/ 164714 h 90"/>
                <a:gd name="T2" fmla="*/ 146762 w 116"/>
                <a:gd name="T3" fmla="*/ 329023 h 90"/>
                <a:gd name="T4" fmla="*/ 0 w 116"/>
                <a:gd name="T5" fmla="*/ 164714 h 90"/>
                <a:gd name="T6" fmla="*/ 0 w 116"/>
                <a:gd name="T7" fmla="*/ 0 h 90"/>
                <a:gd name="T8" fmla="*/ 146762 w 116"/>
                <a:gd name="T9" fmla="*/ 164714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4" y="48"/>
                  </a:moveTo>
                  <a:cubicBezTo>
                    <a:pt x="116" y="72"/>
                    <a:pt x="106" y="90"/>
                    <a:pt x="80" y="88"/>
                  </a:cubicBezTo>
                  <a:cubicBezTo>
                    <a:pt x="55" y="87"/>
                    <a:pt x="24" y="67"/>
                    <a:pt x="11" y="43"/>
                  </a:cubicBezTo>
                  <a:cubicBezTo>
                    <a:pt x="0" y="18"/>
                    <a:pt x="12" y="0"/>
                    <a:pt x="38" y="2"/>
                  </a:cubicBezTo>
                  <a:cubicBezTo>
                    <a:pt x="64" y="3"/>
                    <a:pt x="93" y="24"/>
                    <a:pt x="104" y="48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76" name="Freeform 1240"/>
            <p:cNvSpPr>
              <a:spLocks/>
            </p:cNvSpPr>
            <p:nvPr/>
          </p:nvSpPr>
          <p:spPr bwMode="auto">
            <a:xfrm>
              <a:off x="7445376" y="2984501"/>
              <a:ext cx="44450" cy="36513"/>
            </a:xfrm>
            <a:custGeom>
              <a:avLst/>
              <a:gdLst>
                <a:gd name="T0" fmla="*/ 146762 w 116"/>
                <a:gd name="T1" fmla="*/ 164714 h 90"/>
                <a:gd name="T2" fmla="*/ 146762 w 116"/>
                <a:gd name="T3" fmla="*/ 329023 h 90"/>
                <a:gd name="T4" fmla="*/ 0 w 116"/>
                <a:gd name="T5" fmla="*/ 164714 h 90"/>
                <a:gd name="T6" fmla="*/ 0 w 116"/>
                <a:gd name="T7" fmla="*/ 0 h 90"/>
                <a:gd name="T8" fmla="*/ 146762 w 116"/>
                <a:gd name="T9" fmla="*/ 164714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4" y="48"/>
                  </a:moveTo>
                  <a:cubicBezTo>
                    <a:pt x="116" y="72"/>
                    <a:pt x="106" y="90"/>
                    <a:pt x="80" y="88"/>
                  </a:cubicBezTo>
                  <a:cubicBezTo>
                    <a:pt x="55" y="87"/>
                    <a:pt x="24" y="67"/>
                    <a:pt x="11" y="43"/>
                  </a:cubicBezTo>
                  <a:cubicBezTo>
                    <a:pt x="0" y="18"/>
                    <a:pt x="12" y="0"/>
                    <a:pt x="38" y="2"/>
                  </a:cubicBezTo>
                  <a:cubicBezTo>
                    <a:pt x="64" y="3"/>
                    <a:pt x="93" y="24"/>
                    <a:pt x="104" y="4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77" name="Freeform 1241"/>
            <p:cNvSpPr>
              <a:spLocks/>
            </p:cNvSpPr>
            <p:nvPr/>
          </p:nvSpPr>
          <p:spPr bwMode="auto">
            <a:xfrm>
              <a:off x="7158038" y="2513013"/>
              <a:ext cx="165100" cy="139700"/>
            </a:xfrm>
            <a:custGeom>
              <a:avLst/>
              <a:gdLst>
                <a:gd name="T0" fmla="*/ 901074 w 426"/>
                <a:gd name="T1" fmla="*/ 456952 h 358"/>
                <a:gd name="T2" fmla="*/ 300358 w 426"/>
                <a:gd name="T3" fmla="*/ 761326 h 358"/>
                <a:gd name="T4" fmla="*/ 150373 w 426"/>
                <a:gd name="T5" fmla="*/ 304374 h 358"/>
                <a:gd name="T6" fmla="*/ 600716 w 426"/>
                <a:gd name="T7" fmla="*/ 0 h 358"/>
                <a:gd name="T8" fmla="*/ 901074 w 426"/>
                <a:gd name="T9" fmla="*/ 456952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79" y="225"/>
                  </a:moveTo>
                  <a:cubicBezTo>
                    <a:pt x="341" y="306"/>
                    <a:pt x="238" y="358"/>
                    <a:pt x="143" y="336"/>
                  </a:cubicBezTo>
                  <a:cubicBezTo>
                    <a:pt x="48" y="312"/>
                    <a:pt x="0" y="215"/>
                    <a:pt x="44" y="125"/>
                  </a:cubicBezTo>
                  <a:cubicBezTo>
                    <a:pt x="96" y="37"/>
                    <a:pt x="216" y="0"/>
                    <a:pt x="306" y="34"/>
                  </a:cubicBezTo>
                  <a:cubicBezTo>
                    <a:pt x="395" y="64"/>
                    <a:pt x="426" y="146"/>
                    <a:pt x="379" y="22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78" name="Freeform 1242"/>
            <p:cNvSpPr>
              <a:spLocks/>
            </p:cNvSpPr>
            <p:nvPr/>
          </p:nvSpPr>
          <p:spPr bwMode="auto">
            <a:xfrm>
              <a:off x="7158038" y="2513013"/>
              <a:ext cx="165100" cy="139700"/>
            </a:xfrm>
            <a:custGeom>
              <a:avLst/>
              <a:gdLst>
                <a:gd name="T0" fmla="*/ 901074 w 426"/>
                <a:gd name="T1" fmla="*/ 456952 h 358"/>
                <a:gd name="T2" fmla="*/ 300358 w 426"/>
                <a:gd name="T3" fmla="*/ 761326 h 358"/>
                <a:gd name="T4" fmla="*/ 150373 w 426"/>
                <a:gd name="T5" fmla="*/ 304374 h 358"/>
                <a:gd name="T6" fmla="*/ 600716 w 426"/>
                <a:gd name="T7" fmla="*/ 0 h 358"/>
                <a:gd name="T8" fmla="*/ 901074 w 426"/>
                <a:gd name="T9" fmla="*/ 456952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79" y="225"/>
                  </a:moveTo>
                  <a:cubicBezTo>
                    <a:pt x="341" y="306"/>
                    <a:pt x="238" y="358"/>
                    <a:pt x="143" y="336"/>
                  </a:cubicBezTo>
                  <a:cubicBezTo>
                    <a:pt x="48" y="312"/>
                    <a:pt x="0" y="215"/>
                    <a:pt x="44" y="125"/>
                  </a:cubicBezTo>
                  <a:cubicBezTo>
                    <a:pt x="96" y="37"/>
                    <a:pt x="216" y="0"/>
                    <a:pt x="306" y="34"/>
                  </a:cubicBezTo>
                  <a:cubicBezTo>
                    <a:pt x="395" y="64"/>
                    <a:pt x="426" y="146"/>
                    <a:pt x="379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79" name="Freeform 1243"/>
            <p:cNvSpPr>
              <a:spLocks/>
            </p:cNvSpPr>
            <p:nvPr/>
          </p:nvSpPr>
          <p:spPr bwMode="auto">
            <a:xfrm>
              <a:off x="7216776" y="2563813"/>
              <a:ext cx="47625" cy="39688"/>
            </a:xfrm>
            <a:custGeom>
              <a:avLst/>
              <a:gdLst>
                <a:gd name="T0" fmla="*/ 304878 w 122"/>
                <a:gd name="T1" fmla="*/ 151359 h 102"/>
                <a:gd name="T2" fmla="*/ 0 w 122"/>
                <a:gd name="T3" fmla="*/ 151359 h 102"/>
                <a:gd name="T4" fmla="*/ 0 w 122"/>
                <a:gd name="T5" fmla="*/ 0 h 102"/>
                <a:gd name="T6" fmla="*/ 152244 w 122"/>
                <a:gd name="T7" fmla="*/ 0 h 102"/>
                <a:gd name="T8" fmla="*/ 304878 w 122"/>
                <a:gd name="T9" fmla="*/ 151359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2">
                  <a:moveTo>
                    <a:pt x="109" y="65"/>
                  </a:moveTo>
                  <a:cubicBezTo>
                    <a:pt x="96" y="88"/>
                    <a:pt x="65" y="102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6" y="12"/>
                    <a:pt x="59" y="0"/>
                    <a:pt x="85" y="8"/>
                  </a:cubicBezTo>
                  <a:cubicBezTo>
                    <a:pt x="112" y="17"/>
                    <a:pt x="122" y="41"/>
                    <a:pt x="109" y="65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80" name="Freeform 1244"/>
            <p:cNvSpPr>
              <a:spLocks/>
            </p:cNvSpPr>
            <p:nvPr/>
          </p:nvSpPr>
          <p:spPr bwMode="auto">
            <a:xfrm>
              <a:off x="7216776" y="2563813"/>
              <a:ext cx="47625" cy="39688"/>
            </a:xfrm>
            <a:custGeom>
              <a:avLst/>
              <a:gdLst>
                <a:gd name="T0" fmla="*/ 304878 w 122"/>
                <a:gd name="T1" fmla="*/ 151359 h 102"/>
                <a:gd name="T2" fmla="*/ 0 w 122"/>
                <a:gd name="T3" fmla="*/ 151359 h 102"/>
                <a:gd name="T4" fmla="*/ 0 w 122"/>
                <a:gd name="T5" fmla="*/ 0 h 102"/>
                <a:gd name="T6" fmla="*/ 152244 w 122"/>
                <a:gd name="T7" fmla="*/ 0 h 102"/>
                <a:gd name="T8" fmla="*/ 304878 w 122"/>
                <a:gd name="T9" fmla="*/ 151359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2">
                  <a:moveTo>
                    <a:pt x="109" y="65"/>
                  </a:moveTo>
                  <a:cubicBezTo>
                    <a:pt x="96" y="88"/>
                    <a:pt x="65" y="102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6" y="12"/>
                    <a:pt x="59" y="0"/>
                    <a:pt x="85" y="8"/>
                  </a:cubicBezTo>
                  <a:cubicBezTo>
                    <a:pt x="112" y="17"/>
                    <a:pt x="122" y="41"/>
                    <a:pt x="109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81" name="Freeform 1245"/>
            <p:cNvSpPr>
              <a:spLocks/>
            </p:cNvSpPr>
            <p:nvPr/>
          </p:nvSpPr>
          <p:spPr bwMode="auto">
            <a:xfrm>
              <a:off x="7123113" y="2714626"/>
              <a:ext cx="139700" cy="142875"/>
            </a:xfrm>
            <a:custGeom>
              <a:avLst/>
              <a:gdLst>
                <a:gd name="T0" fmla="*/ 769920 w 356"/>
                <a:gd name="T1" fmla="*/ 447160 h 370"/>
                <a:gd name="T2" fmla="*/ 461873 w 356"/>
                <a:gd name="T3" fmla="*/ 745653 h 370"/>
                <a:gd name="T4" fmla="*/ 0 w 356"/>
                <a:gd name="T5" fmla="*/ 298107 h 370"/>
                <a:gd name="T6" fmla="*/ 461873 w 356"/>
                <a:gd name="T7" fmla="*/ 0 h 370"/>
                <a:gd name="T8" fmla="*/ 769920 w 356"/>
                <a:gd name="T9" fmla="*/ 447160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0" y="209"/>
                  </a:moveTo>
                  <a:cubicBezTo>
                    <a:pt x="356" y="301"/>
                    <a:pt x="288" y="370"/>
                    <a:pt x="193" y="364"/>
                  </a:cubicBezTo>
                  <a:cubicBezTo>
                    <a:pt x="97" y="358"/>
                    <a:pt x="7" y="270"/>
                    <a:pt x="0" y="167"/>
                  </a:cubicBezTo>
                  <a:cubicBezTo>
                    <a:pt x="2" y="66"/>
                    <a:pt x="88" y="0"/>
                    <a:pt x="185" y="18"/>
                  </a:cubicBezTo>
                  <a:cubicBezTo>
                    <a:pt x="281" y="34"/>
                    <a:pt x="352" y="119"/>
                    <a:pt x="350" y="209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82" name="Freeform 1246"/>
            <p:cNvSpPr>
              <a:spLocks/>
            </p:cNvSpPr>
            <p:nvPr/>
          </p:nvSpPr>
          <p:spPr bwMode="auto">
            <a:xfrm>
              <a:off x="7123113" y="2714626"/>
              <a:ext cx="139700" cy="142875"/>
            </a:xfrm>
            <a:custGeom>
              <a:avLst/>
              <a:gdLst>
                <a:gd name="T0" fmla="*/ 769920 w 356"/>
                <a:gd name="T1" fmla="*/ 447160 h 370"/>
                <a:gd name="T2" fmla="*/ 461873 w 356"/>
                <a:gd name="T3" fmla="*/ 745653 h 370"/>
                <a:gd name="T4" fmla="*/ 0 w 356"/>
                <a:gd name="T5" fmla="*/ 298107 h 370"/>
                <a:gd name="T6" fmla="*/ 461873 w 356"/>
                <a:gd name="T7" fmla="*/ 0 h 370"/>
                <a:gd name="T8" fmla="*/ 769920 w 356"/>
                <a:gd name="T9" fmla="*/ 447160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0" y="209"/>
                  </a:moveTo>
                  <a:cubicBezTo>
                    <a:pt x="356" y="301"/>
                    <a:pt x="288" y="370"/>
                    <a:pt x="193" y="364"/>
                  </a:cubicBezTo>
                  <a:cubicBezTo>
                    <a:pt x="97" y="358"/>
                    <a:pt x="7" y="270"/>
                    <a:pt x="0" y="167"/>
                  </a:cubicBezTo>
                  <a:cubicBezTo>
                    <a:pt x="2" y="66"/>
                    <a:pt x="88" y="0"/>
                    <a:pt x="185" y="18"/>
                  </a:cubicBezTo>
                  <a:cubicBezTo>
                    <a:pt x="281" y="34"/>
                    <a:pt x="352" y="119"/>
                    <a:pt x="350" y="20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83" name="Freeform 1247"/>
            <p:cNvSpPr>
              <a:spLocks/>
            </p:cNvSpPr>
            <p:nvPr/>
          </p:nvSpPr>
          <p:spPr bwMode="auto">
            <a:xfrm>
              <a:off x="7172326" y="2767013"/>
              <a:ext cx="39688" cy="41275"/>
            </a:xfrm>
            <a:custGeom>
              <a:avLst/>
              <a:gdLst>
                <a:gd name="T0" fmla="*/ 154430 w 101"/>
                <a:gd name="T1" fmla="*/ 151471 h 106"/>
                <a:gd name="T2" fmla="*/ 154430 w 101"/>
                <a:gd name="T3" fmla="*/ 151471 h 106"/>
                <a:gd name="T4" fmla="*/ 0 w 101"/>
                <a:gd name="T5" fmla="*/ 151471 h 106"/>
                <a:gd name="T6" fmla="*/ 154430 w 101"/>
                <a:gd name="T7" fmla="*/ 0 h 106"/>
                <a:gd name="T8" fmla="*/ 154430 w 101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06">
                  <a:moveTo>
                    <a:pt x="100" y="59"/>
                  </a:moveTo>
                  <a:cubicBezTo>
                    <a:pt x="101" y="86"/>
                    <a:pt x="80" y="106"/>
                    <a:pt x="53" y="103"/>
                  </a:cubicBezTo>
                  <a:cubicBezTo>
                    <a:pt x="25" y="100"/>
                    <a:pt x="1" y="75"/>
                    <a:pt x="0" y="47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8" y="8"/>
                    <a:pt x="100" y="32"/>
                    <a:pt x="100" y="59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84" name="Freeform 1248"/>
            <p:cNvSpPr>
              <a:spLocks/>
            </p:cNvSpPr>
            <p:nvPr/>
          </p:nvSpPr>
          <p:spPr bwMode="auto">
            <a:xfrm>
              <a:off x="7172326" y="2767013"/>
              <a:ext cx="39688" cy="41275"/>
            </a:xfrm>
            <a:custGeom>
              <a:avLst/>
              <a:gdLst>
                <a:gd name="T0" fmla="*/ 154430 w 101"/>
                <a:gd name="T1" fmla="*/ 151471 h 106"/>
                <a:gd name="T2" fmla="*/ 154430 w 101"/>
                <a:gd name="T3" fmla="*/ 151471 h 106"/>
                <a:gd name="T4" fmla="*/ 0 w 101"/>
                <a:gd name="T5" fmla="*/ 151471 h 106"/>
                <a:gd name="T6" fmla="*/ 154430 w 101"/>
                <a:gd name="T7" fmla="*/ 0 h 106"/>
                <a:gd name="T8" fmla="*/ 154430 w 101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06">
                  <a:moveTo>
                    <a:pt x="100" y="59"/>
                  </a:moveTo>
                  <a:cubicBezTo>
                    <a:pt x="101" y="86"/>
                    <a:pt x="80" y="106"/>
                    <a:pt x="53" y="103"/>
                  </a:cubicBezTo>
                  <a:cubicBezTo>
                    <a:pt x="25" y="100"/>
                    <a:pt x="1" y="75"/>
                    <a:pt x="0" y="47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8" y="8"/>
                    <a:pt x="100" y="32"/>
                    <a:pt x="100" y="5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85" name="Freeform 1249"/>
            <p:cNvSpPr>
              <a:spLocks/>
            </p:cNvSpPr>
            <p:nvPr/>
          </p:nvSpPr>
          <p:spPr bwMode="auto">
            <a:xfrm>
              <a:off x="7169151" y="2936876"/>
              <a:ext cx="168275" cy="136525"/>
            </a:xfrm>
            <a:custGeom>
              <a:avLst/>
              <a:gdLst>
                <a:gd name="T0" fmla="*/ 751809 w 434"/>
                <a:gd name="T1" fmla="*/ 302611 h 351"/>
                <a:gd name="T2" fmla="*/ 751809 w 434"/>
                <a:gd name="T3" fmla="*/ 756527 h 351"/>
                <a:gd name="T4" fmla="*/ 150439 w 434"/>
                <a:gd name="T5" fmla="*/ 453916 h 351"/>
                <a:gd name="T6" fmla="*/ 300491 w 434"/>
                <a:gd name="T7" fmla="*/ 0 h 351"/>
                <a:gd name="T8" fmla="*/ 751809 w 434"/>
                <a:gd name="T9" fmla="*/ 30261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351">
                  <a:moveTo>
                    <a:pt x="378" y="165"/>
                  </a:moveTo>
                  <a:cubicBezTo>
                    <a:pt x="434" y="253"/>
                    <a:pt x="417" y="329"/>
                    <a:pt x="332" y="339"/>
                  </a:cubicBezTo>
                  <a:cubicBezTo>
                    <a:pt x="247" y="351"/>
                    <a:pt x="120" y="285"/>
                    <a:pt x="54" y="186"/>
                  </a:cubicBezTo>
                  <a:cubicBezTo>
                    <a:pt x="0" y="85"/>
                    <a:pt x="40" y="1"/>
                    <a:pt x="133" y="0"/>
                  </a:cubicBezTo>
                  <a:cubicBezTo>
                    <a:pt x="226" y="0"/>
                    <a:pt x="332" y="75"/>
                    <a:pt x="378" y="16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86" name="Freeform 1250"/>
            <p:cNvSpPr>
              <a:spLocks/>
            </p:cNvSpPr>
            <p:nvPr/>
          </p:nvSpPr>
          <p:spPr bwMode="auto">
            <a:xfrm>
              <a:off x="7169151" y="2936876"/>
              <a:ext cx="168275" cy="136525"/>
            </a:xfrm>
            <a:custGeom>
              <a:avLst/>
              <a:gdLst>
                <a:gd name="T0" fmla="*/ 751809 w 434"/>
                <a:gd name="T1" fmla="*/ 302611 h 351"/>
                <a:gd name="T2" fmla="*/ 751809 w 434"/>
                <a:gd name="T3" fmla="*/ 756527 h 351"/>
                <a:gd name="T4" fmla="*/ 150439 w 434"/>
                <a:gd name="T5" fmla="*/ 453916 h 351"/>
                <a:gd name="T6" fmla="*/ 300491 w 434"/>
                <a:gd name="T7" fmla="*/ 0 h 351"/>
                <a:gd name="T8" fmla="*/ 751809 w 434"/>
                <a:gd name="T9" fmla="*/ 30261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351">
                  <a:moveTo>
                    <a:pt x="378" y="165"/>
                  </a:moveTo>
                  <a:cubicBezTo>
                    <a:pt x="434" y="253"/>
                    <a:pt x="417" y="329"/>
                    <a:pt x="332" y="339"/>
                  </a:cubicBezTo>
                  <a:cubicBezTo>
                    <a:pt x="247" y="351"/>
                    <a:pt x="120" y="285"/>
                    <a:pt x="54" y="186"/>
                  </a:cubicBezTo>
                  <a:cubicBezTo>
                    <a:pt x="0" y="85"/>
                    <a:pt x="40" y="1"/>
                    <a:pt x="133" y="0"/>
                  </a:cubicBezTo>
                  <a:cubicBezTo>
                    <a:pt x="226" y="0"/>
                    <a:pt x="332" y="75"/>
                    <a:pt x="378" y="1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87" name="Freeform 1251"/>
            <p:cNvSpPr>
              <a:spLocks/>
            </p:cNvSpPr>
            <p:nvPr/>
          </p:nvSpPr>
          <p:spPr bwMode="auto">
            <a:xfrm>
              <a:off x="7229476" y="2982913"/>
              <a:ext cx="47625" cy="39688"/>
            </a:xfrm>
            <a:custGeom>
              <a:avLst/>
              <a:gdLst>
                <a:gd name="T0" fmla="*/ 147484 w 124"/>
                <a:gd name="T1" fmla="*/ 157561 h 100"/>
                <a:gd name="T2" fmla="*/ 147484 w 124"/>
                <a:gd name="T3" fmla="*/ 315123 h 100"/>
                <a:gd name="T4" fmla="*/ 0 w 124"/>
                <a:gd name="T5" fmla="*/ 157561 h 100"/>
                <a:gd name="T6" fmla="*/ 0 w 124"/>
                <a:gd name="T7" fmla="*/ 0 h 100"/>
                <a:gd name="T8" fmla="*/ 147484 w 124"/>
                <a:gd name="T9" fmla="*/ 15756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4"/>
                    <a:pt x="117" y="96"/>
                    <a:pt x="91" y="98"/>
                  </a:cubicBezTo>
                  <a:cubicBezTo>
                    <a:pt x="66" y="100"/>
                    <a:pt x="32" y="81"/>
                    <a:pt x="15" y="53"/>
                  </a:cubicBezTo>
                  <a:cubicBezTo>
                    <a:pt x="0" y="26"/>
                    <a:pt x="8" y="3"/>
                    <a:pt x="34" y="1"/>
                  </a:cubicBezTo>
                  <a:cubicBezTo>
                    <a:pt x="60" y="0"/>
                    <a:pt x="93" y="21"/>
                    <a:pt x="108" y="47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88" name="Freeform 1252"/>
            <p:cNvSpPr>
              <a:spLocks/>
            </p:cNvSpPr>
            <p:nvPr/>
          </p:nvSpPr>
          <p:spPr bwMode="auto">
            <a:xfrm>
              <a:off x="7229476" y="2982913"/>
              <a:ext cx="47625" cy="39688"/>
            </a:xfrm>
            <a:custGeom>
              <a:avLst/>
              <a:gdLst>
                <a:gd name="T0" fmla="*/ 147484 w 124"/>
                <a:gd name="T1" fmla="*/ 157561 h 100"/>
                <a:gd name="T2" fmla="*/ 147484 w 124"/>
                <a:gd name="T3" fmla="*/ 315123 h 100"/>
                <a:gd name="T4" fmla="*/ 0 w 124"/>
                <a:gd name="T5" fmla="*/ 157561 h 100"/>
                <a:gd name="T6" fmla="*/ 0 w 124"/>
                <a:gd name="T7" fmla="*/ 0 h 100"/>
                <a:gd name="T8" fmla="*/ 147484 w 124"/>
                <a:gd name="T9" fmla="*/ 15756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4"/>
                    <a:pt x="117" y="96"/>
                    <a:pt x="91" y="98"/>
                  </a:cubicBezTo>
                  <a:cubicBezTo>
                    <a:pt x="66" y="100"/>
                    <a:pt x="32" y="81"/>
                    <a:pt x="15" y="53"/>
                  </a:cubicBezTo>
                  <a:cubicBezTo>
                    <a:pt x="0" y="26"/>
                    <a:pt x="8" y="3"/>
                    <a:pt x="34" y="1"/>
                  </a:cubicBezTo>
                  <a:cubicBezTo>
                    <a:pt x="60" y="0"/>
                    <a:pt x="93" y="21"/>
                    <a:pt x="108" y="4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89" name="Freeform 1253"/>
            <p:cNvSpPr>
              <a:spLocks/>
            </p:cNvSpPr>
            <p:nvPr/>
          </p:nvSpPr>
          <p:spPr bwMode="auto">
            <a:xfrm>
              <a:off x="6929438" y="2390776"/>
              <a:ext cx="174625" cy="193675"/>
            </a:xfrm>
            <a:custGeom>
              <a:avLst/>
              <a:gdLst>
                <a:gd name="T0" fmla="*/ 907739 w 449"/>
                <a:gd name="T1" fmla="*/ 756421 h 498"/>
                <a:gd name="T2" fmla="*/ 302580 w 449"/>
                <a:gd name="T3" fmla="*/ 1058601 h 498"/>
                <a:gd name="T4" fmla="*/ 151290 w 449"/>
                <a:gd name="T5" fmla="*/ 302569 h 498"/>
                <a:gd name="T6" fmla="*/ 756449 w 449"/>
                <a:gd name="T7" fmla="*/ 151284 h 498"/>
                <a:gd name="T8" fmla="*/ 907739 w 449"/>
                <a:gd name="T9" fmla="*/ 756421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1"/>
                  </a:moveTo>
                  <a:cubicBezTo>
                    <a:pt x="346" y="443"/>
                    <a:pt x="236" y="498"/>
                    <a:pt x="140" y="458"/>
                  </a:cubicBezTo>
                  <a:cubicBezTo>
                    <a:pt x="43" y="416"/>
                    <a:pt x="0" y="277"/>
                    <a:pt x="51" y="154"/>
                  </a:cubicBezTo>
                  <a:cubicBezTo>
                    <a:pt x="113" y="36"/>
                    <a:pt x="243" y="0"/>
                    <a:pt x="335" y="64"/>
                  </a:cubicBezTo>
                  <a:cubicBezTo>
                    <a:pt x="426" y="124"/>
                    <a:pt x="449" y="244"/>
                    <a:pt x="393" y="34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90" name="Freeform 1254"/>
            <p:cNvSpPr>
              <a:spLocks/>
            </p:cNvSpPr>
            <p:nvPr/>
          </p:nvSpPr>
          <p:spPr bwMode="auto">
            <a:xfrm>
              <a:off x="6929438" y="2390776"/>
              <a:ext cx="174625" cy="193675"/>
            </a:xfrm>
            <a:custGeom>
              <a:avLst/>
              <a:gdLst>
                <a:gd name="T0" fmla="*/ 907739 w 449"/>
                <a:gd name="T1" fmla="*/ 756421 h 498"/>
                <a:gd name="T2" fmla="*/ 302580 w 449"/>
                <a:gd name="T3" fmla="*/ 1058601 h 498"/>
                <a:gd name="T4" fmla="*/ 151290 w 449"/>
                <a:gd name="T5" fmla="*/ 302569 h 498"/>
                <a:gd name="T6" fmla="*/ 756449 w 449"/>
                <a:gd name="T7" fmla="*/ 151284 h 498"/>
                <a:gd name="T8" fmla="*/ 907739 w 449"/>
                <a:gd name="T9" fmla="*/ 756421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1"/>
                  </a:moveTo>
                  <a:cubicBezTo>
                    <a:pt x="346" y="443"/>
                    <a:pt x="236" y="498"/>
                    <a:pt x="140" y="458"/>
                  </a:cubicBezTo>
                  <a:cubicBezTo>
                    <a:pt x="43" y="416"/>
                    <a:pt x="0" y="277"/>
                    <a:pt x="51" y="154"/>
                  </a:cubicBezTo>
                  <a:cubicBezTo>
                    <a:pt x="113" y="36"/>
                    <a:pt x="243" y="0"/>
                    <a:pt x="335" y="64"/>
                  </a:cubicBezTo>
                  <a:cubicBezTo>
                    <a:pt x="426" y="124"/>
                    <a:pt x="449" y="244"/>
                    <a:pt x="393" y="3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91" name="Freeform 1255"/>
            <p:cNvSpPr>
              <a:spLocks/>
            </p:cNvSpPr>
            <p:nvPr/>
          </p:nvSpPr>
          <p:spPr bwMode="auto">
            <a:xfrm>
              <a:off x="6991351" y="2462213"/>
              <a:ext cx="50800" cy="55563"/>
            </a:xfrm>
            <a:custGeom>
              <a:avLst/>
              <a:gdLst>
                <a:gd name="T0" fmla="*/ 310313 w 129"/>
                <a:gd name="T1" fmla="*/ 152994 h 142"/>
                <a:gd name="T2" fmla="*/ 0 w 129"/>
                <a:gd name="T3" fmla="*/ 306379 h 142"/>
                <a:gd name="T4" fmla="*/ 0 w 129"/>
                <a:gd name="T5" fmla="*/ 152994 h 142"/>
                <a:gd name="T6" fmla="*/ 155157 w 129"/>
                <a:gd name="T7" fmla="*/ 0 h 142"/>
                <a:gd name="T8" fmla="*/ 310313 w 129"/>
                <a:gd name="T9" fmla="*/ 152994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0" y="114"/>
                    <a:pt x="0" y="76"/>
                    <a:pt x="15" y="44"/>
                  </a:cubicBezTo>
                  <a:cubicBezTo>
                    <a:pt x="31" y="12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92" name="Freeform 1256"/>
            <p:cNvSpPr>
              <a:spLocks/>
            </p:cNvSpPr>
            <p:nvPr/>
          </p:nvSpPr>
          <p:spPr bwMode="auto">
            <a:xfrm>
              <a:off x="6991351" y="2462213"/>
              <a:ext cx="50800" cy="55563"/>
            </a:xfrm>
            <a:custGeom>
              <a:avLst/>
              <a:gdLst>
                <a:gd name="T0" fmla="*/ 310313 w 129"/>
                <a:gd name="T1" fmla="*/ 152994 h 142"/>
                <a:gd name="T2" fmla="*/ 0 w 129"/>
                <a:gd name="T3" fmla="*/ 306379 h 142"/>
                <a:gd name="T4" fmla="*/ 0 w 129"/>
                <a:gd name="T5" fmla="*/ 152994 h 142"/>
                <a:gd name="T6" fmla="*/ 155157 w 129"/>
                <a:gd name="T7" fmla="*/ 0 h 142"/>
                <a:gd name="T8" fmla="*/ 310313 w 129"/>
                <a:gd name="T9" fmla="*/ 152994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0" y="114"/>
                    <a:pt x="0" y="76"/>
                    <a:pt x="15" y="44"/>
                  </a:cubicBezTo>
                  <a:cubicBezTo>
                    <a:pt x="31" y="12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93" name="Freeform 1257"/>
            <p:cNvSpPr>
              <a:spLocks/>
            </p:cNvSpPr>
            <p:nvPr/>
          </p:nvSpPr>
          <p:spPr bwMode="auto">
            <a:xfrm>
              <a:off x="6891338" y="2657476"/>
              <a:ext cx="139700" cy="187325"/>
            </a:xfrm>
            <a:custGeom>
              <a:avLst/>
              <a:gdLst>
                <a:gd name="T0" fmla="*/ 757260 w 359"/>
                <a:gd name="T1" fmla="*/ 606762 h 481"/>
                <a:gd name="T2" fmla="*/ 454122 w 359"/>
                <a:gd name="T3" fmla="*/ 1061638 h 481"/>
                <a:gd name="T4" fmla="*/ 0 w 359"/>
                <a:gd name="T5" fmla="*/ 454877 h 481"/>
                <a:gd name="T6" fmla="*/ 454122 w 359"/>
                <a:gd name="T7" fmla="*/ 0 h 481"/>
                <a:gd name="T8" fmla="*/ 757260 w 359"/>
                <a:gd name="T9" fmla="*/ 606762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9" h="481">
                  <a:moveTo>
                    <a:pt x="351" y="278"/>
                  </a:moveTo>
                  <a:cubicBezTo>
                    <a:pt x="359" y="392"/>
                    <a:pt x="296" y="481"/>
                    <a:pt x="200" y="476"/>
                  </a:cubicBezTo>
                  <a:cubicBezTo>
                    <a:pt x="105" y="471"/>
                    <a:pt x="10" y="356"/>
                    <a:pt x="0" y="219"/>
                  </a:cubicBezTo>
                  <a:cubicBezTo>
                    <a:pt x="0" y="83"/>
                    <a:pt x="88" y="0"/>
                    <a:pt x="185" y="28"/>
                  </a:cubicBezTo>
                  <a:cubicBezTo>
                    <a:pt x="282" y="55"/>
                    <a:pt x="352" y="165"/>
                    <a:pt x="351" y="278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94" name="Freeform 1258"/>
            <p:cNvSpPr>
              <a:spLocks/>
            </p:cNvSpPr>
            <p:nvPr/>
          </p:nvSpPr>
          <p:spPr bwMode="auto">
            <a:xfrm>
              <a:off x="6891338" y="2657476"/>
              <a:ext cx="139700" cy="187325"/>
            </a:xfrm>
            <a:custGeom>
              <a:avLst/>
              <a:gdLst>
                <a:gd name="T0" fmla="*/ 757260 w 359"/>
                <a:gd name="T1" fmla="*/ 606762 h 481"/>
                <a:gd name="T2" fmla="*/ 454122 w 359"/>
                <a:gd name="T3" fmla="*/ 1061638 h 481"/>
                <a:gd name="T4" fmla="*/ 0 w 359"/>
                <a:gd name="T5" fmla="*/ 454877 h 481"/>
                <a:gd name="T6" fmla="*/ 454122 w 359"/>
                <a:gd name="T7" fmla="*/ 0 h 481"/>
                <a:gd name="T8" fmla="*/ 757260 w 359"/>
                <a:gd name="T9" fmla="*/ 606762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9" h="481">
                  <a:moveTo>
                    <a:pt x="351" y="278"/>
                  </a:moveTo>
                  <a:cubicBezTo>
                    <a:pt x="359" y="392"/>
                    <a:pt x="296" y="481"/>
                    <a:pt x="200" y="476"/>
                  </a:cubicBezTo>
                  <a:cubicBezTo>
                    <a:pt x="105" y="471"/>
                    <a:pt x="10" y="356"/>
                    <a:pt x="0" y="219"/>
                  </a:cubicBezTo>
                  <a:cubicBezTo>
                    <a:pt x="0" y="83"/>
                    <a:pt x="88" y="0"/>
                    <a:pt x="185" y="28"/>
                  </a:cubicBezTo>
                  <a:cubicBezTo>
                    <a:pt x="282" y="55"/>
                    <a:pt x="352" y="165"/>
                    <a:pt x="351" y="27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95" name="Freeform 1259"/>
            <p:cNvSpPr>
              <a:spLocks/>
            </p:cNvSpPr>
            <p:nvPr/>
          </p:nvSpPr>
          <p:spPr bwMode="auto">
            <a:xfrm>
              <a:off x="6938963" y="2727326"/>
              <a:ext cx="41275" cy="53975"/>
            </a:xfrm>
            <a:custGeom>
              <a:avLst/>
              <a:gdLst>
                <a:gd name="T0" fmla="*/ 320983 w 103"/>
                <a:gd name="T1" fmla="*/ 155227 h 137"/>
                <a:gd name="T2" fmla="*/ 160692 w 103"/>
                <a:gd name="T3" fmla="*/ 310455 h 137"/>
                <a:gd name="T4" fmla="*/ 0 w 103"/>
                <a:gd name="T5" fmla="*/ 155227 h 137"/>
                <a:gd name="T6" fmla="*/ 160692 w 103"/>
                <a:gd name="T7" fmla="*/ 0 h 137"/>
                <a:gd name="T8" fmla="*/ 320983 w 103"/>
                <a:gd name="T9" fmla="*/ 15522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7">
                  <a:moveTo>
                    <a:pt x="102" y="78"/>
                  </a:moveTo>
                  <a:cubicBezTo>
                    <a:pt x="103" y="112"/>
                    <a:pt x="83" y="137"/>
                    <a:pt x="55" y="133"/>
                  </a:cubicBezTo>
                  <a:cubicBezTo>
                    <a:pt x="27" y="130"/>
                    <a:pt x="3" y="97"/>
                    <a:pt x="1" y="61"/>
                  </a:cubicBezTo>
                  <a:cubicBezTo>
                    <a:pt x="0" y="24"/>
                    <a:pt x="23" y="0"/>
                    <a:pt x="51" y="6"/>
                  </a:cubicBezTo>
                  <a:cubicBezTo>
                    <a:pt x="79" y="11"/>
                    <a:pt x="101" y="43"/>
                    <a:pt x="102" y="78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96" name="Freeform 1260"/>
            <p:cNvSpPr>
              <a:spLocks/>
            </p:cNvSpPr>
            <p:nvPr/>
          </p:nvSpPr>
          <p:spPr bwMode="auto">
            <a:xfrm>
              <a:off x="6938963" y="2727326"/>
              <a:ext cx="41275" cy="53975"/>
            </a:xfrm>
            <a:custGeom>
              <a:avLst/>
              <a:gdLst>
                <a:gd name="T0" fmla="*/ 320983 w 103"/>
                <a:gd name="T1" fmla="*/ 155227 h 137"/>
                <a:gd name="T2" fmla="*/ 160692 w 103"/>
                <a:gd name="T3" fmla="*/ 310455 h 137"/>
                <a:gd name="T4" fmla="*/ 0 w 103"/>
                <a:gd name="T5" fmla="*/ 155227 h 137"/>
                <a:gd name="T6" fmla="*/ 160692 w 103"/>
                <a:gd name="T7" fmla="*/ 0 h 137"/>
                <a:gd name="T8" fmla="*/ 320983 w 103"/>
                <a:gd name="T9" fmla="*/ 15522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7">
                  <a:moveTo>
                    <a:pt x="102" y="78"/>
                  </a:moveTo>
                  <a:cubicBezTo>
                    <a:pt x="103" y="112"/>
                    <a:pt x="83" y="137"/>
                    <a:pt x="55" y="133"/>
                  </a:cubicBezTo>
                  <a:cubicBezTo>
                    <a:pt x="27" y="130"/>
                    <a:pt x="3" y="97"/>
                    <a:pt x="1" y="61"/>
                  </a:cubicBezTo>
                  <a:cubicBezTo>
                    <a:pt x="0" y="24"/>
                    <a:pt x="23" y="0"/>
                    <a:pt x="51" y="6"/>
                  </a:cubicBezTo>
                  <a:cubicBezTo>
                    <a:pt x="79" y="11"/>
                    <a:pt x="101" y="43"/>
                    <a:pt x="102" y="7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97" name="Freeform 1261"/>
            <p:cNvSpPr>
              <a:spLocks/>
            </p:cNvSpPr>
            <p:nvPr/>
          </p:nvSpPr>
          <p:spPr bwMode="auto">
            <a:xfrm>
              <a:off x="6951663" y="2943226"/>
              <a:ext cx="179388" cy="187325"/>
            </a:xfrm>
            <a:custGeom>
              <a:avLst/>
              <a:gdLst>
                <a:gd name="T0" fmla="*/ 912539 w 460"/>
                <a:gd name="T1" fmla="*/ 456995 h 480"/>
                <a:gd name="T2" fmla="*/ 912539 w 460"/>
                <a:gd name="T3" fmla="*/ 1066191 h 480"/>
                <a:gd name="T4" fmla="*/ 152090 w 460"/>
                <a:gd name="T5" fmla="*/ 609197 h 480"/>
                <a:gd name="T6" fmla="*/ 304180 w 460"/>
                <a:gd name="T7" fmla="*/ 0 h 480"/>
                <a:gd name="T8" fmla="*/ 912539 w 460"/>
                <a:gd name="T9" fmla="*/ 456995 h 4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80">
                  <a:moveTo>
                    <a:pt x="388" y="199"/>
                  </a:moveTo>
                  <a:cubicBezTo>
                    <a:pt x="460" y="309"/>
                    <a:pt x="458" y="417"/>
                    <a:pt x="374" y="446"/>
                  </a:cubicBezTo>
                  <a:cubicBezTo>
                    <a:pt x="291" y="480"/>
                    <a:pt x="150" y="403"/>
                    <a:pt x="69" y="272"/>
                  </a:cubicBezTo>
                  <a:cubicBezTo>
                    <a:pt x="0" y="137"/>
                    <a:pt x="29" y="18"/>
                    <a:pt x="121" y="9"/>
                  </a:cubicBezTo>
                  <a:cubicBezTo>
                    <a:pt x="214" y="0"/>
                    <a:pt x="328" y="87"/>
                    <a:pt x="388" y="199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98" name="Freeform 1262"/>
            <p:cNvSpPr>
              <a:spLocks/>
            </p:cNvSpPr>
            <p:nvPr/>
          </p:nvSpPr>
          <p:spPr bwMode="auto">
            <a:xfrm>
              <a:off x="6951663" y="2943226"/>
              <a:ext cx="179388" cy="187325"/>
            </a:xfrm>
            <a:custGeom>
              <a:avLst/>
              <a:gdLst>
                <a:gd name="T0" fmla="*/ 912539 w 460"/>
                <a:gd name="T1" fmla="*/ 456995 h 480"/>
                <a:gd name="T2" fmla="*/ 912539 w 460"/>
                <a:gd name="T3" fmla="*/ 1066191 h 480"/>
                <a:gd name="T4" fmla="*/ 152090 w 460"/>
                <a:gd name="T5" fmla="*/ 609197 h 480"/>
                <a:gd name="T6" fmla="*/ 304180 w 460"/>
                <a:gd name="T7" fmla="*/ 0 h 480"/>
                <a:gd name="T8" fmla="*/ 912539 w 460"/>
                <a:gd name="T9" fmla="*/ 456995 h 4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80">
                  <a:moveTo>
                    <a:pt x="388" y="199"/>
                  </a:moveTo>
                  <a:cubicBezTo>
                    <a:pt x="460" y="309"/>
                    <a:pt x="458" y="417"/>
                    <a:pt x="374" y="446"/>
                  </a:cubicBezTo>
                  <a:cubicBezTo>
                    <a:pt x="291" y="480"/>
                    <a:pt x="150" y="403"/>
                    <a:pt x="69" y="272"/>
                  </a:cubicBezTo>
                  <a:cubicBezTo>
                    <a:pt x="0" y="137"/>
                    <a:pt x="29" y="18"/>
                    <a:pt x="121" y="9"/>
                  </a:cubicBezTo>
                  <a:cubicBezTo>
                    <a:pt x="214" y="0"/>
                    <a:pt x="328" y="87"/>
                    <a:pt x="389" y="19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899" name="Freeform 1263"/>
            <p:cNvSpPr>
              <a:spLocks/>
            </p:cNvSpPr>
            <p:nvPr/>
          </p:nvSpPr>
          <p:spPr bwMode="auto">
            <a:xfrm>
              <a:off x="7015163" y="3006726"/>
              <a:ext cx="50800" cy="53975"/>
            </a:xfrm>
            <a:custGeom>
              <a:avLst/>
              <a:gdLst>
                <a:gd name="T0" fmla="*/ 300922 w 131"/>
                <a:gd name="T1" fmla="*/ 157559 h 136"/>
                <a:gd name="T2" fmla="*/ 150461 w 131"/>
                <a:gd name="T3" fmla="*/ 315119 h 136"/>
                <a:gd name="T4" fmla="*/ 0 w 131"/>
                <a:gd name="T5" fmla="*/ 157559 h 136"/>
                <a:gd name="T6" fmla="*/ 0 w 131"/>
                <a:gd name="T7" fmla="*/ 0 h 136"/>
                <a:gd name="T8" fmla="*/ 300922 w 131"/>
                <a:gd name="T9" fmla="*/ 157559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6">
                  <a:moveTo>
                    <a:pt x="111" y="57"/>
                  </a:moveTo>
                  <a:cubicBezTo>
                    <a:pt x="131" y="91"/>
                    <a:pt x="128" y="123"/>
                    <a:pt x="103" y="130"/>
                  </a:cubicBezTo>
                  <a:cubicBezTo>
                    <a:pt x="78" y="136"/>
                    <a:pt x="40" y="113"/>
                    <a:pt x="19" y="78"/>
                  </a:cubicBezTo>
                  <a:cubicBezTo>
                    <a:pt x="0" y="42"/>
                    <a:pt x="5" y="9"/>
                    <a:pt x="30" y="4"/>
                  </a:cubicBezTo>
                  <a:cubicBezTo>
                    <a:pt x="56" y="0"/>
                    <a:pt x="92" y="23"/>
                    <a:pt x="111" y="57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00" name="Freeform 1264"/>
            <p:cNvSpPr>
              <a:spLocks/>
            </p:cNvSpPr>
            <p:nvPr/>
          </p:nvSpPr>
          <p:spPr bwMode="auto">
            <a:xfrm>
              <a:off x="7015163" y="3006726"/>
              <a:ext cx="50800" cy="53975"/>
            </a:xfrm>
            <a:custGeom>
              <a:avLst/>
              <a:gdLst>
                <a:gd name="T0" fmla="*/ 300922 w 131"/>
                <a:gd name="T1" fmla="*/ 157559 h 136"/>
                <a:gd name="T2" fmla="*/ 150461 w 131"/>
                <a:gd name="T3" fmla="*/ 315119 h 136"/>
                <a:gd name="T4" fmla="*/ 0 w 131"/>
                <a:gd name="T5" fmla="*/ 157559 h 136"/>
                <a:gd name="T6" fmla="*/ 0 w 131"/>
                <a:gd name="T7" fmla="*/ 0 h 136"/>
                <a:gd name="T8" fmla="*/ 300922 w 131"/>
                <a:gd name="T9" fmla="*/ 157559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6">
                  <a:moveTo>
                    <a:pt x="111" y="57"/>
                  </a:moveTo>
                  <a:cubicBezTo>
                    <a:pt x="131" y="91"/>
                    <a:pt x="128" y="123"/>
                    <a:pt x="103" y="130"/>
                  </a:cubicBezTo>
                  <a:cubicBezTo>
                    <a:pt x="78" y="136"/>
                    <a:pt x="40" y="113"/>
                    <a:pt x="19" y="78"/>
                  </a:cubicBezTo>
                  <a:cubicBezTo>
                    <a:pt x="0" y="42"/>
                    <a:pt x="5" y="9"/>
                    <a:pt x="30" y="4"/>
                  </a:cubicBezTo>
                  <a:cubicBezTo>
                    <a:pt x="56" y="0"/>
                    <a:pt x="92" y="23"/>
                    <a:pt x="111" y="5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01" name="Freeform 1266"/>
            <p:cNvSpPr>
              <a:spLocks/>
            </p:cNvSpPr>
            <p:nvPr/>
          </p:nvSpPr>
          <p:spPr bwMode="auto">
            <a:xfrm>
              <a:off x="7021513" y="2438401"/>
              <a:ext cx="80963" cy="542925"/>
            </a:xfrm>
            <a:custGeom>
              <a:avLst/>
              <a:gdLst>
                <a:gd name="T0" fmla="*/ 446068 w 210"/>
                <a:gd name="T1" fmla="*/ 3176267 h 1396"/>
                <a:gd name="T2" fmla="*/ 446068 w 210"/>
                <a:gd name="T3" fmla="*/ 3176267 h 1396"/>
                <a:gd name="T4" fmla="*/ 148818 w 210"/>
                <a:gd name="T5" fmla="*/ 2571504 h 1396"/>
                <a:gd name="T6" fmla="*/ 0 w 210"/>
                <a:gd name="T7" fmla="*/ 1966353 h 1396"/>
                <a:gd name="T8" fmla="*/ 0 w 210"/>
                <a:gd name="T9" fmla="*/ 1512489 h 1396"/>
                <a:gd name="T10" fmla="*/ 0 w 210"/>
                <a:gd name="T11" fmla="*/ 1058626 h 1396"/>
                <a:gd name="T12" fmla="*/ 148818 w 210"/>
                <a:gd name="T13" fmla="*/ 453864 h 1396"/>
                <a:gd name="T14" fmla="*/ 297250 w 210"/>
                <a:gd name="T15" fmla="*/ 0 h 1396"/>
                <a:gd name="T16" fmla="*/ 297250 w 210"/>
                <a:gd name="T17" fmla="*/ 0 h 13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0" h="1396">
                  <a:moveTo>
                    <a:pt x="210" y="1396"/>
                  </a:moveTo>
                  <a:cubicBezTo>
                    <a:pt x="210" y="1396"/>
                    <a:pt x="209" y="1395"/>
                    <a:pt x="209" y="1394"/>
                  </a:cubicBezTo>
                  <a:cubicBezTo>
                    <a:pt x="167" y="1317"/>
                    <a:pt x="127" y="1239"/>
                    <a:pt x="97" y="1159"/>
                  </a:cubicBezTo>
                  <a:cubicBezTo>
                    <a:pt x="67" y="1080"/>
                    <a:pt x="47" y="999"/>
                    <a:pt x="29" y="919"/>
                  </a:cubicBezTo>
                  <a:cubicBezTo>
                    <a:pt x="16" y="839"/>
                    <a:pt x="5" y="759"/>
                    <a:pt x="2" y="679"/>
                  </a:cubicBezTo>
                  <a:cubicBezTo>
                    <a:pt x="0" y="600"/>
                    <a:pt x="5" y="522"/>
                    <a:pt x="13" y="444"/>
                  </a:cubicBezTo>
                  <a:cubicBezTo>
                    <a:pt x="24" y="367"/>
                    <a:pt x="39" y="291"/>
                    <a:pt x="61" y="217"/>
                  </a:cubicBezTo>
                  <a:cubicBezTo>
                    <a:pt x="83" y="143"/>
                    <a:pt x="114" y="72"/>
                    <a:pt x="147" y="2"/>
                  </a:cubicBezTo>
                  <a:cubicBezTo>
                    <a:pt x="147" y="1"/>
                    <a:pt x="148" y="0"/>
                    <a:pt x="14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02" name="Freeform 1267"/>
            <p:cNvSpPr>
              <a:spLocks/>
            </p:cNvSpPr>
            <p:nvPr/>
          </p:nvSpPr>
          <p:spPr bwMode="auto">
            <a:xfrm>
              <a:off x="7253288" y="2530476"/>
              <a:ext cx="63500" cy="420688"/>
            </a:xfrm>
            <a:custGeom>
              <a:avLst/>
              <a:gdLst>
                <a:gd name="T0" fmla="*/ 311189 w 161"/>
                <a:gd name="T1" fmla="*/ 2427526 h 1080"/>
                <a:gd name="T2" fmla="*/ 311189 w 161"/>
                <a:gd name="T3" fmla="*/ 2427526 h 1080"/>
                <a:gd name="T4" fmla="*/ 155398 w 161"/>
                <a:gd name="T5" fmla="*/ 1972559 h 1080"/>
                <a:gd name="T6" fmla="*/ 0 w 161"/>
                <a:gd name="T7" fmla="*/ 1669119 h 1080"/>
                <a:gd name="T8" fmla="*/ 0 w 161"/>
                <a:gd name="T9" fmla="*/ 1213763 h 1080"/>
                <a:gd name="T10" fmla="*/ 0 w 161"/>
                <a:gd name="T11" fmla="*/ 758797 h 1080"/>
                <a:gd name="T12" fmla="*/ 155398 w 161"/>
                <a:gd name="T13" fmla="*/ 303441 h 1080"/>
                <a:gd name="T14" fmla="*/ 311189 w 161"/>
                <a:gd name="T15" fmla="*/ 0 h 1080"/>
                <a:gd name="T16" fmla="*/ 311189 w 161"/>
                <a:gd name="T17" fmla="*/ 0 h 10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1080">
                  <a:moveTo>
                    <a:pt x="161" y="1080"/>
                  </a:moveTo>
                  <a:cubicBezTo>
                    <a:pt x="161" y="1079"/>
                    <a:pt x="161" y="1079"/>
                    <a:pt x="160" y="1078"/>
                  </a:cubicBezTo>
                  <a:cubicBezTo>
                    <a:pt x="127" y="1018"/>
                    <a:pt x="96" y="958"/>
                    <a:pt x="72" y="896"/>
                  </a:cubicBezTo>
                  <a:cubicBezTo>
                    <a:pt x="50" y="835"/>
                    <a:pt x="34" y="772"/>
                    <a:pt x="21" y="710"/>
                  </a:cubicBezTo>
                  <a:cubicBezTo>
                    <a:pt x="11" y="648"/>
                    <a:pt x="3" y="587"/>
                    <a:pt x="2" y="525"/>
                  </a:cubicBezTo>
                  <a:cubicBezTo>
                    <a:pt x="0" y="464"/>
                    <a:pt x="5" y="403"/>
                    <a:pt x="12" y="343"/>
                  </a:cubicBezTo>
                  <a:cubicBezTo>
                    <a:pt x="22" y="284"/>
                    <a:pt x="35" y="225"/>
                    <a:pt x="54" y="168"/>
                  </a:cubicBezTo>
                  <a:cubicBezTo>
                    <a:pt x="72" y="111"/>
                    <a:pt x="98" y="56"/>
                    <a:pt x="125" y="2"/>
                  </a:cubicBezTo>
                  <a:cubicBezTo>
                    <a:pt x="126" y="1"/>
                    <a:pt x="126" y="1"/>
                    <a:pt x="126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03" name="Freeform 1268"/>
            <p:cNvSpPr>
              <a:spLocks/>
            </p:cNvSpPr>
            <p:nvPr/>
          </p:nvSpPr>
          <p:spPr bwMode="auto">
            <a:xfrm>
              <a:off x="7485063" y="2573338"/>
              <a:ext cx="46038" cy="377825"/>
            </a:xfrm>
            <a:custGeom>
              <a:avLst/>
              <a:gdLst>
                <a:gd name="T0" fmla="*/ 309674 w 117"/>
                <a:gd name="T1" fmla="*/ 2285295 h 968"/>
                <a:gd name="T2" fmla="*/ 309674 w 117"/>
                <a:gd name="T3" fmla="*/ 2285295 h 968"/>
                <a:gd name="T4" fmla="*/ 154640 w 117"/>
                <a:gd name="T5" fmla="*/ 1828236 h 968"/>
                <a:gd name="T6" fmla="*/ 0 w 117"/>
                <a:gd name="T7" fmla="*/ 1523400 h 968"/>
                <a:gd name="T8" fmla="*/ 0 w 117"/>
                <a:gd name="T9" fmla="*/ 1066341 h 968"/>
                <a:gd name="T10" fmla="*/ 0 w 117"/>
                <a:gd name="T11" fmla="*/ 761895 h 968"/>
                <a:gd name="T12" fmla="*/ 0 w 117"/>
                <a:gd name="T13" fmla="*/ 304836 h 968"/>
                <a:gd name="T14" fmla="*/ 154640 w 117"/>
                <a:gd name="T15" fmla="*/ 0 h 968"/>
                <a:gd name="T16" fmla="*/ 154640 w 117"/>
                <a:gd name="T17" fmla="*/ 0 h 9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968">
                  <a:moveTo>
                    <a:pt x="117" y="968"/>
                  </a:moveTo>
                  <a:cubicBezTo>
                    <a:pt x="116" y="967"/>
                    <a:pt x="116" y="967"/>
                    <a:pt x="116" y="966"/>
                  </a:cubicBezTo>
                  <a:cubicBezTo>
                    <a:pt x="91" y="912"/>
                    <a:pt x="68" y="858"/>
                    <a:pt x="51" y="803"/>
                  </a:cubicBezTo>
                  <a:cubicBezTo>
                    <a:pt x="34" y="749"/>
                    <a:pt x="23" y="693"/>
                    <a:pt x="13" y="638"/>
                  </a:cubicBezTo>
                  <a:cubicBezTo>
                    <a:pt x="6" y="582"/>
                    <a:pt x="1" y="527"/>
                    <a:pt x="0" y="472"/>
                  </a:cubicBezTo>
                  <a:cubicBezTo>
                    <a:pt x="0" y="418"/>
                    <a:pt x="4" y="364"/>
                    <a:pt x="9" y="310"/>
                  </a:cubicBezTo>
                  <a:cubicBezTo>
                    <a:pt x="17" y="257"/>
                    <a:pt x="26" y="204"/>
                    <a:pt x="41" y="152"/>
                  </a:cubicBezTo>
                  <a:cubicBezTo>
                    <a:pt x="56" y="101"/>
                    <a:pt x="76" y="51"/>
                    <a:pt x="97" y="2"/>
                  </a:cubicBezTo>
                  <a:cubicBezTo>
                    <a:pt x="97" y="1"/>
                    <a:pt x="97" y="1"/>
                    <a:pt x="9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04" name="Freeform 1269"/>
            <p:cNvSpPr>
              <a:spLocks/>
            </p:cNvSpPr>
            <p:nvPr/>
          </p:nvSpPr>
          <p:spPr bwMode="auto">
            <a:xfrm>
              <a:off x="7716838" y="2568576"/>
              <a:ext cx="28575" cy="412750"/>
            </a:xfrm>
            <a:custGeom>
              <a:avLst/>
              <a:gdLst>
                <a:gd name="T0" fmla="*/ 149053 w 74"/>
                <a:gd name="T1" fmla="*/ 2430509 h 1059"/>
                <a:gd name="T2" fmla="*/ 149053 w 74"/>
                <a:gd name="T3" fmla="*/ 2430509 h 1059"/>
                <a:gd name="T4" fmla="*/ 0 w 74"/>
                <a:gd name="T5" fmla="*/ 1974886 h 1059"/>
                <a:gd name="T6" fmla="*/ 0 w 74"/>
                <a:gd name="T7" fmla="*/ 1519263 h 1059"/>
                <a:gd name="T8" fmla="*/ 0 w 74"/>
                <a:gd name="T9" fmla="*/ 1215254 h 1059"/>
                <a:gd name="T10" fmla="*/ 0 w 74"/>
                <a:gd name="T11" fmla="*/ 759631 h 1059"/>
                <a:gd name="T12" fmla="*/ 0 w 74"/>
                <a:gd name="T13" fmla="*/ 304008 h 1059"/>
                <a:gd name="T14" fmla="*/ 149053 w 74"/>
                <a:gd name="T15" fmla="*/ 0 h 1059"/>
                <a:gd name="T16" fmla="*/ 149053 w 74"/>
                <a:gd name="T17" fmla="*/ 0 h 10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" h="1059">
                  <a:moveTo>
                    <a:pt x="74" y="1059"/>
                  </a:moveTo>
                  <a:cubicBezTo>
                    <a:pt x="74" y="1058"/>
                    <a:pt x="74" y="1058"/>
                    <a:pt x="74" y="1057"/>
                  </a:cubicBezTo>
                  <a:cubicBezTo>
                    <a:pt x="58" y="999"/>
                    <a:pt x="43" y="940"/>
                    <a:pt x="32" y="880"/>
                  </a:cubicBezTo>
                  <a:cubicBezTo>
                    <a:pt x="21" y="821"/>
                    <a:pt x="14" y="761"/>
                    <a:pt x="8" y="701"/>
                  </a:cubicBezTo>
                  <a:cubicBezTo>
                    <a:pt x="4" y="641"/>
                    <a:pt x="0" y="582"/>
                    <a:pt x="0" y="522"/>
                  </a:cubicBezTo>
                  <a:cubicBezTo>
                    <a:pt x="0" y="463"/>
                    <a:pt x="3" y="404"/>
                    <a:pt x="7" y="345"/>
                  </a:cubicBezTo>
                  <a:cubicBezTo>
                    <a:pt x="13" y="286"/>
                    <a:pt x="19" y="228"/>
                    <a:pt x="30" y="171"/>
                  </a:cubicBezTo>
                  <a:cubicBezTo>
                    <a:pt x="40" y="114"/>
                    <a:pt x="54" y="57"/>
                    <a:pt x="69" y="2"/>
                  </a:cubicBezTo>
                  <a:cubicBezTo>
                    <a:pt x="70" y="1"/>
                    <a:pt x="70" y="1"/>
                    <a:pt x="70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05" name="Freeform 1270"/>
            <p:cNvSpPr>
              <a:spLocks/>
            </p:cNvSpPr>
            <p:nvPr/>
          </p:nvSpPr>
          <p:spPr bwMode="auto">
            <a:xfrm>
              <a:off x="7100888" y="2946401"/>
              <a:ext cx="646113" cy="34925"/>
            </a:xfrm>
            <a:custGeom>
              <a:avLst/>
              <a:gdLst>
                <a:gd name="T0" fmla="*/ 0 w 1656"/>
                <a:gd name="T1" fmla="*/ 329757 h 86"/>
                <a:gd name="T2" fmla="*/ 0 w 1656"/>
                <a:gd name="T3" fmla="*/ 329757 h 86"/>
                <a:gd name="T4" fmla="*/ 609047 w 1656"/>
                <a:gd name="T5" fmla="*/ 164878 h 86"/>
                <a:gd name="T6" fmla="*/ 1217705 w 1656"/>
                <a:gd name="T7" fmla="*/ 0 h 86"/>
                <a:gd name="T8" fmla="*/ 1826752 w 1656"/>
                <a:gd name="T9" fmla="*/ 0 h 86"/>
                <a:gd name="T10" fmla="*/ 2435799 w 1656"/>
                <a:gd name="T11" fmla="*/ 0 h 86"/>
                <a:gd name="T12" fmla="*/ 3044456 w 1656"/>
                <a:gd name="T13" fmla="*/ 164878 h 86"/>
                <a:gd name="T14" fmla="*/ 3805668 w 1656"/>
                <a:gd name="T15" fmla="*/ 329757 h 86"/>
                <a:gd name="T16" fmla="*/ 3805668 w 1656"/>
                <a:gd name="T17" fmla="*/ 329757 h 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56" h="86">
                  <a:moveTo>
                    <a:pt x="0" y="86"/>
                  </a:moveTo>
                  <a:cubicBezTo>
                    <a:pt x="1" y="86"/>
                    <a:pt x="2" y="86"/>
                    <a:pt x="3" y="86"/>
                  </a:cubicBezTo>
                  <a:cubicBezTo>
                    <a:pt x="93" y="66"/>
                    <a:pt x="184" y="49"/>
                    <a:pt x="275" y="36"/>
                  </a:cubicBezTo>
                  <a:cubicBezTo>
                    <a:pt x="366" y="23"/>
                    <a:pt x="458" y="15"/>
                    <a:pt x="550" y="9"/>
                  </a:cubicBezTo>
                  <a:cubicBezTo>
                    <a:pt x="641" y="4"/>
                    <a:pt x="733" y="0"/>
                    <a:pt x="825" y="0"/>
                  </a:cubicBezTo>
                  <a:cubicBezTo>
                    <a:pt x="917" y="0"/>
                    <a:pt x="1009" y="3"/>
                    <a:pt x="1101" y="8"/>
                  </a:cubicBezTo>
                  <a:cubicBezTo>
                    <a:pt x="1193" y="14"/>
                    <a:pt x="1286" y="22"/>
                    <a:pt x="1377" y="35"/>
                  </a:cubicBezTo>
                  <a:cubicBezTo>
                    <a:pt x="1470" y="48"/>
                    <a:pt x="1562" y="66"/>
                    <a:pt x="1653" y="86"/>
                  </a:cubicBezTo>
                  <a:cubicBezTo>
                    <a:pt x="1654" y="86"/>
                    <a:pt x="1655" y="86"/>
                    <a:pt x="1656" y="86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06" name="Freeform 1271"/>
            <p:cNvSpPr>
              <a:spLocks/>
            </p:cNvSpPr>
            <p:nvPr/>
          </p:nvSpPr>
          <p:spPr bwMode="auto">
            <a:xfrm>
              <a:off x="7021513" y="2701926"/>
              <a:ext cx="696913" cy="69850"/>
            </a:xfrm>
            <a:custGeom>
              <a:avLst/>
              <a:gdLst>
                <a:gd name="T0" fmla="*/ 0 w 1790"/>
                <a:gd name="T1" fmla="*/ 0 h 181"/>
                <a:gd name="T2" fmla="*/ 0 w 1790"/>
                <a:gd name="T3" fmla="*/ 0 h 181"/>
                <a:gd name="T4" fmla="*/ 606198 w 1790"/>
                <a:gd name="T5" fmla="*/ 148962 h 181"/>
                <a:gd name="T6" fmla="*/ 1364236 w 1790"/>
                <a:gd name="T7" fmla="*/ 148962 h 181"/>
                <a:gd name="T8" fmla="*/ 1970434 w 1790"/>
                <a:gd name="T9" fmla="*/ 297924 h 181"/>
                <a:gd name="T10" fmla="*/ 2728473 w 1790"/>
                <a:gd name="T11" fmla="*/ 297924 h 181"/>
                <a:gd name="T12" fmla="*/ 3334670 w 1790"/>
                <a:gd name="T13" fmla="*/ 297924 h 181"/>
                <a:gd name="T14" fmla="*/ 3941257 w 1790"/>
                <a:gd name="T15" fmla="*/ 446886 h 181"/>
                <a:gd name="T16" fmla="*/ 3941257 w 1790"/>
                <a:gd name="T17" fmla="*/ 446886 h 1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90" h="18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102" y="17"/>
                    <a:pt x="202" y="33"/>
                    <a:pt x="301" y="47"/>
                  </a:cubicBezTo>
                  <a:cubicBezTo>
                    <a:pt x="400" y="61"/>
                    <a:pt x="499" y="74"/>
                    <a:pt x="599" y="86"/>
                  </a:cubicBezTo>
                  <a:cubicBezTo>
                    <a:pt x="698" y="97"/>
                    <a:pt x="797" y="108"/>
                    <a:pt x="896" y="118"/>
                  </a:cubicBezTo>
                  <a:cubicBezTo>
                    <a:pt x="995" y="128"/>
                    <a:pt x="1094" y="136"/>
                    <a:pt x="1193" y="145"/>
                  </a:cubicBezTo>
                  <a:cubicBezTo>
                    <a:pt x="1292" y="152"/>
                    <a:pt x="1391" y="159"/>
                    <a:pt x="1490" y="165"/>
                  </a:cubicBezTo>
                  <a:cubicBezTo>
                    <a:pt x="1589" y="171"/>
                    <a:pt x="1688" y="176"/>
                    <a:pt x="1787" y="181"/>
                  </a:cubicBezTo>
                  <a:cubicBezTo>
                    <a:pt x="1788" y="181"/>
                    <a:pt x="1789" y="181"/>
                    <a:pt x="1790" y="181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07" name="Freeform 1272"/>
            <p:cNvSpPr>
              <a:spLocks/>
            </p:cNvSpPr>
            <p:nvPr/>
          </p:nvSpPr>
          <p:spPr bwMode="auto">
            <a:xfrm>
              <a:off x="7077076" y="2436813"/>
              <a:ext cx="668338" cy="142875"/>
            </a:xfrm>
            <a:custGeom>
              <a:avLst/>
              <a:gdLst>
                <a:gd name="T0" fmla="*/ 0 w 1713"/>
                <a:gd name="T1" fmla="*/ 0 h 365"/>
                <a:gd name="T2" fmla="*/ 0 w 1713"/>
                <a:gd name="T3" fmla="*/ 0 h 365"/>
                <a:gd name="T4" fmla="*/ 609034 w 1713"/>
                <a:gd name="T5" fmla="*/ 306496 h 365"/>
                <a:gd name="T6" fmla="*/ 1369839 w 1713"/>
                <a:gd name="T7" fmla="*/ 612992 h 365"/>
                <a:gd name="T8" fmla="*/ 1978874 w 1713"/>
                <a:gd name="T9" fmla="*/ 766045 h 365"/>
                <a:gd name="T10" fmla="*/ 2587908 w 1713"/>
                <a:gd name="T11" fmla="*/ 766045 h 365"/>
                <a:gd name="T12" fmla="*/ 3196552 w 1713"/>
                <a:gd name="T13" fmla="*/ 766045 h 365"/>
                <a:gd name="T14" fmla="*/ 3805586 w 1713"/>
                <a:gd name="T15" fmla="*/ 766045 h 365"/>
                <a:gd name="T16" fmla="*/ 3805586 w 1713"/>
                <a:gd name="T17" fmla="*/ 766045 h 3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13" h="365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99" y="52"/>
                    <a:pt x="195" y="100"/>
                    <a:pt x="291" y="140"/>
                  </a:cubicBezTo>
                  <a:cubicBezTo>
                    <a:pt x="386" y="179"/>
                    <a:pt x="482" y="211"/>
                    <a:pt x="577" y="241"/>
                  </a:cubicBezTo>
                  <a:cubicBezTo>
                    <a:pt x="672" y="268"/>
                    <a:pt x="766" y="293"/>
                    <a:pt x="861" y="311"/>
                  </a:cubicBezTo>
                  <a:cubicBezTo>
                    <a:pt x="955" y="329"/>
                    <a:pt x="1050" y="342"/>
                    <a:pt x="1145" y="352"/>
                  </a:cubicBezTo>
                  <a:cubicBezTo>
                    <a:pt x="1239" y="359"/>
                    <a:pt x="1333" y="365"/>
                    <a:pt x="1427" y="363"/>
                  </a:cubicBezTo>
                  <a:cubicBezTo>
                    <a:pt x="1522" y="361"/>
                    <a:pt x="1616" y="351"/>
                    <a:pt x="1711" y="339"/>
                  </a:cubicBezTo>
                  <a:cubicBezTo>
                    <a:pt x="1712" y="339"/>
                    <a:pt x="1713" y="339"/>
                    <a:pt x="1713" y="339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08" name="Freeform 1273"/>
            <p:cNvSpPr>
              <a:spLocks/>
            </p:cNvSpPr>
            <p:nvPr/>
          </p:nvSpPr>
          <p:spPr bwMode="auto">
            <a:xfrm>
              <a:off x="7669213" y="2500313"/>
              <a:ext cx="149225" cy="133350"/>
            </a:xfrm>
            <a:custGeom>
              <a:avLst/>
              <a:gdLst>
                <a:gd name="T0" fmla="*/ 747285 w 386"/>
                <a:gd name="T1" fmla="*/ 304132 h 342"/>
                <a:gd name="T2" fmla="*/ 298837 w 386"/>
                <a:gd name="T3" fmla="*/ 760329 h 342"/>
                <a:gd name="T4" fmla="*/ 0 w 386"/>
                <a:gd name="T5" fmla="*/ 456197 h 342"/>
                <a:gd name="T6" fmla="*/ 597673 w 386"/>
                <a:gd name="T7" fmla="*/ 0 h 342"/>
                <a:gd name="T8" fmla="*/ 747285 w 386"/>
                <a:gd name="T9" fmla="*/ 304132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6" h="342">
                  <a:moveTo>
                    <a:pt x="361" y="145"/>
                  </a:moveTo>
                  <a:cubicBezTo>
                    <a:pt x="340" y="239"/>
                    <a:pt x="250" y="327"/>
                    <a:pt x="155" y="336"/>
                  </a:cubicBezTo>
                  <a:cubicBezTo>
                    <a:pt x="60" y="342"/>
                    <a:pt x="0" y="277"/>
                    <a:pt x="26" y="194"/>
                  </a:cubicBezTo>
                  <a:cubicBezTo>
                    <a:pt x="57" y="114"/>
                    <a:pt x="158" y="40"/>
                    <a:pt x="247" y="23"/>
                  </a:cubicBezTo>
                  <a:cubicBezTo>
                    <a:pt x="336" y="0"/>
                    <a:pt x="386" y="52"/>
                    <a:pt x="361" y="145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09" name="Freeform 1274"/>
            <p:cNvSpPr>
              <a:spLocks/>
            </p:cNvSpPr>
            <p:nvPr/>
          </p:nvSpPr>
          <p:spPr bwMode="auto">
            <a:xfrm>
              <a:off x="7669213" y="2500313"/>
              <a:ext cx="149225" cy="133350"/>
            </a:xfrm>
            <a:custGeom>
              <a:avLst/>
              <a:gdLst>
                <a:gd name="T0" fmla="*/ 747285 w 386"/>
                <a:gd name="T1" fmla="*/ 304132 h 342"/>
                <a:gd name="T2" fmla="*/ 298837 w 386"/>
                <a:gd name="T3" fmla="*/ 760329 h 342"/>
                <a:gd name="T4" fmla="*/ 0 w 386"/>
                <a:gd name="T5" fmla="*/ 456197 h 342"/>
                <a:gd name="T6" fmla="*/ 597673 w 386"/>
                <a:gd name="T7" fmla="*/ 0 h 342"/>
                <a:gd name="T8" fmla="*/ 747285 w 386"/>
                <a:gd name="T9" fmla="*/ 304132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6" h="342">
                  <a:moveTo>
                    <a:pt x="361" y="145"/>
                  </a:moveTo>
                  <a:cubicBezTo>
                    <a:pt x="340" y="239"/>
                    <a:pt x="250" y="327"/>
                    <a:pt x="155" y="336"/>
                  </a:cubicBezTo>
                  <a:cubicBezTo>
                    <a:pt x="60" y="342"/>
                    <a:pt x="0" y="277"/>
                    <a:pt x="26" y="194"/>
                  </a:cubicBezTo>
                  <a:cubicBezTo>
                    <a:pt x="57" y="114"/>
                    <a:pt x="158" y="40"/>
                    <a:pt x="247" y="23"/>
                  </a:cubicBezTo>
                  <a:cubicBezTo>
                    <a:pt x="336" y="0"/>
                    <a:pt x="386" y="52"/>
                    <a:pt x="361" y="1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10" name="Freeform 1275"/>
            <p:cNvSpPr>
              <a:spLocks/>
            </p:cNvSpPr>
            <p:nvPr/>
          </p:nvSpPr>
          <p:spPr bwMode="auto">
            <a:xfrm>
              <a:off x="7723188" y="2549526"/>
              <a:ext cx="42863" cy="38100"/>
            </a:xfrm>
            <a:custGeom>
              <a:avLst/>
              <a:gdLst>
                <a:gd name="T0" fmla="*/ 151969 w 110"/>
                <a:gd name="T1" fmla="*/ 0 h 97"/>
                <a:gd name="T2" fmla="*/ 0 w 110"/>
                <a:gd name="T3" fmla="*/ 154364 h 97"/>
                <a:gd name="T4" fmla="*/ 0 w 110"/>
                <a:gd name="T5" fmla="*/ 154364 h 97"/>
                <a:gd name="T6" fmla="*/ 151969 w 110"/>
                <a:gd name="T7" fmla="*/ 0 h 97"/>
                <a:gd name="T8" fmla="*/ 151969 w 110"/>
                <a:gd name="T9" fmla="*/ 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3" y="42"/>
                  </a:moveTo>
                  <a:cubicBezTo>
                    <a:pt x="96" y="67"/>
                    <a:pt x="69" y="91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5" y="31"/>
                    <a:pt x="43" y="9"/>
                    <a:pt x="69" y="5"/>
                  </a:cubicBezTo>
                  <a:cubicBezTo>
                    <a:pt x="95" y="0"/>
                    <a:pt x="110" y="17"/>
                    <a:pt x="103" y="42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11" name="Freeform 1276"/>
            <p:cNvSpPr>
              <a:spLocks/>
            </p:cNvSpPr>
            <p:nvPr/>
          </p:nvSpPr>
          <p:spPr bwMode="auto">
            <a:xfrm>
              <a:off x="7723188" y="2549526"/>
              <a:ext cx="42863" cy="38100"/>
            </a:xfrm>
            <a:custGeom>
              <a:avLst/>
              <a:gdLst>
                <a:gd name="T0" fmla="*/ 151969 w 110"/>
                <a:gd name="T1" fmla="*/ 0 h 97"/>
                <a:gd name="T2" fmla="*/ 0 w 110"/>
                <a:gd name="T3" fmla="*/ 154364 h 97"/>
                <a:gd name="T4" fmla="*/ 0 w 110"/>
                <a:gd name="T5" fmla="*/ 154364 h 97"/>
                <a:gd name="T6" fmla="*/ 151969 w 110"/>
                <a:gd name="T7" fmla="*/ 0 h 97"/>
                <a:gd name="T8" fmla="*/ 151969 w 110"/>
                <a:gd name="T9" fmla="*/ 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3" y="42"/>
                  </a:moveTo>
                  <a:cubicBezTo>
                    <a:pt x="96" y="67"/>
                    <a:pt x="69" y="91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5" y="31"/>
                    <a:pt x="43" y="9"/>
                    <a:pt x="69" y="5"/>
                  </a:cubicBezTo>
                  <a:cubicBezTo>
                    <a:pt x="95" y="0"/>
                    <a:pt x="110" y="17"/>
                    <a:pt x="103" y="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12" name="Freeform 1277"/>
            <p:cNvSpPr>
              <a:spLocks/>
            </p:cNvSpPr>
            <p:nvPr/>
          </p:nvSpPr>
          <p:spPr bwMode="auto">
            <a:xfrm>
              <a:off x="7648576" y="2706688"/>
              <a:ext cx="138113" cy="134938"/>
            </a:xfrm>
            <a:custGeom>
              <a:avLst/>
              <a:gdLst>
                <a:gd name="T0" fmla="*/ 765295 w 353"/>
                <a:gd name="T1" fmla="*/ 453812 h 347"/>
                <a:gd name="T2" fmla="*/ 459333 w 353"/>
                <a:gd name="T3" fmla="*/ 755964 h 347"/>
                <a:gd name="T4" fmla="*/ 0 w 353"/>
                <a:gd name="T5" fmla="*/ 302541 h 347"/>
                <a:gd name="T6" fmla="*/ 459333 w 353"/>
                <a:gd name="T7" fmla="*/ 0 h 347"/>
                <a:gd name="T8" fmla="*/ 765295 w 353"/>
                <a:gd name="T9" fmla="*/ 453812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47">
                  <a:moveTo>
                    <a:pt x="351" y="176"/>
                  </a:moveTo>
                  <a:cubicBezTo>
                    <a:pt x="352" y="275"/>
                    <a:pt x="278" y="347"/>
                    <a:pt x="182" y="338"/>
                  </a:cubicBezTo>
                  <a:cubicBezTo>
                    <a:pt x="86" y="329"/>
                    <a:pt x="3" y="249"/>
                    <a:pt x="0" y="160"/>
                  </a:cubicBezTo>
                  <a:cubicBezTo>
                    <a:pt x="2" y="72"/>
                    <a:pt x="85" y="2"/>
                    <a:pt x="181" y="1"/>
                  </a:cubicBezTo>
                  <a:cubicBezTo>
                    <a:pt x="278" y="0"/>
                    <a:pt x="353" y="77"/>
                    <a:pt x="351" y="176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13" name="Freeform 1278"/>
            <p:cNvSpPr>
              <a:spLocks/>
            </p:cNvSpPr>
            <p:nvPr/>
          </p:nvSpPr>
          <p:spPr bwMode="auto">
            <a:xfrm>
              <a:off x="7648576" y="2706688"/>
              <a:ext cx="138113" cy="134938"/>
            </a:xfrm>
            <a:custGeom>
              <a:avLst/>
              <a:gdLst>
                <a:gd name="T0" fmla="*/ 765295 w 353"/>
                <a:gd name="T1" fmla="*/ 453812 h 347"/>
                <a:gd name="T2" fmla="*/ 459333 w 353"/>
                <a:gd name="T3" fmla="*/ 755964 h 347"/>
                <a:gd name="T4" fmla="*/ 0 w 353"/>
                <a:gd name="T5" fmla="*/ 302541 h 347"/>
                <a:gd name="T6" fmla="*/ 459333 w 353"/>
                <a:gd name="T7" fmla="*/ 0 h 347"/>
                <a:gd name="T8" fmla="*/ 765295 w 353"/>
                <a:gd name="T9" fmla="*/ 453812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47">
                  <a:moveTo>
                    <a:pt x="351" y="176"/>
                  </a:moveTo>
                  <a:cubicBezTo>
                    <a:pt x="352" y="275"/>
                    <a:pt x="278" y="347"/>
                    <a:pt x="182" y="338"/>
                  </a:cubicBezTo>
                  <a:cubicBezTo>
                    <a:pt x="86" y="329"/>
                    <a:pt x="3" y="249"/>
                    <a:pt x="0" y="160"/>
                  </a:cubicBezTo>
                  <a:cubicBezTo>
                    <a:pt x="2" y="72"/>
                    <a:pt x="85" y="2"/>
                    <a:pt x="181" y="1"/>
                  </a:cubicBezTo>
                  <a:cubicBezTo>
                    <a:pt x="278" y="0"/>
                    <a:pt x="353" y="77"/>
                    <a:pt x="351" y="176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14" name="Freeform 1279"/>
            <p:cNvSpPr>
              <a:spLocks/>
            </p:cNvSpPr>
            <p:nvPr/>
          </p:nvSpPr>
          <p:spPr bwMode="auto">
            <a:xfrm>
              <a:off x="7697788" y="2752726"/>
              <a:ext cx="38100" cy="38100"/>
            </a:xfrm>
            <a:custGeom>
              <a:avLst/>
              <a:gdLst>
                <a:gd name="T0" fmla="*/ 142215 w 101"/>
                <a:gd name="T1" fmla="*/ 148167 h 99"/>
                <a:gd name="T2" fmla="*/ 142215 w 101"/>
                <a:gd name="T3" fmla="*/ 148167 h 99"/>
                <a:gd name="T4" fmla="*/ 0 w 101"/>
                <a:gd name="T5" fmla="*/ 148167 h 99"/>
                <a:gd name="T6" fmla="*/ 142215 w 101"/>
                <a:gd name="T7" fmla="*/ 0 h 99"/>
                <a:gd name="T8" fmla="*/ 142215 w 101"/>
                <a:gd name="T9" fmla="*/ 148167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99">
                  <a:moveTo>
                    <a:pt x="100" y="51"/>
                  </a:moveTo>
                  <a:cubicBezTo>
                    <a:pt x="101" y="78"/>
                    <a:pt x="79" y="99"/>
                    <a:pt x="51" y="97"/>
                  </a:cubicBezTo>
                  <a:cubicBezTo>
                    <a:pt x="23" y="95"/>
                    <a:pt x="1" y="73"/>
                    <a:pt x="0" y="47"/>
                  </a:cubicBezTo>
                  <a:cubicBezTo>
                    <a:pt x="0" y="20"/>
                    <a:pt x="23" y="0"/>
                    <a:pt x="51" y="1"/>
                  </a:cubicBezTo>
                  <a:cubicBezTo>
                    <a:pt x="78" y="2"/>
                    <a:pt x="100" y="24"/>
                    <a:pt x="100" y="51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15" name="Freeform 1280"/>
            <p:cNvSpPr>
              <a:spLocks/>
            </p:cNvSpPr>
            <p:nvPr/>
          </p:nvSpPr>
          <p:spPr bwMode="auto">
            <a:xfrm>
              <a:off x="7697788" y="2752726"/>
              <a:ext cx="38100" cy="38100"/>
            </a:xfrm>
            <a:custGeom>
              <a:avLst/>
              <a:gdLst>
                <a:gd name="T0" fmla="*/ 142215 w 101"/>
                <a:gd name="T1" fmla="*/ 148167 h 99"/>
                <a:gd name="T2" fmla="*/ 142215 w 101"/>
                <a:gd name="T3" fmla="*/ 148167 h 99"/>
                <a:gd name="T4" fmla="*/ 0 w 101"/>
                <a:gd name="T5" fmla="*/ 148167 h 99"/>
                <a:gd name="T6" fmla="*/ 142215 w 101"/>
                <a:gd name="T7" fmla="*/ 0 h 99"/>
                <a:gd name="T8" fmla="*/ 142215 w 101"/>
                <a:gd name="T9" fmla="*/ 148167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99">
                  <a:moveTo>
                    <a:pt x="100" y="51"/>
                  </a:moveTo>
                  <a:cubicBezTo>
                    <a:pt x="101" y="78"/>
                    <a:pt x="79" y="99"/>
                    <a:pt x="51" y="97"/>
                  </a:cubicBezTo>
                  <a:cubicBezTo>
                    <a:pt x="23" y="95"/>
                    <a:pt x="1" y="73"/>
                    <a:pt x="0" y="47"/>
                  </a:cubicBezTo>
                  <a:cubicBezTo>
                    <a:pt x="0" y="20"/>
                    <a:pt x="23" y="0"/>
                    <a:pt x="51" y="1"/>
                  </a:cubicBezTo>
                  <a:cubicBezTo>
                    <a:pt x="78" y="2"/>
                    <a:pt x="100" y="24"/>
                    <a:pt x="100" y="5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16" name="Freeform 1281"/>
            <p:cNvSpPr>
              <a:spLocks/>
            </p:cNvSpPr>
            <p:nvPr/>
          </p:nvSpPr>
          <p:spPr bwMode="auto">
            <a:xfrm>
              <a:off x="7670801" y="2909888"/>
              <a:ext cx="147638" cy="146050"/>
            </a:xfrm>
            <a:custGeom>
              <a:avLst/>
              <a:gdLst>
                <a:gd name="T0" fmla="*/ 762796 w 378"/>
                <a:gd name="T1" fmla="*/ 457675 h 374"/>
                <a:gd name="T2" fmla="*/ 610081 w 378"/>
                <a:gd name="T3" fmla="*/ 762662 h 374"/>
                <a:gd name="T4" fmla="*/ 0 w 378"/>
                <a:gd name="T5" fmla="*/ 304987 h 374"/>
                <a:gd name="T6" fmla="*/ 305040 w 378"/>
                <a:gd name="T7" fmla="*/ 0 h 374"/>
                <a:gd name="T8" fmla="*/ 762796 w 378"/>
                <a:gd name="T9" fmla="*/ 457675 h 3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8" h="374">
                  <a:moveTo>
                    <a:pt x="353" y="224"/>
                  </a:moveTo>
                  <a:cubicBezTo>
                    <a:pt x="378" y="322"/>
                    <a:pt x="334" y="374"/>
                    <a:pt x="249" y="346"/>
                  </a:cubicBezTo>
                  <a:cubicBezTo>
                    <a:pt x="164" y="322"/>
                    <a:pt x="63" y="235"/>
                    <a:pt x="28" y="149"/>
                  </a:cubicBezTo>
                  <a:cubicBezTo>
                    <a:pt x="0" y="61"/>
                    <a:pt x="57" y="0"/>
                    <a:pt x="150" y="14"/>
                  </a:cubicBezTo>
                  <a:cubicBezTo>
                    <a:pt x="243" y="31"/>
                    <a:pt x="332" y="125"/>
                    <a:pt x="353" y="224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17" name="Freeform 1282"/>
            <p:cNvSpPr>
              <a:spLocks/>
            </p:cNvSpPr>
            <p:nvPr/>
          </p:nvSpPr>
          <p:spPr bwMode="auto">
            <a:xfrm>
              <a:off x="7670801" y="2909888"/>
              <a:ext cx="147638" cy="146050"/>
            </a:xfrm>
            <a:custGeom>
              <a:avLst/>
              <a:gdLst>
                <a:gd name="T0" fmla="*/ 762796 w 378"/>
                <a:gd name="T1" fmla="*/ 457675 h 374"/>
                <a:gd name="T2" fmla="*/ 610081 w 378"/>
                <a:gd name="T3" fmla="*/ 762662 h 374"/>
                <a:gd name="T4" fmla="*/ 0 w 378"/>
                <a:gd name="T5" fmla="*/ 304987 h 374"/>
                <a:gd name="T6" fmla="*/ 305040 w 378"/>
                <a:gd name="T7" fmla="*/ 0 h 374"/>
                <a:gd name="T8" fmla="*/ 762796 w 378"/>
                <a:gd name="T9" fmla="*/ 457675 h 3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8" h="374">
                  <a:moveTo>
                    <a:pt x="353" y="224"/>
                  </a:moveTo>
                  <a:cubicBezTo>
                    <a:pt x="378" y="322"/>
                    <a:pt x="334" y="374"/>
                    <a:pt x="249" y="346"/>
                  </a:cubicBezTo>
                  <a:cubicBezTo>
                    <a:pt x="164" y="322"/>
                    <a:pt x="63" y="235"/>
                    <a:pt x="28" y="149"/>
                  </a:cubicBezTo>
                  <a:cubicBezTo>
                    <a:pt x="0" y="61"/>
                    <a:pt x="57" y="0"/>
                    <a:pt x="150" y="14"/>
                  </a:cubicBezTo>
                  <a:cubicBezTo>
                    <a:pt x="243" y="31"/>
                    <a:pt x="332" y="125"/>
                    <a:pt x="353" y="22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18" name="Freeform 1283"/>
            <p:cNvSpPr>
              <a:spLocks/>
            </p:cNvSpPr>
            <p:nvPr/>
          </p:nvSpPr>
          <p:spPr bwMode="auto">
            <a:xfrm>
              <a:off x="7724776" y="2960688"/>
              <a:ext cx="41275" cy="41275"/>
            </a:xfrm>
            <a:custGeom>
              <a:avLst/>
              <a:gdLst>
                <a:gd name="T0" fmla="*/ 143516 w 109"/>
                <a:gd name="T1" fmla="*/ 151471 h 106"/>
                <a:gd name="T2" fmla="*/ 143516 w 109"/>
                <a:gd name="T3" fmla="*/ 151471 h 106"/>
                <a:gd name="T4" fmla="*/ 0 w 109"/>
                <a:gd name="T5" fmla="*/ 0 h 106"/>
                <a:gd name="T6" fmla="*/ 0 w 109"/>
                <a:gd name="T7" fmla="*/ 0 h 106"/>
                <a:gd name="T8" fmla="*/ 143516 w 109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9" h="106">
                  <a:moveTo>
                    <a:pt x="101" y="64"/>
                  </a:moveTo>
                  <a:cubicBezTo>
                    <a:pt x="109" y="90"/>
                    <a:pt x="95" y="106"/>
                    <a:pt x="69" y="100"/>
                  </a:cubicBezTo>
                  <a:cubicBezTo>
                    <a:pt x="44" y="94"/>
                    <a:pt x="17" y="68"/>
                    <a:pt x="8" y="42"/>
                  </a:cubicBezTo>
                  <a:cubicBezTo>
                    <a:pt x="0" y="17"/>
                    <a:pt x="15" y="0"/>
                    <a:pt x="41" y="5"/>
                  </a:cubicBezTo>
                  <a:cubicBezTo>
                    <a:pt x="67" y="11"/>
                    <a:pt x="94" y="37"/>
                    <a:pt x="101" y="64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19" name="Freeform 1284"/>
            <p:cNvSpPr>
              <a:spLocks/>
            </p:cNvSpPr>
            <p:nvPr/>
          </p:nvSpPr>
          <p:spPr bwMode="auto">
            <a:xfrm>
              <a:off x="7724776" y="2960688"/>
              <a:ext cx="41275" cy="41275"/>
            </a:xfrm>
            <a:custGeom>
              <a:avLst/>
              <a:gdLst>
                <a:gd name="T0" fmla="*/ 143516 w 109"/>
                <a:gd name="T1" fmla="*/ 151471 h 106"/>
                <a:gd name="T2" fmla="*/ 143516 w 109"/>
                <a:gd name="T3" fmla="*/ 151471 h 106"/>
                <a:gd name="T4" fmla="*/ 0 w 109"/>
                <a:gd name="T5" fmla="*/ 0 h 106"/>
                <a:gd name="T6" fmla="*/ 0 w 109"/>
                <a:gd name="T7" fmla="*/ 0 h 106"/>
                <a:gd name="T8" fmla="*/ 143516 w 109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9" h="106">
                  <a:moveTo>
                    <a:pt x="101" y="64"/>
                  </a:moveTo>
                  <a:cubicBezTo>
                    <a:pt x="109" y="90"/>
                    <a:pt x="95" y="106"/>
                    <a:pt x="69" y="100"/>
                  </a:cubicBezTo>
                  <a:cubicBezTo>
                    <a:pt x="44" y="94"/>
                    <a:pt x="17" y="68"/>
                    <a:pt x="8" y="42"/>
                  </a:cubicBezTo>
                  <a:cubicBezTo>
                    <a:pt x="0" y="17"/>
                    <a:pt x="15" y="0"/>
                    <a:pt x="41" y="5"/>
                  </a:cubicBezTo>
                  <a:cubicBezTo>
                    <a:pt x="67" y="11"/>
                    <a:pt x="94" y="37"/>
                    <a:pt x="101" y="6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20" name="Freeform 1285"/>
            <p:cNvSpPr>
              <a:spLocks/>
            </p:cNvSpPr>
            <p:nvPr/>
          </p:nvSpPr>
          <p:spPr bwMode="auto">
            <a:xfrm>
              <a:off x="7445376" y="2517776"/>
              <a:ext cx="157163" cy="114300"/>
            </a:xfrm>
            <a:custGeom>
              <a:avLst/>
              <a:gdLst>
                <a:gd name="T0" fmla="*/ 756639 w 404"/>
                <a:gd name="T1" fmla="*/ 302467 h 294"/>
                <a:gd name="T2" fmla="*/ 302655 w 404"/>
                <a:gd name="T3" fmla="*/ 604546 h 294"/>
                <a:gd name="T4" fmla="*/ 0 w 404"/>
                <a:gd name="T5" fmla="*/ 302467 h 294"/>
                <a:gd name="T6" fmla="*/ 605311 w 404"/>
                <a:gd name="T7" fmla="*/ 0 h 294"/>
                <a:gd name="T8" fmla="*/ 756639 w 404"/>
                <a:gd name="T9" fmla="*/ 30246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4" h="294">
                  <a:moveTo>
                    <a:pt x="368" y="154"/>
                  </a:moveTo>
                  <a:cubicBezTo>
                    <a:pt x="339" y="232"/>
                    <a:pt x="243" y="294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6" y="10"/>
                  </a:cubicBezTo>
                  <a:cubicBezTo>
                    <a:pt x="364" y="17"/>
                    <a:pt x="404" y="78"/>
                    <a:pt x="368" y="154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21" name="Freeform 1286"/>
            <p:cNvSpPr>
              <a:spLocks/>
            </p:cNvSpPr>
            <p:nvPr/>
          </p:nvSpPr>
          <p:spPr bwMode="auto">
            <a:xfrm>
              <a:off x="7445376" y="2517776"/>
              <a:ext cx="157163" cy="114300"/>
            </a:xfrm>
            <a:custGeom>
              <a:avLst/>
              <a:gdLst>
                <a:gd name="T0" fmla="*/ 756639 w 404"/>
                <a:gd name="T1" fmla="*/ 302467 h 294"/>
                <a:gd name="T2" fmla="*/ 302655 w 404"/>
                <a:gd name="T3" fmla="*/ 604546 h 294"/>
                <a:gd name="T4" fmla="*/ 0 w 404"/>
                <a:gd name="T5" fmla="*/ 302467 h 294"/>
                <a:gd name="T6" fmla="*/ 605311 w 404"/>
                <a:gd name="T7" fmla="*/ 0 h 294"/>
                <a:gd name="T8" fmla="*/ 756639 w 404"/>
                <a:gd name="T9" fmla="*/ 30246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4" h="294">
                  <a:moveTo>
                    <a:pt x="368" y="154"/>
                  </a:moveTo>
                  <a:cubicBezTo>
                    <a:pt x="339" y="232"/>
                    <a:pt x="243" y="294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6" y="10"/>
                  </a:cubicBezTo>
                  <a:cubicBezTo>
                    <a:pt x="364" y="17"/>
                    <a:pt x="404" y="78"/>
                    <a:pt x="368" y="15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22" name="Freeform 1287"/>
            <p:cNvSpPr>
              <a:spLocks/>
            </p:cNvSpPr>
            <p:nvPr/>
          </p:nvSpPr>
          <p:spPr bwMode="auto">
            <a:xfrm>
              <a:off x="7500938" y="2557463"/>
              <a:ext cx="44450" cy="33338"/>
            </a:xfrm>
            <a:custGeom>
              <a:avLst/>
              <a:gdLst>
                <a:gd name="T0" fmla="*/ 149584 w 115"/>
                <a:gd name="T1" fmla="*/ 161468 h 83"/>
                <a:gd name="T2" fmla="*/ 0 w 115"/>
                <a:gd name="T3" fmla="*/ 161468 h 83"/>
                <a:gd name="T4" fmla="*/ 0 w 115"/>
                <a:gd name="T5" fmla="*/ 161468 h 83"/>
                <a:gd name="T6" fmla="*/ 149584 w 115"/>
                <a:gd name="T7" fmla="*/ 0 h 83"/>
                <a:gd name="T8" fmla="*/ 149584 w 115"/>
                <a:gd name="T9" fmla="*/ 161468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6" y="67"/>
                    <a:pt x="67" y="83"/>
                    <a:pt x="40" y="81"/>
                  </a:cubicBezTo>
                  <a:cubicBezTo>
                    <a:pt x="14" y="79"/>
                    <a:pt x="0" y="58"/>
                    <a:pt x="10" y="36"/>
                  </a:cubicBezTo>
                  <a:cubicBezTo>
                    <a:pt x="21" y="15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23" name="Freeform 1288"/>
            <p:cNvSpPr>
              <a:spLocks/>
            </p:cNvSpPr>
            <p:nvPr/>
          </p:nvSpPr>
          <p:spPr bwMode="auto">
            <a:xfrm>
              <a:off x="7500938" y="2557463"/>
              <a:ext cx="44450" cy="33338"/>
            </a:xfrm>
            <a:custGeom>
              <a:avLst/>
              <a:gdLst>
                <a:gd name="T0" fmla="*/ 149584 w 115"/>
                <a:gd name="T1" fmla="*/ 161468 h 83"/>
                <a:gd name="T2" fmla="*/ 0 w 115"/>
                <a:gd name="T3" fmla="*/ 161468 h 83"/>
                <a:gd name="T4" fmla="*/ 0 w 115"/>
                <a:gd name="T5" fmla="*/ 161468 h 83"/>
                <a:gd name="T6" fmla="*/ 149584 w 115"/>
                <a:gd name="T7" fmla="*/ 0 h 83"/>
                <a:gd name="T8" fmla="*/ 149584 w 115"/>
                <a:gd name="T9" fmla="*/ 161468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6" y="67"/>
                    <a:pt x="67" y="83"/>
                    <a:pt x="40" y="81"/>
                  </a:cubicBezTo>
                  <a:cubicBezTo>
                    <a:pt x="14" y="79"/>
                    <a:pt x="0" y="58"/>
                    <a:pt x="10" y="36"/>
                  </a:cubicBezTo>
                  <a:cubicBezTo>
                    <a:pt x="21" y="15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24" name="Freeform 1289"/>
            <p:cNvSpPr>
              <a:spLocks/>
            </p:cNvSpPr>
            <p:nvPr/>
          </p:nvSpPr>
          <p:spPr bwMode="auto">
            <a:xfrm>
              <a:off x="7416801" y="2693988"/>
              <a:ext cx="138113" cy="127000"/>
            </a:xfrm>
            <a:custGeom>
              <a:avLst/>
              <a:gdLst>
                <a:gd name="T0" fmla="*/ 765295 w 353"/>
                <a:gd name="T1" fmla="*/ 457982 h 325"/>
                <a:gd name="T2" fmla="*/ 459333 w 353"/>
                <a:gd name="T3" fmla="*/ 763563 h 325"/>
                <a:gd name="T4" fmla="*/ 0 w 353"/>
                <a:gd name="T5" fmla="*/ 305582 h 325"/>
                <a:gd name="T6" fmla="*/ 459333 w 353"/>
                <a:gd name="T7" fmla="*/ 0 h 325"/>
                <a:gd name="T8" fmla="*/ 765295 w 353"/>
                <a:gd name="T9" fmla="*/ 457982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3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25" name="Freeform 1290"/>
            <p:cNvSpPr>
              <a:spLocks/>
            </p:cNvSpPr>
            <p:nvPr/>
          </p:nvSpPr>
          <p:spPr bwMode="auto">
            <a:xfrm>
              <a:off x="7416801" y="2693988"/>
              <a:ext cx="138113" cy="127000"/>
            </a:xfrm>
            <a:custGeom>
              <a:avLst/>
              <a:gdLst>
                <a:gd name="T0" fmla="*/ 765295 w 353"/>
                <a:gd name="T1" fmla="*/ 457982 h 325"/>
                <a:gd name="T2" fmla="*/ 459333 w 353"/>
                <a:gd name="T3" fmla="*/ 763563 h 325"/>
                <a:gd name="T4" fmla="*/ 0 w 353"/>
                <a:gd name="T5" fmla="*/ 305582 h 325"/>
                <a:gd name="T6" fmla="*/ 459333 w 353"/>
                <a:gd name="T7" fmla="*/ 0 h 325"/>
                <a:gd name="T8" fmla="*/ 765295 w 353"/>
                <a:gd name="T9" fmla="*/ 457982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3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26" name="Freeform 1291"/>
            <p:cNvSpPr>
              <a:spLocks/>
            </p:cNvSpPr>
            <p:nvPr/>
          </p:nvSpPr>
          <p:spPr bwMode="auto">
            <a:xfrm>
              <a:off x="7466013" y="2740026"/>
              <a:ext cx="39688" cy="36513"/>
            </a:xfrm>
            <a:custGeom>
              <a:avLst/>
              <a:gdLst>
                <a:gd name="T0" fmla="*/ 315123 w 100"/>
                <a:gd name="T1" fmla="*/ 154297 h 93"/>
                <a:gd name="T2" fmla="*/ 157561 w 100"/>
                <a:gd name="T3" fmla="*/ 154297 h 93"/>
                <a:gd name="T4" fmla="*/ 0 w 100"/>
                <a:gd name="T5" fmla="*/ 154297 h 93"/>
                <a:gd name="T6" fmla="*/ 157561 w 100"/>
                <a:gd name="T7" fmla="*/ 0 h 93"/>
                <a:gd name="T8" fmla="*/ 315123 w 100"/>
                <a:gd name="T9" fmla="*/ 15429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2" y="91"/>
                  </a:cubicBezTo>
                  <a:cubicBezTo>
                    <a:pt x="24" y="89"/>
                    <a:pt x="1" y="67"/>
                    <a:pt x="0" y="43"/>
                  </a:cubicBezTo>
                  <a:cubicBezTo>
                    <a:pt x="0" y="18"/>
                    <a:pt x="23" y="0"/>
                    <a:pt x="51" y="2"/>
                  </a:cubicBezTo>
                  <a:cubicBezTo>
                    <a:pt x="78" y="4"/>
                    <a:pt x="100" y="26"/>
                    <a:pt x="100" y="50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27" name="Freeform 1292"/>
            <p:cNvSpPr>
              <a:spLocks/>
            </p:cNvSpPr>
            <p:nvPr/>
          </p:nvSpPr>
          <p:spPr bwMode="auto">
            <a:xfrm>
              <a:off x="7466013" y="2740026"/>
              <a:ext cx="39688" cy="36513"/>
            </a:xfrm>
            <a:custGeom>
              <a:avLst/>
              <a:gdLst>
                <a:gd name="T0" fmla="*/ 315123 w 100"/>
                <a:gd name="T1" fmla="*/ 154297 h 93"/>
                <a:gd name="T2" fmla="*/ 157561 w 100"/>
                <a:gd name="T3" fmla="*/ 154297 h 93"/>
                <a:gd name="T4" fmla="*/ 0 w 100"/>
                <a:gd name="T5" fmla="*/ 154297 h 93"/>
                <a:gd name="T6" fmla="*/ 157561 w 100"/>
                <a:gd name="T7" fmla="*/ 0 h 93"/>
                <a:gd name="T8" fmla="*/ 315123 w 100"/>
                <a:gd name="T9" fmla="*/ 15429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2" y="91"/>
                  </a:cubicBezTo>
                  <a:cubicBezTo>
                    <a:pt x="24" y="89"/>
                    <a:pt x="1" y="67"/>
                    <a:pt x="0" y="43"/>
                  </a:cubicBezTo>
                  <a:cubicBezTo>
                    <a:pt x="0" y="18"/>
                    <a:pt x="23" y="0"/>
                    <a:pt x="51" y="2"/>
                  </a:cubicBezTo>
                  <a:cubicBezTo>
                    <a:pt x="78" y="4"/>
                    <a:pt x="100" y="26"/>
                    <a:pt x="100" y="50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28" name="Freeform 1293"/>
            <p:cNvSpPr>
              <a:spLocks/>
            </p:cNvSpPr>
            <p:nvPr/>
          </p:nvSpPr>
          <p:spPr bwMode="auto">
            <a:xfrm>
              <a:off x="7451726" y="2887663"/>
              <a:ext cx="157163" cy="122238"/>
            </a:xfrm>
            <a:custGeom>
              <a:avLst/>
              <a:gdLst>
                <a:gd name="T0" fmla="*/ 749428 w 406"/>
                <a:gd name="T1" fmla="*/ 301132 h 315"/>
                <a:gd name="T2" fmla="*/ 599232 w 406"/>
                <a:gd name="T3" fmla="*/ 752831 h 315"/>
                <a:gd name="T4" fmla="*/ 0 w 406"/>
                <a:gd name="T5" fmla="*/ 301132 h 315"/>
                <a:gd name="T6" fmla="*/ 299616 w 406"/>
                <a:gd name="T7" fmla="*/ 0 h 315"/>
                <a:gd name="T8" fmla="*/ 749428 w 406"/>
                <a:gd name="T9" fmla="*/ 301132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6" h="315">
                  <a:moveTo>
                    <a:pt x="366" y="173"/>
                  </a:moveTo>
                  <a:cubicBezTo>
                    <a:pt x="406" y="256"/>
                    <a:pt x="376" y="315"/>
                    <a:pt x="290" y="309"/>
                  </a:cubicBezTo>
                  <a:cubicBezTo>
                    <a:pt x="205" y="305"/>
                    <a:pt x="90" y="237"/>
                    <a:pt x="41" y="153"/>
                  </a:cubicBezTo>
                  <a:cubicBezTo>
                    <a:pt x="0" y="67"/>
                    <a:pt x="48" y="0"/>
                    <a:pt x="142" y="6"/>
                  </a:cubicBezTo>
                  <a:cubicBezTo>
                    <a:pt x="235" y="13"/>
                    <a:pt x="332" y="88"/>
                    <a:pt x="366" y="17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29" name="Freeform 1294"/>
            <p:cNvSpPr>
              <a:spLocks/>
            </p:cNvSpPr>
            <p:nvPr/>
          </p:nvSpPr>
          <p:spPr bwMode="auto">
            <a:xfrm>
              <a:off x="7451726" y="2887663"/>
              <a:ext cx="157163" cy="122238"/>
            </a:xfrm>
            <a:custGeom>
              <a:avLst/>
              <a:gdLst>
                <a:gd name="T0" fmla="*/ 749428 w 406"/>
                <a:gd name="T1" fmla="*/ 301132 h 315"/>
                <a:gd name="T2" fmla="*/ 599232 w 406"/>
                <a:gd name="T3" fmla="*/ 752831 h 315"/>
                <a:gd name="T4" fmla="*/ 0 w 406"/>
                <a:gd name="T5" fmla="*/ 301132 h 315"/>
                <a:gd name="T6" fmla="*/ 299616 w 406"/>
                <a:gd name="T7" fmla="*/ 0 h 315"/>
                <a:gd name="T8" fmla="*/ 749428 w 406"/>
                <a:gd name="T9" fmla="*/ 301132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6" h="315">
                  <a:moveTo>
                    <a:pt x="366" y="173"/>
                  </a:moveTo>
                  <a:cubicBezTo>
                    <a:pt x="406" y="256"/>
                    <a:pt x="376" y="315"/>
                    <a:pt x="290" y="309"/>
                  </a:cubicBezTo>
                  <a:cubicBezTo>
                    <a:pt x="205" y="305"/>
                    <a:pt x="90" y="237"/>
                    <a:pt x="41" y="153"/>
                  </a:cubicBezTo>
                  <a:cubicBezTo>
                    <a:pt x="0" y="67"/>
                    <a:pt x="48" y="0"/>
                    <a:pt x="142" y="6"/>
                  </a:cubicBezTo>
                  <a:cubicBezTo>
                    <a:pt x="235" y="13"/>
                    <a:pt x="332" y="88"/>
                    <a:pt x="366" y="17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30" name="Freeform 1295"/>
            <p:cNvSpPr>
              <a:spLocks/>
            </p:cNvSpPr>
            <p:nvPr/>
          </p:nvSpPr>
          <p:spPr bwMode="auto">
            <a:xfrm>
              <a:off x="7507288" y="2932113"/>
              <a:ext cx="46038" cy="34925"/>
            </a:xfrm>
            <a:custGeom>
              <a:avLst/>
              <a:gdLst>
                <a:gd name="T0" fmla="*/ 315122 w 116"/>
                <a:gd name="T1" fmla="*/ 150566 h 90"/>
                <a:gd name="T2" fmla="*/ 157561 w 116"/>
                <a:gd name="T3" fmla="*/ 150566 h 90"/>
                <a:gd name="T4" fmla="*/ 0 w 116"/>
                <a:gd name="T5" fmla="*/ 150566 h 90"/>
                <a:gd name="T6" fmla="*/ 157561 w 116"/>
                <a:gd name="T7" fmla="*/ 0 h 90"/>
                <a:gd name="T8" fmla="*/ 315122 w 116"/>
                <a:gd name="T9" fmla="*/ 150566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5" y="48"/>
                  </a:moveTo>
                  <a:cubicBezTo>
                    <a:pt x="116" y="72"/>
                    <a:pt x="106" y="90"/>
                    <a:pt x="81" y="89"/>
                  </a:cubicBezTo>
                  <a:cubicBezTo>
                    <a:pt x="55" y="87"/>
                    <a:pt x="24" y="67"/>
                    <a:pt x="12" y="43"/>
                  </a:cubicBezTo>
                  <a:cubicBezTo>
                    <a:pt x="0" y="19"/>
                    <a:pt x="12" y="0"/>
                    <a:pt x="38" y="2"/>
                  </a:cubicBezTo>
                  <a:cubicBezTo>
                    <a:pt x="64" y="3"/>
                    <a:pt x="94" y="24"/>
                    <a:pt x="105" y="48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31" name="Freeform 1296"/>
            <p:cNvSpPr>
              <a:spLocks/>
            </p:cNvSpPr>
            <p:nvPr/>
          </p:nvSpPr>
          <p:spPr bwMode="auto">
            <a:xfrm>
              <a:off x="7507288" y="2932113"/>
              <a:ext cx="46038" cy="34925"/>
            </a:xfrm>
            <a:custGeom>
              <a:avLst/>
              <a:gdLst>
                <a:gd name="T0" fmla="*/ 315122 w 116"/>
                <a:gd name="T1" fmla="*/ 150566 h 90"/>
                <a:gd name="T2" fmla="*/ 157561 w 116"/>
                <a:gd name="T3" fmla="*/ 150566 h 90"/>
                <a:gd name="T4" fmla="*/ 0 w 116"/>
                <a:gd name="T5" fmla="*/ 150566 h 90"/>
                <a:gd name="T6" fmla="*/ 157561 w 116"/>
                <a:gd name="T7" fmla="*/ 0 h 90"/>
                <a:gd name="T8" fmla="*/ 315122 w 116"/>
                <a:gd name="T9" fmla="*/ 150566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5" y="48"/>
                  </a:moveTo>
                  <a:cubicBezTo>
                    <a:pt x="116" y="72"/>
                    <a:pt x="106" y="90"/>
                    <a:pt x="81" y="89"/>
                  </a:cubicBezTo>
                  <a:cubicBezTo>
                    <a:pt x="55" y="87"/>
                    <a:pt x="24" y="67"/>
                    <a:pt x="12" y="43"/>
                  </a:cubicBezTo>
                  <a:cubicBezTo>
                    <a:pt x="0" y="19"/>
                    <a:pt x="12" y="0"/>
                    <a:pt x="38" y="2"/>
                  </a:cubicBezTo>
                  <a:cubicBezTo>
                    <a:pt x="64" y="3"/>
                    <a:pt x="94" y="24"/>
                    <a:pt x="105" y="4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32" name="Freeform 1297"/>
            <p:cNvSpPr>
              <a:spLocks/>
            </p:cNvSpPr>
            <p:nvPr/>
          </p:nvSpPr>
          <p:spPr bwMode="auto">
            <a:xfrm>
              <a:off x="7219951" y="2460626"/>
              <a:ext cx="165100" cy="139700"/>
            </a:xfrm>
            <a:custGeom>
              <a:avLst/>
              <a:gdLst>
                <a:gd name="T0" fmla="*/ 901074 w 426"/>
                <a:gd name="T1" fmla="*/ 456952 h 358"/>
                <a:gd name="T2" fmla="*/ 300358 w 426"/>
                <a:gd name="T3" fmla="*/ 761326 h 358"/>
                <a:gd name="T4" fmla="*/ 150373 w 426"/>
                <a:gd name="T5" fmla="*/ 304374 h 358"/>
                <a:gd name="T6" fmla="*/ 600716 w 426"/>
                <a:gd name="T7" fmla="*/ 0 h 358"/>
                <a:gd name="T8" fmla="*/ 901074 w 426"/>
                <a:gd name="T9" fmla="*/ 456952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80" y="225"/>
                  </a:moveTo>
                  <a:cubicBezTo>
                    <a:pt x="341" y="306"/>
                    <a:pt x="238" y="358"/>
                    <a:pt x="143" y="337"/>
                  </a:cubicBezTo>
                  <a:cubicBezTo>
                    <a:pt x="48" y="313"/>
                    <a:pt x="0" y="215"/>
                    <a:pt x="44" y="125"/>
                  </a:cubicBezTo>
                  <a:cubicBezTo>
                    <a:pt x="96" y="38"/>
                    <a:pt x="217" y="0"/>
                    <a:pt x="306" y="34"/>
                  </a:cubicBezTo>
                  <a:cubicBezTo>
                    <a:pt x="396" y="64"/>
                    <a:pt x="426" y="147"/>
                    <a:pt x="380" y="22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33" name="Freeform 1298"/>
            <p:cNvSpPr>
              <a:spLocks/>
            </p:cNvSpPr>
            <p:nvPr/>
          </p:nvSpPr>
          <p:spPr bwMode="auto">
            <a:xfrm>
              <a:off x="7219951" y="2460626"/>
              <a:ext cx="165100" cy="139700"/>
            </a:xfrm>
            <a:custGeom>
              <a:avLst/>
              <a:gdLst>
                <a:gd name="T0" fmla="*/ 901074 w 426"/>
                <a:gd name="T1" fmla="*/ 456952 h 358"/>
                <a:gd name="T2" fmla="*/ 300358 w 426"/>
                <a:gd name="T3" fmla="*/ 761326 h 358"/>
                <a:gd name="T4" fmla="*/ 150373 w 426"/>
                <a:gd name="T5" fmla="*/ 304374 h 358"/>
                <a:gd name="T6" fmla="*/ 600716 w 426"/>
                <a:gd name="T7" fmla="*/ 0 h 358"/>
                <a:gd name="T8" fmla="*/ 901074 w 426"/>
                <a:gd name="T9" fmla="*/ 456952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80" y="225"/>
                  </a:moveTo>
                  <a:cubicBezTo>
                    <a:pt x="341" y="306"/>
                    <a:pt x="238" y="358"/>
                    <a:pt x="143" y="337"/>
                  </a:cubicBezTo>
                  <a:cubicBezTo>
                    <a:pt x="48" y="313"/>
                    <a:pt x="0" y="215"/>
                    <a:pt x="44" y="125"/>
                  </a:cubicBezTo>
                  <a:cubicBezTo>
                    <a:pt x="96" y="38"/>
                    <a:pt x="217" y="0"/>
                    <a:pt x="306" y="34"/>
                  </a:cubicBezTo>
                  <a:cubicBezTo>
                    <a:pt x="396" y="64"/>
                    <a:pt x="426" y="147"/>
                    <a:pt x="380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34" name="Freeform 1299"/>
            <p:cNvSpPr>
              <a:spLocks/>
            </p:cNvSpPr>
            <p:nvPr/>
          </p:nvSpPr>
          <p:spPr bwMode="auto">
            <a:xfrm>
              <a:off x="7278688" y="2511426"/>
              <a:ext cx="47625" cy="39688"/>
            </a:xfrm>
            <a:custGeom>
              <a:avLst/>
              <a:gdLst>
                <a:gd name="T0" fmla="*/ 304878 w 122"/>
                <a:gd name="T1" fmla="*/ 148348 h 103"/>
                <a:gd name="T2" fmla="*/ 0 w 122"/>
                <a:gd name="T3" fmla="*/ 148348 h 103"/>
                <a:gd name="T4" fmla="*/ 0 w 122"/>
                <a:gd name="T5" fmla="*/ 0 h 103"/>
                <a:gd name="T6" fmla="*/ 152244 w 122"/>
                <a:gd name="T7" fmla="*/ 0 h 103"/>
                <a:gd name="T8" fmla="*/ 304878 w 122"/>
                <a:gd name="T9" fmla="*/ 148348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3">
                  <a:moveTo>
                    <a:pt x="109" y="65"/>
                  </a:moveTo>
                  <a:cubicBezTo>
                    <a:pt x="97" y="89"/>
                    <a:pt x="66" y="103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7" y="13"/>
                    <a:pt x="60" y="0"/>
                    <a:pt x="86" y="9"/>
                  </a:cubicBezTo>
                  <a:cubicBezTo>
                    <a:pt x="112" y="17"/>
                    <a:pt x="122" y="42"/>
                    <a:pt x="109" y="65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35" name="Freeform 1300"/>
            <p:cNvSpPr>
              <a:spLocks/>
            </p:cNvSpPr>
            <p:nvPr/>
          </p:nvSpPr>
          <p:spPr bwMode="auto">
            <a:xfrm>
              <a:off x="7278688" y="2511426"/>
              <a:ext cx="47625" cy="39688"/>
            </a:xfrm>
            <a:custGeom>
              <a:avLst/>
              <a:gdLst>
                <a:gd name="T0" fmla="*/ 304878 w 122"/>
                <a:gd name="T1" fmla="*/ 148348 h 103"/>
                <a:gd name="T2" fmla="*/ 0 w 122"/>
                <a:gd name="T3" fmla="*/ 148348 h 103"/>
                <a:gd name="T4" fmla="*/ 0 w 122"/>
                <a:gd name="T5" fmla="*/ 0 h 103"/>
                <a:gd name="T6" fmla="*/ 152244 w 122"/>
                <a:gd name="T7" fmla="*/ 0 h 103"/>
                <a:gd name="T8" fmla="*/ 304878 w 122"/>
                <a:gd name="T9" fmla="*/ 148348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3">
                  <a:moveTo>
                    <a:pt x="109" y="65"/>
                  </a:moveTo>
                  <a:cubicBezTo>
                    <a:pt x="97" y="89"/>
                    <a:pt x="66" y="103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7" y="13"/>
                    <a:pt x="60" y="0"/>
                    <a:pt x="86" y="9"/>
                  </a:cubicBezTo>
                  <a:cubicBezTo>
                    <a:pt x="112" y="17"/>
                    <a:pt x="122" y="42"/>
                    <a:pt x="109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36" name="Freeform 1301"/>
            <p:cNvSpPr>
              <a:spLocks/>
            </p:cNvSpPr>
            <p:nvPr/>
          </p:nvSpPr>
          <p:spPr bwMode="auto">
            <a:xfrm>
              <a:off x="7185026" y="2660651"/>
              <a:ext cx="139700" cy="144463"/>
            </a:xfrm>
            <a:custGeom>
              <a:avLst/>
              <a:gdLst>
                <a:gd name="T0" fmla="*/ 769920 w 356"/>
                <a:gd name="T1" fmla="*/ 457206 h 370"/>
                <a:gd name="T2" fmla="*/ 461873 w 356"/>
                <a:gd name="T3" fmla="*/ 762140 h 370"/>
                <a:gd name="T4" fmla="*/ 0 w 356"/>
                <a:gd name="T5" fmla="*/ 304934 h 370"/>
                <a:gd name="T6" fmla="*/ 461873 w 356"/>
                <a:gd name="T7" fmla="*/ 0 h 370"/>
                <a:gd name="T8" fmla="*/ 769920 w 356"/>
                <a:gd name="T9" fmla="*/ 457206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1" y="208"/>
                  </a:moveTo>
                  <a:cubicBezTo>
                    <a:pt x="356" y="300"/>
                    <a:pt x="289" y="370"/>
                    <a:pt x="193" y="364"/>
                  </a:cubicBezTo>
                  <a:cubicBezTo>
                    <a:pt x="97" y="357"/>
                    <a:pt x="7" y="269"/>
                    <a:pt x="0" y="166"/>
                  </a:cubicBezTo>
                  <a:cubicBezTo>
                    <a:pt x="3" y="65"/>
                    <a:pt x="89" y="0"/>
                    <a:pt x="185" y="17"/>
                  </a:cubicBezTo>
                  <a:cubicBezTo>
                    <a:pt x="282" y="33"/>
                    <a:pt x="353" y="118"/>
                    <a:pt x="351" y="208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37" name="Freeform 1302"/>
            <p:cNvSpPr>
              <a:spLocks/>
            </p:cNvSpPr>
            <p:nvPr/>
          </p:nvSpPr>
          <p:spPr bwMode="auto">
            <a:xfrm>
              <a:off x="7185026" y="2660651"/>
              <a:ext cx="139700" cy="144463"/>
            </a:xfrm>
            <a:custGeom>
              <a:avLst/>
              <a:gdLst>
                <a:gd name="T0" fmla="*/ 769920 w 356"/>
                <a:gd name="T1" fmla="*/ 457206 h 370"/>
                <a:gd name="T2" fmla="*/ 461873 w 356"/>
                <a:gd name="T3" fmla="*/ 762140 h 370"/>
                <a:gd name="T4" fmla="*/ 0 w 356"/>
                <a:gd name="T5" fmla="*/ 304934 h 370"/>
                <a:gd name="T6" fmla="*/ 461873 w 356"/>
                <a:gd name="T7" fmla="*/ 0 h 370"/>
                <a:gd name="T8" fmla="*/ 769920 w 356"/>
                <a:gd name="T9" fmla="*/ 457206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1" y="208"/>
                  </a:moveTo>
                  <a:cubicBezTo>
                    <a:pt x="356" y="300"/>
                    <a:pt x="289" y="370"/>
                    <a:pt x="193" y="364"/>
                  </a:cubicBezTo>
                  <a:cubicBezTo>
                    <a:pt x="97" y="357"/>
                    <a:pt x="7" y="269"/>
                    <a:pt x="0" y="166"/>
                  </a:cubicBezTo>
                  <a:cubicBezTo>
                    <a:pt x="3" y="65"/>
                    <a:pt x="89" y="0"/>
                    <a:pt x="185" y="17"/>
                  </a:cubicBezTo>
                  <a:cubicBezTo>
                    <a:pt x="282" y="33"/>
                    <a:pt x="353" y="118"/>
                    <a:pt x="351" y="20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38" name="Freeform 1303"/>
            <p:cNvSpPr>
              <a:spLocks/>
            </p:cNvSpPr>
            <p:nvPr/>
          </p:nvSpPr>
          <p:spPr bwMode="auto">
            <a:xfrm>
              <a:off x="7234238" y="2714626"/>
              <a:ext cx="39688" cy="41275"/>
            </a:xfrm>
            <a:custGeom>
              <a:avLst/>
              <a:gdLst>
                <a:gd name="T0" fmla="*/ 151359 w 102"/>
                <a:gd name="T1" fmla="*/ 151471 h 106"/>
                <a:gd name="T2" fmla="*/ 151359 w 102"/>
                <a:gd name="T3" fmla="*/ 151471 h 106"/>
                <a:gd name="T4" fmla="*/ 0 w 102"/>
                <a:gd name="T5" fmla="*/ 151471 h 106"/>
                <a:gd name="T6" fmla="*/ 151359 w 102"/>
                <a:gd name="T7" fmla="*/ 0 h 106"/>
                <a:gd name="T8" fmla="*/ 151359 w 102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06">
                  <a:moveTo>
                    <a:pt x="101" y="59"/>
                  </a:moveTo>
                  <a:cubicBezTo>
                    <a:pt x="102" y="87"/>
                    <a:pt x="81" y="106"/>
                    <a:pt x="53" y="104"/>
                  </a:cubicBezTo>
                  <a:cubicBezTo>
                    <a:pt x="25" y="100"/>
                    <a:pt x="2" y="76"/>
                    <a:pt x="1" y="48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9" y="8"/>
                    <a:pt x="100" y="33"/>
                    <a:pt x="101" y="59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39" name="Freeform 1304"/>
            <p:cNvSpPr>
              <a:spLocks/>
            </p:cNvSpPr>
            <p:nvPr/>
          </p:nvSpPr>
          <p:spPr bwMode="auto">
            <a:xfrm>
              <a:off x="7234238" y="2714626"/>
              <a:ext cx="39688" cy="41275"/>
            </a:xfrm>
            <a:custGeom>
              <a:avLst/>
              <a:gdLst>
                <a:gd name="T0" fmla="*/ 151359 w 102"/>
                <a:gd name="T1" fmla="*/ 151471 h 106"/>
                <a:gd name="T2" fmla="*/ 151359 w 102"/>
                <a:gd name="T3" fmla="*/ 151471 h 106"/>
                <a:gd name="T4" fmla="*/ 0 w 102"/>
                <a:gd name="T5" fmla="*/ 151471 h 106"/>
                <a:gd name="T6" fmla="*/ 151359 w 102"/>
                <a:gd name="T7" fmla="*/ 0 h 106"/>
                <a:gd name="T8" fmla="*/ 151359 w 102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06">
                  <a:moveTo>
                    <a:pt x="101" y="59"/>
                  </a:moveTo>
                  <a:cubicBezTo>
                    <a:pt x="102" y="87"/>
                    <a:pt x="81" y="106"/>
                    <a:pt x="53" y="104"/>
                  </a:cubicBezTo>
                  <a:cubicBezTo>
                    <a:pt x="25" y="100"/>
                    <a:pt x="2" y="76"/>
                    <a:pt x="1" y="48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9" y="8"/>
                    <a:pt x="100" y="33"/>
                    <a:pt x="101" y="5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40" name="Freeform 1305"/>
            <p:cNvSpPr>
              <a:spLocks/>
            </p:cNvSpPr>
            <p:nvPr/>
          </p:nvSpPr>
          <p:spPr bwMode="auto">
            <a:xfrm>
              <a:off x="7231063" y="2882901"/>
              <a:ext cx="169863" cy="136525"/>
            </a:xfrm>
            <a:custGeom>
              <a:avLst/>
              <a:gdLst>
                <a:gd name="T0" fmla="*/ 923458 w 433"/>
                <a:gd name="T1" fmla="*/ 302611 h 351"/>
                <a:gd name="T2" fmla="*/ 769287 w 433"/>
                <a:gd name="T3" fmla="*/ 756527 h 351"/>
                <a:gd name="T4" fmla="*/ 153779 w 433"/>
                <a:gd name="T5" fmla="*/ 453916 h 351"/>
                <a:gd name="T6" fmla="*/ 307950 w 433"/>
                <a:gd name="T7" fmla="*/ 0 h 351"/>
                <a:gd name="T8" fmla="*/ 923458 w 433"/>
                <a:gd name="T9" fmla="*/ 30261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3" h="351">
                  <a:moveTo>
                    <a:pt x="378" y="165"/>
                  </a:moveTo>
                  <a:cubicBezTo>
                    <a:pt x="433" y="254"/>
                    <a:pt x="416" y="329"/>
                    <a:pt x="331" y="339"/>
                  </a:cubicBezTo>
                  <a:cubicBezTo>
                    <a:pt x="247" y="351"/>
                    <a:pt x="119" y="285"/>
                    <a:pt x="54" y="186"/>
                  </a:cubicBezTo>
                  <a:cubicBezTo>
                    <a:pt x="0" y="85"/>
                    <a:pt x="39" y="1"/>
                    <a:pt x="132" y="0"/>
                  </a:cubicBezTo>
                  <a:cubicBezTo>
                    <a:pt x="225" y="0"/>
                    <a:pt x="331" y="75"/>
                    <a:pt x="378" y="16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41" name="Freeform 1306"/>
            <p:cNvSpPr>
              <a:spLocks/>
            </p:cNvSpPr>
            <p:nvPr/>
          </p:nvSpPr>
          <p:spPr bwMode="auto">
            <a:xfrm>
              <a:off x="7231063" y="2882901"/>
              <a:ext cx="169863" cy="136525"/>
            </a:xfrm>
            <a:custGeom>
              <a:avLst/>
              <a:gdLst>
                <a:gd name="T0" fmla="*/ 923458 w 433"/>
                <a:gd name="T1" fmla="*/ 302611 h 351"/>
                <a:gd name="T2" fmla="*/ 769287 w 433"/>
                <a:gd name="T3" fmla="*/ 756527 h 351"/>
                <a:gd name="T4" fmla="*/ 153779 w 433"/>
                <a:gd name="T5" fmla="*/ 453916 h 351"/>
                <a:gd name="T6" fmla="*/ 307950 w 433"/>
                <a:gd name="T7" fmla="*/ 0 h 351"/>
                <a:gd name="T8" fmla="*/ 923458 w 433"/>
                <a:gd name="T9" fmla="*/ 30261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3" h="351">
                  <a:moveTo>
                    <a:pt x="378" y="165"/>
                  </a:moveTo>
                  <a:cubicBezTo>
                    <a:pt x="433" y="254"/>
                    <a:pt x="416" y="329"/>
                    <a:pt x="331" y="339"/>
                  </a:cubicBezTo>
                  <a:cubicBezTo>
                    <a:pt x="247" y="351"/>
                    <a:pt x="119" y="285"/>
                    <a:pt x="54" y="186"/>
                  </a:cubicBezTo>
                  <a:cubicBezTo>
                    <a:pt x="0" y="85"/>
                    <a:pt x="39" y="1"/>
                    <a:pt x="132" y="0"/>
                  </a:cubicBezTo>
                  <a:cubicBezTo>
                    <a:pt x="225" y="0"/>
                    <a:pt x="331" y="75"/>
                    <a:pt x="378" y="1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42" name="Freeform 1307"/>
            <p:cNvSpPr>
              <a:spLocks/>
            </p:cNvSpPr>
            <p:nvPr/>
          </p:nvSpPr>
          <p:spPr bwMode="auto">
            <a:xfrm>
              <a:off x="7291388" y="2930526"/>
              <a:ext cx="49213" cy="39688"/>
            </a:xfrm>
            <a:custGeom>
              <a:avLst/>
              <a:gdLst>
                <a:gd name="T0" fmla="*/ 315122 w 124"/>
                <a:gd name="T1" fmla="*/ 157561 h 100"/>
                <a:gd name="T2" fmla="*/ 315122 w 124"/>
                <a:gd name="T3" fmla="*/ 315123 h 100"/>
                <a:gd name="T4" fmla="*/ 0 w 124"/>
                <a:gd name="T5" fmla="*/ 157561 h 100"/>
                <a:gd name="T6" fmla="*/ 157561 w 124"/>
                <a:gd name="T7" fmla="*/ 0 h 100"/>
                <a:gd name="T8" fmla="*/ 315122 w 124"/>
                <a:gd name="T9" fmla="*/ 15756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3"/>
                    <a:pt x="117" y="96"/>
                    <a:pt x="92" y="98"/>
                  </a:cubicBezTo>
                  <a:cubicBezTo>
                    <a:pt x="67" y="100"/>
                    <a:pt x="32" y="80"/>
                    <a:pt x="15" y="53"/>
                  </a:cubicBezTo>
                  <a:cubicBezTo>
                    <a:pt x="0" y="25"/>
                    <a:pt x="9" y="2"/>
                    <a:pt x="34" y="1"/>
                  </a:cubicBezTo>
                  <a:cubicBezTo>
                    <a:pt x="60" y="0"/>
                    <a:pt x="93" y="20"/>
                    <a:pt x="108" y="47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43" name="Freeform 1308"/>
            <p:cNvSpPr>
              <a:spLocks/>
            </p:cNvSpPr>
            <p:nvPr/>
          </p:nvSpPr>
          <p:spPr bwMode="auto">
            <a:xfrm>
              <a:off x="7291388" y="2930526"/>
              <a:ext cx="49213" cy="39688"/>
            </a:xfrm>
            <a:custGeom>
              <a:avLst/>
              <a:gdLst>
                <a:gd name="T0" fmla="*/ 315122 w 124"/>
                <a:gd name="T1" fmla="*/ 157561 h 100"/>
                <a:gd name="T2" fmla="*/ 315122 w 124"/>
                <a:gd name="T3" fmla="*/ 315123 h 100"/>
                <a:gd name="T4" fmla="*/ 0 w 124"/>
                <a:gd name="T5" fmla="*/ 157561 h 100"/>
                <a:gd name="T6" fmla="*/ 157561 w 124"/>
                <a:gd name="T7" fmla="*/ 0 h 100"/>
                <a:gd name="T8" fmla="*/ 315122 w 124"/>
                <a:gd name="T9" fmla="*/ 15756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3"/>
                    <a:pt x="117" y="96"/>
                    <a:pt x="92" y="98"/>
                  </a:cubicBezTo>
                  <a:cubicBezTo>
                    <a:pt x="67" y="100"/>
                    <a:pt x="32" y="80"/>
                    <a:pt x="15" y="53"/>
                  </a:cubicBezTo>
                  <a:cubicBezTo>
                    <a:pt x="0" y="25"/>
                    <a:pt x="9" y="2"/>
                    <a:pt x="34" y="1"/>
                  </a:cubicBezTo>
                  <a:cubicBezTo>
                    <a:pt x="60" y="0"/>
                    <a:pt x="93" y="20"/>
                    <a:pt x="108" y="4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44" name="Freeform 1309"/>
            <p:cNvSpPr>
              <a:spLocks/>
            </p:cNvSpPr>
            <p:nvPr/>
          </p:nvSpPr>
          <p:spPr bwMode="auto">
            <a:xfrm>
              <a:off x="6992938" y="2338388"/>
              <a:ext cx="174625" cy="193675"/>
            </a:xfrm>
            <a:custGeom>
              <a:avLst/>
              <a:gdLst>
                <a:gd name="T0" fmla="*/ 907739 w 449"/>
                <a:gd name="T1" fmla="*/ 756421 h 498"/>
                <a:gd name="T2" fmla="*/ 302580 w 449"/>
                <a:gd name="T3" fmla="*/ 1058601 h 498"/>
                <a:gd name="T4" fmla="*/ 151290 w 449"/>
                <a:gd name="T5" fmla="*/ 302569 h 498"/>
                <a:gd name="T6" fmla="*/ 756449 w 449"/>
                <a:gd name="T7" fmla="*/ 151284 h 498"/>
                <a:gd name="T8" fmla="*/ 907739 w 449"/>
                <a:gd name="T9" fmla="*/ 756421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2"/>
                  </a:moveTo>
                  <a:cubicBezTo>
                    <a:pt x="346" y="443"/>
                    <a:pt x="236" y="498"/>
                    <a:pt x="140" y="459"/>
                  </a:cubicBezTo>
                  <a:cubicBezTo>
                    <a:pt x="44" y="416"/>
                    <a:pt x="0" y="277"/>
                    <a:pt x="52" y="155"/>
                  </a:cubicBezTo>
                  <a:cubicBezTo>
                    <a:pt x="113" y="36"/>
                    <a:pt x="243" y="0"/>
                    <a:pt x="335" y="65"/>
                  </a:cubicBezTo>
                  <a:cubicBezTo>
                    <a:pt x="427" y="124"/>
                    <a:pt x="449" y="244"/>
                    <a:pt x="393" y="34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45" name="Freeform 1310"/>
            <p:cNvSpPr>
              <a:spLocks/>
            </p:cNvSpPr>
            <p:nvPr/>
          </p:nvSpPr>
          <p:spPr bwMode="auto">
            <a:xfrm>
              <a:off x="6992938" y="2338388"/>
              <a:ext cx="174625" cy="193675"/>
            </a:xfrm>
            <a:custGeom>
              <a:avLst/>
              <a:gdLst>
                <a:gd name="T0" fmla="*/ 907739 w 449"/>
                <a:gd name="T1" fmla="*/ 756421 h 498"/>
                <a:gd name="T2" fmla="*/ 302580 w 449"/>
                <a:gd name="T3" fmla="*/ 1058601 h 498"/>
                <a:gd name="T4" fmla="*/ 151290 w 449"/>
                <a:gd name="T5" fmla="*/ 302569 h 498"/>
                <a:gd name="T6" fmla="*/ 756449 w 449"/>
                <a:gd name="T7" fmla="*/ 151284 h 498"/>
                <a:gd name="T8" fmla="*/ 907739 w 449"/>
                <a:gd name="T9" fmla="*/ 756421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2"/>
                  </a:moveTo>
                  <a:cubicBezTo>
                    <a:pt x="346" y="443"/>
                    <a:pt x="236" y="498"/>
                    <a:pt x="140" y="459"/>
                  </a:cubicBezTo>
                  <a:cubicBezTo>
                    <a:pt x="44" y="416"/>
                    <a:pt x="0" y="277"/>
                    <a:pt x="52" y="155"/>
                  </a:cubicBezTo>
                  <a:cubicBezTo>
                    <a:pt x="113" y="36"/>
                    <a:pt x="243" y="0"/>
                    <a:pt x="335" y="65"/>
                  </a:cubicBezTo>
                  <a:cubicBezTo>
                    <a:pt x="427" y="124"/>
                    <a:pt x="449" y="244"/>
                    <a:pt x="393" y="3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46" name="Freeform 1311"/>
            <p:cNvSpPr>
              <a:spLocks/>
            </p:cNvSpPr>
            <p:nvPr/>
          </p:nvSpPr>
          <p:spPr bwMode="auto">
            <a:xfrm>
              <a:off x="7053263" y="2409826"/>
              <a:ext cx="50800" cy="55563"/>
            </a:xfrm>
            <a:custGeom>
              <a:avLst/>
              <a:gdLst>
                <a:gd name="T0" fmla="*/ 310313 w 129"/>
                <a:gd name="T1" fmla="*/ 152994 h 142"/>
                <a:gd name="T2" fmla="*/ 0 w 129"/>
                <a:gd name="T3" fmla="*/ 306379 h 142"/>
                <a:gd name="T4" fmla="*/ 0 w 129"/>
                <a:gd name="T5" fmla="*/ 152994 h 142"/>
                <a:gd name="T6" fmla="*/ 155157 w 129"/>
                <a:gd name="T7" fmla="*/ 0 h 142"/>
                <a:gd name="T8" fmla="*/ 310313 w 129"/>
                <a:gd name="T9" fmla="*/ 152994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1" y="114"/>
                    <a:pt x="0" y="77"/>
                    <a:pt x="16" y="45"/>
                  </a:cubicBezTo>
                  <a:cubicBezTo>
                    <a:pt x="32" y="13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47" name="Freeform 1312"/>
            <p:cNvSpPr>
              <a:spLocks/>
            </p:cNvSpPr>
            <p:nvPr/>
          </p:nvSpPr>
          <p:spPr bwMode="auto">
            <a:xfrm>
              <a:off x="7053263" y="2409826"/>
              <a:ext cx="50800" cy="55563"/>
            </a:xfrm>
            <a:custGeom>
              <a:avLst/>
              <a:gdLst>
                <a:gd name="T0" fmla="*/ 310313 w 129"/>
                <a:gd name="T1" fmla="*/ 152994 h 142"/>
                <a:gd name="T2" fmla="*/ 0 w 129"/>
                <a:gd name="T3" fmla="*/ 306379 h 142"/>
                <a:gd name="T4" fmla="*/ 0 w 129"/>
                <a:gd name="T5" fmla="*/ 152994 h 142"/>
                <a:gd name="T6" fmla="*/ 155157 w 129"/>
                <a:gd name="T7" fmla="*/ 0 h 142"/>
                <a:gd name="T8" fmla="*/ 310313 w 129"/>
                <a:gd name="T9" fmla="*/ 152994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1" y="114"/>
                    <a:pt x="0" y="77"/>
                    <a:pt x="16" y="45"/>
                  </a:cubicBezTo>
                  <a:cubicBezTo>
                    <a:pt x="32" y="13"/>
                    <a:pt x="67" y="0"/>
                    <a:pt x="94" y="16"/>
                  </a:cubicBezTo>
                  <a:cubicBezTo>
                    <a:pt x="121" y="31"/>
                    <a:pt x="129" y="67"/>
                    <a:pt x="113" y="9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48" name="Freeform 1313"/>
            <p:cNvSpPr>
              <a:spLocks/>
            </p:cNvSpPr>
            <p:nvPr/>
          </p:nvSpPr>
          <p:spPr bwMode="auto">
            <a:xfrm>
              <a:off x="6953251" y="2603501"/>
              <a:ext cx="141288" cy="187325"/>
            </a:xfrm>
            <a:custGeom>
              <a:avLst/>
              <a:gdLst>
                <a:gd name="T0" fmla="*/ 770020 w 360"/>
                <a:gd name="T1" fmla="*/ 606762 h 481"/>
                <a:gd name="T2" fmla="*/ 461933 w 360"/>
                <a:gd name="T3" fmla="*/ 1061638 h 481"/>
                <a:gd name="T4" fmla="*/ 0 w 360"/>
                <a:gd name="T5" fmla="*/ 454877 h 481"/>
                <a:gd name="T6" fmla="*/ 461933 w 360"/>
                <a:gd name="T7" fmla="*/ 0 h 481"/>
                <a:gd name="T8" fmla="*/ 770020 w 360"/>
                <a:gd name="T9" fmla="*/ 606762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481">
                  <a:moveTo>
                    <a:pt x="352" y="279"/>
                  </a:moveTo>
                  <a:cubicBezTo>
                    <a:pt x="360" y="393"/>
                    <a:pt x="296" y="481"/>
                    <a:pt x="201" y="476"/>
                  </a:cubicBezTo>
                  <a:cubicBezTo>
                    <a:pt x="105" y="471"/>
                    <a:pt x="11" y="356"/>
                    <a:pt x="0" y="219"/>
                  </a:cubicBezTo>
                  <a:cubicBezTo>
                    <a:pt x="1" y="83"/>
                    <a:pt x="88" y="0"/>
                    <a:pt x="185" y="29"/>
                  </a:cubicBezTo>
                  <a:cubicBezTo>
                    <a:pt x="282" y="55"/>
                    <a:pt x="353" y="166"/>
                    <a:pt x="352" y="279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49" name="Freeform 1314"/>
            <p:cNvSpPr>
              <a:spLocks/>
            </p:cNvSpPr>
            <p:nvPr/>
          </p:nvSpPr>
          <p:spPr bwMode="auto">
            <a:xfrm>
              <a:off x="6953251" y="2603501"/>
              <a:ext cx="141288" cy="187325"/>
            </a:xfrm>
            <a:custGeom>
              <a:avLst/>
              <a:gdLst>
                <a:gd name="T0" fmla="*/ 770020 w 360"/>
                <a:gd name="T1" fmla="*/ 606762 h 481"/>
                <a:gd name="T2" fmla="*/ 461933 w 360"/>
                <a:gd name="T3" fmla="*/ 1061638 h 481"/>
                <a:gd name="T4" fmla="*/ 0 w 360"/>
                <a:gd name="T5" fmla="*/ 454877 h 481"/>
                <a:gd name="T6" fmla="*/ 461933 w 360"/>
                <a:gd name="T7" fmla="*/ 0 h 481"/>
                <a:gd name="T8" fmla="*/ 770020 w 360"/>
                <a:gd name="T9" fmla="*/ 606762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481">
                  <a:moveTo>
                    <a:pt x="352" y="279"/>
                  </a:moveTo>
                  <a:cubicBezTo>
                    <a:pt x="360" y="393"/>
                    <a:pt x="296" y="481"/>
                    <a:pt x="201" y="476"/>
                  </a:cubicBezTo>
                  <a:cubicBezTo>
                    <a:pt x="105" y="471"/>
                    <a:pt x="11" y="356"/>
                    <a:pt x="0" y="219"/>
                  </a:cubicBezTo>
                  <a:cubicBezTo>
                    <a:pt x="1" y="83"/>
                    <a:pt x="88" y="0"/>
                    <a:pt x="185" y="29"/>
                  </a:cubicBezTo>
                  <a:cubicBezTo>
                    <a:pt x="282" y="55"/>
                    <a:pt x="353" y="166"/>
                    <a:pt x="352" y="27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50" name="Freeform 1315"/>
            <p:cNvSpPr>
              <a:spLocks/>
            </p:cNvSpPr>
            <p:nvPr/>
          </p:nvSpPr>
          <p:spPr bwMode="auto">
            <a:xfrm>
              <a:off x="7002463" y="2674938"/>
              <a:ext cx="39688" cy="53975"/>
            </a:xfrm>
            <a:custGeom>
              <a:avLst/>
              <a:gdLst>
                <a:gd name="T0" fmla="*/ 148348 w 103"/>
                <a:gd name="T1" fmla="*/ 152929 h 138"/>
                <a:gd name="T2" fmla="*/ 148348 w 103"/>
                <a:gd name="T3" fmla="*/ 305858 h 138"/>
                <a:gd name="T4" fmla="*/ 0 w 103"/>
                <a:gd name="T5" fmla="*/ 152929 h 138"/>
                <a:gd name="T6" fmla="*/ 148348 w 103"/>
                <a:gd name="T7" fmla="*/ 0 h 138"/>
                <a:gd name="T8" fmla="*/ 148348 w 103"/>
                <a:gd name="T9" fmla="*/ 152929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8">
                  <a:moveTo>
                    <a:pt x="101" y="78"/>
                  </a:moveTo>
                  <a:cubicBezTo>
                    <a:pt x="103" y="112"/>
                    <a:pt x="82" y="138"/>
                    <a:pt x="55" y="134"/>
                  </a:cubicBezTo>
                  <a:cubicBezTo>
                    <a:pt x="27" y="130"/>
                    <a:pt x="2" y="97"/>
                    <a:pt x="1" y="61"/>
                  </a:cubicBezTo>
                  <a:cubicBezTo>
                    <a:pt x="0" y="25"/>
                    <a:pt x="22" y="0"/>
                    <a:pt x="50" y="6"/>
                  </a:cubicBezTo>
                  <a:cubicBezTo>
                    <a:pt x="78" y="11"/>
                    <a:pt x="100" y="43"/>
                    <a:pt x="101" y="78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51" name="Freeform 1316"/>
            <p:cNvSpPr>
              <a:spLocks/>
            </p:cNvSpPr>
            <p:nvPr/>
          </p:nvSpPr>
          <p:spPr bwMode="auto">
            <a:xfrm>
              <a:off x="7002463" y="2674938"/>
              <a:ext cx="39688" cy="53975"/>
            </a:xfrm>
            <a:custGeom>
              <a:avLst/>
              <a:gdLst>
                <a:gd name="T0" fmla="*/ 148348 w 103"/>
                <a:gd name="T1" fmla="*/ 152929 h 138"/>
                <a:gd name="T2" fmla="*/ 148348 w 103"/>
                <a:gd name="T3" fmla="*/ 305858 h 138"/>
                <a:gd name="T4" fmla="*/ 0 w 103"/>
                <a:gd name="T5" fmla="*/ 152929 h 138"/>
                <a:gd name="T6" fmla="*/ 148348 w 103"/>
                <a:gd name="T7" fmla="*/ 0 h 138"/>
                <a:gd name="T8" fmla="*/ 148348 w 103"/>
                <a:gd name="T9" fmla="*/ 152929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8">
                  <a:moveTo>
                    <a:pt x="101" y="78"/>
                  </a:moveTo>
                  <a:cubicBezTo>
                    <a:pt x="103" y="112"/>
                    <a:pt x="82" y="138"/>
                    <a:pt x="55" y="134"/>
                  </a:cubicBezTo>
                  <a:cubicBezTo>
                    <a:pt x="27" y="130"/>
                    <a:pt x="2" y="97"/>
                    <a:pt x="1" y="61"/>
                  </a:cubicBezTo>
                  <a:cubicBezTo>
                    <a:pt x="0" y="25"/>
                    <a:pt x="22" y="0"/>
                    <a:pt x="50" y="6"/>
                  </a:cubicBezTo>
                  <a:cubicBezTo>
                    <a:pt x="78" y="11"/>
                    <a:pt x="100" y="43"/>
                    <a:pt x="101" y="7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52" name="Freeform 1317"/>
            <p:cNvSpPr>
              <a:spLocks/>
            </p:cNvSpPr>
            <p:nvPr/>
          </p:nvSpPr>
          <p:spPr bwMode="auto">
            <a:xfrm>
              <a:off x="7013576" y="2890838"/>
              <a:ext cx="179388" cy="185738"/>
            </a:xfrm>
            <a:custGeom>
              <a:avLst/>
              <a:gdLst>
                <a:gd name="T0" fmla="*/ 912539 w 460"/>
                <a:gd name="T1" fmla="*/ 450967 h 479"/>
                <a:gd name="T2" fmla="*/ 912539 w 460"/>
                <a:gd name="T3" fmla="*/ 1052386 h 479"/>
                <a:gd name="T4" fmla="*/ 152090 w 460"/>
                <a:gd name="T5" fmla="*/ 601419 h 479"/>
                <a:gd name="T6" fmla="*/ 304180 w 460"/>
                <a:gd name="T7" fmla="*/ 0 h 479"/>
                <a:gd name="T8" fmla="*/ 912539 w 460"/>
                <a:gd name="T9" fmla="*/ 450967 h 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79">
                  <a:moveTo>
                    <a:pt x="389" y="198"/>
                  </a:moveTo>
                  <a:cubicBezTo>
                    <a:pt x="460" y="308"/>
                    <a:pt x="458" y="416"/>
                    <a:pt x="375" y="446"/>
                  </a:cubicBezTo>
                  <a:cubicBezTo>
                    <a:pt x="292" y="479"/>
                    <a:pt x="150" y="403"/>
                    <a:pt x="69" y="271"/>
                  </a:cubicBezTo>
                  <a:cubicBezTo>
                    <a:pt x="0" y="136"/>
                    <a:pt x="29" y="17"/>
                    <a:pt x="122" y="8"/>
                  </a:cubicBezTo>
                  <a:cubicBezTo>
                    <a:pt x="214" y="0"/>
                    <a:pt x="329" y="86"/>
                    <a:pt x="389" y="198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53" name="Freeform 1318"/>
            <p:cNvSpPr>
              <a:spLocks/>
            </p:cNvSpPr>
            <p:nvPr/>
          </p:nvSpPr>
          <p:spPr bwMode="auto">
            <a:xfrm>
              <a:off x="7013576" y="2890838"/>
              <a:ext cx="179388" cy="185738"/>
            </a:xfrm>
            <a:custGeom>
              <a:avLst/>
              <a:gdLst>
                <a:gd name="T0" fmla="*/ 912539 w 460"/>
                <a:gd name="T1" fmla="*/ 450967 h 479"/>
                <a:gd name="T2" fmla="*/ 912539 w 460"/>
                <a:gd name="T3" fmla="*/ 1052386 h 479"/>
                <a:gd name="T4" fmla="*/ 152090 w 460"/>
                <a:gd name="T5" fmla="*/ 601419 h 479"/>
                <a:gd name="T6" fmla="*/ 304180 w 460"/>
                <a:gd name="T7" fmla="*/ 0 h 479"/>
                <a:gd name="T8" fmla="*/ 912539 w 460"/>
                <a:gd name="T9" fmla="*/ 450967 h 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79">
                  <a:moveTo>
                    <a:pt x="389" y="198"/>
                  </a:moveTo>
                  <a:cubicBezTo>
                    <a:pt x="460" y="308"/>
                    <a:pt x="458" y="416"/>
                    <a:pt x="375" y="446"/>
                  </a:cubicBezTo>
                  <a:cubicBezTo>
                    <a:pt x="292" y="479"/>
                    <a:pt x="150" y="403"/>
                    <a:pt x="69" y="271"/>
                  </a:cubicBezTo>
                  <a:cubicBezTo>
                    <a:pt x="0" y="136"/>
                    <a:pt x="29" y="17"/>
                    <a:pt x="122" y="8"/>
                  </a:cubicBezTo>
                  <a:cubicBezTo>
                    <a:pt x="214" y="0"/>
                    <a:pt x="329" y="86"/>
                    <a:pt x="389" y="19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54" name="Freeform 1319"/>
            <p:cNvSpPr>
              <a:spLocks/>
            </p:cNvSpPr>
            <p:nvPr/>
          </p:nvSpPr>
          <p:spPr bwMode="auto">
            <a:xfrm>
              <a:off x="7077076" y="2954338"/>
              <a:ext cx="50800" cy="52388"/>
            </a:xfrm>
            <a:custGeom>
              <a:avLst/>
              <a:gdLst>
                <a:gd name="T0" fmla="*/ 300922 w 131"/>
                <a:gd name="T1" fmla="*/ 146075 h 137"/>
                <a:gd name="T2" fmla="*/ 150461 w 131"/>
                <a:gd name="T3" fmla="*/ 292532 h 137"/>
                <a:gd name="T4" fmla="*/ 0 w 131"/>
                <a:gd name="T5" fmla="*/ 146075 h 137"/>
                <a:gd name="T6" fmla="*/ 0 w 131"/>
                <a:gd name="T7" fmla="*/ 0 h 137"/>
                <a:gd name="T8" fmla="*/ 300922 w 131"/>
                <a:gd name="T9" fmla="*/ 146075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7">
                  <a:moveTo>
                    <a:pt x="111" y="57"/>
                  </a:moveTo>
                  <a:cubicBezTo>
                    <a:pt x="131" y="91"/>
                    <a:pt x="129" y="123"/>
                    <a:pt x="104" y="130"/>
                  </a:cubicBezTo>
                  <a:cubicBezTo>
                    <a:pt x="79" y="137"/>
                    <a:pt x="41" y="114"/>
                    <a:pt x="20" y="78"/>
                  </a:cubicBezTo>
                  <a:cubicBezTo>
                    <a:pt x="0" y="43"/>
                    <a:pt x="5" y="9"/>
                    <a:pt x="31" y="4"/>
                  </a:cubicBezTo>
                  <a:cubicBezTo>
                    <a:pt x="56" y="0"/>
                    <a:pt x="92" y="24"/>
                    <a:pt x="111" y="57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955" name="Freeform 1320"/>
            <p:cNvSpPr>
              <a:spLocks/>
            </p:cNvSpPr>
            <p:nvPr/>
          </p:nvSpPr>
          <p:spPr bwMode="auto">
            <a:xfrm>
              <a:off x="7077076" y="2954338"/>
              <a:ext cx="50800" cy="52388"/>
            </a:xfrm>
            <a:custGeom>
              <a:avLst/>
              <a:gdLst>
                <a:gd name="T0" fmla="*/ 300922 w 131"/>
                <a:gd name="T1" fmla="*/ 146075 h 137"/>
                <a:gd name="T2" fmla="*/ 150461 w 131"/>
                <a:gd name="T3" fmla="*/ 292532 h 137"/>
                <a:gd name="T4" fmla="*/ 0 w 131"/>
                <a:gd name="T5" fmla="*/ 146075 h 137"/>
                <a:gd name="T6" fmla="*/ 0 w 131"/>
                <a:gd name="T7" fmla="*/ 0 h 137"/>
                <a:gd name="T8" fmla="*/ 300922 w 131"/>
                <a:gd name="T9" fmla="*/ 146075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7">
                  <a:moveTo>
                    <a:pt x="111" y="57"/>
                  </a:moveTo>
                  <a:cubicBezTo>
                    <a:pt x="131" y="91"/>
                    <a:pt x="129" y="123"/>
                    <a:pt x="104" y="130"/>
                  </a:cubicBezTo>
                  <a:cubicBezTo>
                    <a:pt x="79" y="137"/>
                    <a:pt x="41" y="114"/>
                    <a:pt x="20" y="78"/>
                  </a:cubicBezTo>
                  <a:cubicBezTo>
                    <a:pt x="0" y="43"/>
                    <a:pt x="5" y="9"/>
                    <a:pt x="31" y="4"/>
                  </a:cubicBezTo>
                  <a:cubicBezTo>
                    <a:pt x="56" y="0"/>
                    <a:pt x="92" y="24"/>
                    <a:pt x="111" y="5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556" name="Group 1555"/>
          <p:cNvGrpSpPr>
            <a:grpSpLocks/>
          </p:cNvGrpSpPr>
          <p:nvPr/>
        </p:nvGrpSpPr>
        <p:grpSpPr bwMode="auto">
          <a:xfrm>
            <a:off x="4208463" y="3479800"/>
            <a:ext cx="803275" cy="800100"/>
            <a:chOff x="4310063" y="2424113"/>
            <a:chExt cx="647700" cy="665162"/>
          </a:xfrm>
        </p:grpSpPr>
        <p:sp>
          <p:nvSpPr>
            <p:cNvPr id="27688" name="Oval 1087"/>
            <p:cNvSpPr>
              <a:spLocks noChangeArrowheads="1"/>
            </p:cNvSpPr>
            <p:nvPr/>
          </p:nvSpPr>
          <p:spPr bwMode="auto">
            <a:xfrm>
              <a:off x="4397375" y="2911475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689" name="Oval 1088"/>
            <p:cNvSpPr>
              <a:spLocks noChangeArrowheads="1"/>
            </p:cNvSpPr>
            <p:nvPr/>
          </p:nvSpPr>
          <p:spPr bwMode="auto">
            <a:xfrm>
              <a:off x="4397375" y="291147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690" name="Oval 1089"/>
            <p:cNvSpPr>
              <a:spLocks noChangeArrowheads="1"/>
            </p:cNvSpPr>
            <p:nvPr/>
          </p:nvSpPr>
          <p:spPr bwMode="auto">
            <a:xfrm>
              <a:off x="4448175" y="2962275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691" name="Oval 1090"/>
            <p:cNvSpPr>
              <a:spLocks noChangeArrowheads="1"/>
            </p:cNvSpPr>
            <p:nvPr/>
          </p:nvSpPr>
          <p:spPr bwMode="auto">
            <a:xfrm>
              <a:off x="4448175" y="29622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692" name="Oval 1091"/>
            <p:cNvSpPr>
              <a:spLocks noChangeArrowheads="1"/>
            </p:cNvSpPr>
            <p:nvPr/>
          </p:nvSpPr>
          <p:spPr bwMode="auto">
            <a:xfrm>
              <a:off x="4403725" y="2852738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693" name="Oval 1092"/>
            <p:cNvSpPr>
              <a:spLocks noChangeArrowheads="1"/>
            </p:cNvSpPr>
            <p:nvPr/>
          </p:nvSpPr>
          <p:spPr bwMode="auto">
            <a:xfrm>
              <a:off x="4403725" y="2852738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694" name="Oval 1093"/>
            <p:cNvSpPr>
              <a:spLocks noChangeArrowheads="1"/>
            </p:cNvSpPr>
            <p:nvPr/>
          </p:nvSpPr>
          <p:spPr bwMode="auto">
            <a:xfrm>
              <a:off x="4454525" y="2901950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695" name="Oval 1094"/>
            <p:cNvSpPr>
              <a:spLocks noChangeArrowheads="1"/>
            </p:cNvSpPr>
            <p:nvPr/>
          </p:nvSpPr>
          <p:spPr bwMode="auto">
            <a:xfrm>
              <a:off x="4454525" y="2901950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696" name="Freeform 1095"/>
            <p:cNvSpPr>
              <a:spLocks/>
            </p:cNvSpPr>
            <p:nvPr/>
          </p:nvSpPr>
          <p:spPr bwMode="auto">
            <a:xfrm>
              <a:off x="4348163" y="2947988"/>
              <a:ext cx="141287" cy="141287"/>
            </a:xfrm>
            <a:custGeom>
              <a:avLst/>
              <a:gdLst>
                <a:gd name="T0" fmla="*/ 2147483647 w 361"/>
                <a:gd name="T1" fmla="*/ 2147483647 h 361"/>
                <a:gd name="T2" fmla="*/ 2147483647 w 361"/>
                <a:gd name="T3" fmla="*/ 2147483647 h 361"/>
                <a:gd name="T4" fmla="*/ 0 w 361"/>
                <a:gd name="T5" fmla="*/ 2147483647 h 361"/>
                <a:gd name="T6" fmla="*/ 2147483647 w 361"/>
                <a:gd name="T7" fmla="*/ 0 h 361"/>
                <a:gd name="T8" fmla="*/ 2147483647 w 361"/>
                <a:gd name="T9" fmla="*/ 2147483647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0"/>
                  </a:moveTo>
                  <a:cubicBezTo>
                    <a:pt x="361" y="280"/>
                    <a:pt x="281" y="361"/>
                    <a:pt x="181" y="361"/>
                  </a:cubicBezTo>
                  <a:cubicBezTo>
                    <a:pt x="81" y="361"/>
                    <a:pt x="0" y="280"/>
                    <a:pt x="0" y="181"/>
                  </a:cubicBezTo>
                  <a:cubicBezTo>
                    <a:pt x="0" y="81"/>
                    <a:pt x="81" y="0"/>
                    <a:pt x="181" y="0"/>
                  </a:cubicBezTo>
                  <a:cubicBezTo>
                    <a:pt x="281" y="0"/>
                    <a:pt x="361" y="81"/>
                    <a:pt x="361" y="18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697" name="Freeform 1096"/>
            <p:cNvSpPr>
              <a:spLocks/>
            </p:cNvSpPr>
            <p:nvPr/>
          </p:nvSpPr>
          <p:spPr bwMode="auto">
            <a:xfrm>
              <a:off x="4348163" y="2947988"/>
              <a:ext cx="141287" cy="141287"/>
            </a:xfrm>
            <a:custGeom>
              <a:avLst/>
              <a:gdLst>
                <a:gd name="T0" fmla="*/ 2147483647 w 361"/>
                <a:gd name="T1" fmla="*/ 2147483647 h 361"/>
                <a:gd name="T2" fmla="*/ 2147483647 w 361"/>
                <a:gd name="T3" fmla="*/ 2147483647 h 361"/>
                <a:gd name="T4" fmla="*/ 0 w 361"/>
                <a:gd name="T5" fmla="*/ 2147483647 h 361"/>
                <a:gd name="T6" fmla="*/ 2147483647 w 361"/>
                <a:gd name="T7" fmla="*/ 0 h 361"/>
                <a:gd name="T8" fmla="*/ 2147483647 w 361"/>
                <a:gd name="T9" fmla="*/ 2147483647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0"/>
                  </a:moveTo>
                  <a:cubicBezTo>
                    <a:pt x="361" y="280"/>
                    <a:pt x="281" y="361"/>
                    <a:pt x="181" y="361"/>
                  </a:cubicBezTo>
                  <a:cubicBezTo>
                    <a:pt x="81" y="361"/>
                    <a:pt x="0" y="280"/>
                    <a:pt x="0" y="181"/>
                  </a:cubicBezTo>
                  <a:cubicBezTo>
                    <a:pt x="0" y="81"/>
                    <a:pt x="81" y="0"/>
                    <a:pt x="181" y="0"/>
                  </a:cubicBezTo>
                  <a:cubicBezTo>
                    <a:pt x="281" y="0"/>
                    <a:pt x="361" y="81"/>
                    <a:pt x="361" y="18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698" name="Freeform 1097"/>
            <p:cNvSpPr>
              <a:spLocks/>
            </p:cNvSpPr>
            <p:nvPr/>
          </p:nvSpPr>
          <p:spPr bwMode="auto">
            <a:xfrm>
              <a:off x="4398963" y="2998788"/>
              <a:ext cx="39687" cy="39687"/>
            </a:xfrm>
            <a:custGeom>
              <a:avLst/>
              <a:gdLst>
                <a:gd name="T0" fmla="*/ 2147483647 w 103"/>
                <a:gd name="T1" fmla="*/ 2147483647 h 103"/>
                <a:gd name="T2" fmla="*/ 2147483647 w 103"/>
                <a:gd name="T3" fmla="*/ 2147483647 h 103"/>
                <a:gd name="T4" fmla="*/ 0 w 103"/>
                <a:gd name="T5" fmla="*/ 2147483647 h 103"/>
                <a:gd name="T6" fmla="*/ 2147483647 w 103"/>
                <a:gd name="T7" fmla="*/ 0 h 103"/>
                <a:gd name="T8" fmla="*/ 2147483647 w 103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3">
                  <a:moveTo>
                    <a:pt x="103" y="51"/>
                  </a:moveTo>
                  <a:cubicBezTo>
                    <a:pt x="103" y="80"/>
                    <a:pt x="80" y="103"/>
                    <a:pt x="52" y="103"/>
                  </a:cubicBezTo>
                  <a:cubicBezTo>
                    <a:pt x="23" y="103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3" y="23"/>
                    <a:pt x="103" y="51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699" name="Freeform 1098"/>
            <p:cNvSpPr>
              <a:spLocks/>
            </p:cNvSpPr>
            <p:nvPr/>
          </p:nvSpPr>
          <p:spPr bwMode="auto">
            <a:xfrm>
              <a:off x="4398963" y="2998788"/>
              <a:ext cx="39687" cy="39687"/>
            </a:xfrm>
            <a:custGeom>
              <a:avLst/>
              <a:gdLst>
                <a:gd name="T0" fmla="*/ 2147483647 w 103"/>
                <a:gd name="T1" fmla="*/ 2147483647 h 103"/>
                <a:gd name="T2" fmla="*/ 2147483647 w 103"/>
                <a:gd name="T3" fmla="*/ 2147483647 h 103"/>
                <a:gd name="T4" fmla="*/ 0 w 103"/>
                <a:gd name="T5" fmla="*/ 2147483647 h 103"/>
                <a:gd name="T6" fmla="*/ 2147483647 w 103"/>
                <a:gd name="T7" fmla="*/ 0 h 103"/>
                <a:gd name="T8" fmla="*/ 2147483647 w 103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3">
                  <a:moveTo>
                    <a:pt x="103" y="51"/>
                  </a:moveTo>
                  <a:cubicBezTo>
                    <a:pt x="103" y="80"/>
                    <a:pt x="80" y="103"/>
                    <a:pt x="52" y="103"/>
                  </a:cubicBezTo>
                  <a:cubicBezTo>
                    <a:pt x="23" y="103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3" y="23"/>
                    <a:pt x="103" y="5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700" name="Oval 1099"/>
            <p:cNvSpPr>
              <a:spLocks noChangeArrowheads="1"/>
            </p:cNvSpPr>
            <p:nvPr/>
          </p:nvSpPr>
          <p:spPr bwMode="auto">
            <a:xfrm>
              <a:off x="4354513" y="2827338"/>
              <a:ext cx="141287" cy="141287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01" name="Oval 1100"/>
            <p:cNvSpPr>
              <a:spLocks noChangeArrowheads="1"/>
            </p:cNvSpPr>
            <p:nvPr/>
          </p:nvSpPr>
          <p:spPr bwMode="auto">
            <a:xfrm>
              <a:off x="4354513" y="2827338"/>
              <a:ext cx="141287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02" name="Oval 1101"/>
            <p:cNvSpPr>
              <a:spLocks noChangeArrowheads="1"/>
            </p:cNvSpPr>
            <p:nvPr/>
          </p:nvSpPr>
          <p:spPr bwMode="auto">
            <a:xfrm>
              <a:off x="4405313" y="2878138"/>
              <a:ext cx="39687" cy="39687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03" name="Oval 1102"/>
            <p:cNvSpPr>
              <a:spLocks noChangeArrowheads="1"/>
            </p:cNvSpPr>
            <p:nvPr/>
          </p:nvSpPr>
          <p:spPr bwMode="auto">
            <a:xfrm>
              <a:off x="4405313" y="2878138"/>
              <a:ext cx="39687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04" name="Oval 1103"/>
            <p:cNvSpPr>
              <a:spLocks noChangeArrowheads="1"/>
            </p:cNvSpPr>
            <p:nvPr/>
          </p:nvSpPr>
          <p:spPr bwMode="auto">
            <a:xfrm>
              <a:off x="4768850" y="2424113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05" name="Oval 1104"/>
            <p:cNvSpPr>
              <a:spLocks noChangeArrowheads="1"/>
            </p:cNvSpPr>
            <p:nvPr/>
          </p:nvSpPr>
          <p:spPr bwMode="auto">
            <a:xfrm>
              <a:off x="4768850" y="242411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06" name="Oval 1105"/>
            <p:cNvSpPr>
              <a:spLocks noChangeArrowheads="1"/>
            </p:cNvSpPr>
            <p:nvPr/>
          </p:nvSpPr>
          <p:spPr bwMode="auto">
            <a:xfrm>
              <a:off x="4818063" y="2473325"/>
              <a:ext cx="41275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07" name="Oval 1106"/>
            <p:cNvSpPr>
              <a:spLocks noChangeArrowheads="1"/>
            </p:cNvSpPr>
            <p:nvPr/>
          </p:nvSpPr>
          <p:spPr bwMode="auto">
            <a:xfrm>
              <a:off x="4818063" y="2473325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08" name="Oval 1107"/>
            <p:cNvSpPr>
              <a:spLocks noChangeArrowheads="1"/>
            </p:cNvSpPr>
            <p:nvPr/>
          </p:nvSpPr>
          <p:spPr bwMode="auto">
            <a:xfrm>
              <a:off x="4818063" y="2444750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09" name="Oval 1108"/>
            <p:cNvSpPr>
              <a:spLocks noChangeArrowheads="1"/>
            </p:cNvSpPr>
            <p:nvPr/>
          </p:nvSpPr>
          <p:spPr bwMode="auto">
            <a:xfrm>
              <a:off x="4818063" y="2444750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10" name="Oval 1109"/>
            <p:cNvSpPr>
              <a:spLocks noChangeArrowheads="1"/>
            </p:cNvSpPr>
            <p:nvPr/>
          </p:nvSpPr>
          <p:spPr bwMode="auto">
            <a:xfrm>
              <a:off x="4867275" y="2493963"/>
              <a:ext cx="41275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11" name="Oval 1110"/>
            <p:cNvSpPr>
              <a:spLocks noChangeArrowheads="1"/>
            </p:cNvSpPr>
            <p:nvPr/>
          </p:nvSpPr>
          <p:spPr bwMode="auto">
            <a:xfrm>
              <a:off x="4867275" y="2493963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12" name="Oval 1111"/>
            <p:cNvSpPr>
              <a:spLocks noChangeArrowheads="1"/>
            </p:cNvSpPr>
            <p:nvPr/>
          </p:nvSpPr>
          <p:spPr bwMode="auto">
            <a:xfrm>
              <a:off x="4778375" y="253682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13" name="Oval 1112"/>
            <p:cNvSpPr>
              <a:spLocks noChangeArrowheads="1"/>
            </p:cNvSpPr>
            <p:nvPr/>
          </p:nvSpPr>
          <p:spPr bwMode="auto">
            <a:xfrm>
              <a:off x="4778375" y="253682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14" name="Oval 1113"/>
            <p:cNvSpPr>
              <a:spLocks noChangeArrowheads="1"/>
            </p:cNvSpPr>
            <p:nvPr/>
          </p:nvSpPr>
          <p:spPr bwMode="auto">
            <a:xfrm>
              <a:off x="4829175" y="258762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15" name="Oval 1114"/>
            <p:cNvSpPr>
              <a:spLocks noChangeArrowheads="1"/>
            </p:cNvSpPr>
            <p:nvPr/>
          </p:nvSpPr>
          <p:spPr bwMode="auto">
            <a:xfrm>
              <a:off x="4829175" y="258762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16" name="Oval 1115"/>
            <p:cNvSpPr>
              <a:spLocks noChangeArrowheads="1"/>
            </p:cNvSpPr>
            <p:nvPr/>
          </p:nvSpPr>
          <p:spPr bwMode="auto">
            <a:xfrm>
              <a:off x="4818063" y="2516188"/>
              <a:ext cx="139700" cy="141287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17" name="Oval 1116"/>
            <p:cNvSpPr>
              <a:spLocks noChangeArrowheads="1"/>
            </p:cNvSpPr>
            <p:nvPr/>
          </p:nvSpPr>
          <p:spPr bwMode="auto">
            <a:xfrm>
              <a:off x="4818063" y="2516188"/>
              <a:ext cx="139700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18" name="Oval 1117"/>
            <p:cNvSpPr>
              <a:spLocks noChangeArrowheads="1"/>
            </p:cNvSpPr>
            <p:nvPr/>
          </p:nvSpPr>
          <p:spPr bwMode="auto">
            <a:xfrm>
              <a:off x="4867275" y="2566988"/>
              <a:ext cx="41275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19" name="Oval 1118"/>
            <p:cNvSpPr>
              <a:spLocks noChangeArrowheads="1"/>
            </p:cNvSpPr>
            <p:nvPr/>
          </p:nvSpPr>
          <p:spPr bwMode="auto">
            <a:xfrm>
              <a:off x="4867275" y="2566988"/>
              <a:ext cx="41275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20" name="Oval 1119"/>
            <p:cNvSpPr>
              <a:spLocks noChangeArrowheads="1"/>
            </p:cNvSpPr>
            <p:nvPr/>
          </p:nvSpPr>
          <p:spPr bwMode="auto">
            <a:xfrm>
              <a:off x="4719638" y="2501900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21" name="Oval 1120"/>
            <p:cNvSpPr>
              <a:spLocks noChangeArrowheads="1"/>
            </p:cNvSpPr>
            <p:nvPr/>
          </p:nvSpPr>
          <p:spPr bwMode="auto">
            <a:xfrm>
              <a:off x="4719638" y="2501900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22" name="Oval 1121"/>
            <p:cNvSpPr>
              <a:spLocks noChangeArrowheads="1"/>
            </p:cNvSpPr>
            <p:nvPr/>
          </p:nvSpPr>
          <p:spPr bwMode="auto">
            <a:xfrm>
              <a:off x="4770438" y="2552700"/>
              <a:ext cx="39687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23" name="Oval 1122"/>
            <p:cNvSpPr>
              <a:spLocks noChangeArrowheads="1"/>
            </p:cNvSpPr>
            <p:nvPr/>
          </p:nvSpPr>
          <p:spPr bwMode="auto">
            <a:xfrm>
              <a:off x="4770438" y="2552700"/>
              <a:ext cx="39687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24" name="Oval 1123"/>
            <p:cNvSpPr>
              <a:spLocks noChangeArrowheads="1"/>
            </p:cNvSpPr>
            <p:nvPr/>
          </p:nvSpPr>
          <p:spPr bwMode="auto">
            <a:xfrm>
              <a:off x="4699000" y="2443163"/>
              <a:ext cx="141288" cy="141287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25" name="Oval 1124"/>
            <p:cNvSpPr>
              <a:spLocks noChangeArrowheads="1"/>
            </p:cNvSpPr>
            <p:nvPr/>
          </p:nvSpPr>
          <p:spPr bwMode="auto">
            <a:xfrm>
              <a:off x="4699000" y="2443163"/>
              <a:ext cx="141288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26" name="Oval 1125"/>
            <p:cNvSpPr>
              <a:spLocks noChangeArrowheads="1"/>
            </p:cNvSpPr>
            <p:nvPr/>
          </p:nvSpPr>
          <p:spPr bwMode="auto">
            <a:xfrm>
              <a:off x="4749800" y="2493963"/>
              <a:ext cx="39688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27" name="Oval 1126"/>
            <p:cNvSpPr>
              <a:spLocks noChangeArrowheads="1"/>
            </p:cNvSpPr>
            <p:nvPr/>
          </p:nvSpPr>
          <p:spPr bwMode="auto">
            <a:xfrm>
              <a:off x="4749800" y="2493963"/>
              <a:ext cx="39688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28" name="Oval 1127"/>
            <p:cNvSpPr>
              <a:spLocks noChangeArrowheads="1"/>
            </p:cNvSpPr>
            <p:nvPr/>
          </p:nvSpPr>
          <p:spPr bwMode="auto">
            <a:xfrm>
              <a:off x="4313238" y="2894013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29" name="Oval 1128"/>
            <p:cNvSpPr>
              <a:spLocks noChangeArrowheads="1"/>
            </p:cNvSpPr>
            <p:nvPr/>
          </p:nvSpPr>
          <p:spPr bwMode="auto">
            <a:xfrm>
              <a:off x="4313238" y="289401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30" name="Oval 1129"/>
            <p:cNvSpPr>
              <a:spLocks noChangeArrowheads="1"/>
            </p:cNvSpPr>
            <p:nvPr/>
          </p:nvSpPr>
          <p:spPr bwMode="auto">
            <a:xfrm>
              <a:off x="4364038" y="2943225"/>
              <a:ext cx="39687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31" name="Oval 1130"/>
            <p:cNvSpPr>
              <a:spLocks noChangeArrowheads="1"/>
            </p:cNvSpPr>
            <p:nvPr/>
          </p:nvSpPr>
          <p:spPr bwMode="auto">
            <a:xfrm>
              <a:off x="4364038" y="2943225"/>
              <a:ext cx="39687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32" name="Oval 1131"/>
            <p:cNvSpPr>
              <a:spLocks noChangeArrowheads="1"/>
            </p:cNvSpPr>
            <p:nvPr/>
          </p:nvSpPr>
          <p:spPr bwMode="auto">
            <a:xfrm>
              <a:off x="4310063" y="2857500"/>
              <a:ext cx="141287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33" name="Oval 1132"/>
            <p:cNvSpPr>
              <a:spLocks noChangeArrowheads="1"/>
            </p:cNvSpPr>
            <p:nvPr/>
          </p:nvSpPr>
          <p:spPr bwMode="auto">
            <a:xfrm>
              <a:off x="4310063" y="2857500"/>
              <a:ext cx="141287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34" name="Oval 1133"/>
            <p:cNvSpPr>
              <a:spLocks noChangeArrowheads="1"/>
            </p:cNvSpPr>
            <p:nvPr/>
          </p:nvSpPr>
          <p:spPr bwMode="auto">
            <a:xfrm>
              <a:off x="4360863" y="2908300"/>
              <a:ext cx="39687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7735" name="Oval 1134"/>
            <p:cNvSpPr>
              <a:spLocks noChangeArrowheads="1"/>
            </p:cNvSpPr>
            <p:nvPr/>
          </p:nvSpPr>
          <p:spPr bwMode="auto">
            <a:xfrm>
              <a:off x="4360863" y="2908300"/>
              <a:ext cx="39687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0846" y="6453337"/>
            <a:ext cx="2584342" cy="323157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Kriegeskorte</a:t>
            </a:r>
            <a:r>
              <a:rPr lang="en-GB" sz="15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&amp; </a:t>
            </a:r>
            <a:r>
              <a:rPr lang="en-GB" sz="1500" b="1" dirty="0" err="1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Kievit</a:t>
            </a:r>
            <a:r>
              <a:rPr lang="en-GB" sz="15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r>
              <a:rPr lang="en-GB" sz="1500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2013</a:t>
            </a:r>
            <a:endParaRPr lang="en-GB" sz="1500" dirty="0">
              <a:solidFill>
                <a:prstClr val="white">
                  <a:lumMod val="50000"/>
                </a:prstClr>
              </a:solidFill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7546977" y="98425"/>
            <a:ext cx="938213" cy="144145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/>
          <p:cNvCxnSpPr/>
          <p:nvPr/>
        </p:nvCxnSpPr>
        <p:spPr>
          <a:xfrm>
            <a:off x="3897313" y="3217864"/>
            <a:ext cx="1365250" cy="1330325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/>
          <p:cNvCxnSpPr/>
          <p:nvPr/>
        </p:nvCxnSpPr>
        <p:spPr>
          <a:xfrm>
            <a:off x="2332040" y="3151190"/>
            <a:ext cx="1266825" cy="1266825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465139" y="3216275"/>
            <a:ext cx="1365250" cy="1330325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/>
          <p:cNvCxnSpPr/>
          <p:nvPr/>
        </p:nvCxnSpPr>
        <p:spPr>
          <a:xfrm flipV="1">
            <a:off x="5638800" y="171452"/>
            <a:ext cx="1366838" cy="132556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6" name="Arc 1055"/>
          <p:cNvSpPr/>
          <p:nvPr/>
        </p:nvSpPr>
        <p:spPr>
          <a:xfrm flipV="1">
            <a:off x="2933700" y="495300"/>
            <a:ext cx="1919288" cy="677863"/>
          </a:xfrm>
          <a:prstGeom prst="arc">
            <a:avLst>
              <a:gd name="adj1" fmla="val 15720238"/>
              <a:gd name="adj2" fmla="val 5782505"/>
            </a:avLst>
          </a:prstGeom>
          <a:ln w="38100">
            <a:solidFill>
              <a:srgbClr val="000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1057" name="Arc 1056"/>
          <p:cNvSpPr/>
          <p:nvPr/>
        </p:nvSpPr>
        <p:spPr>
          <a:xfrm rot="7741246" flipV="1">
            <a:off x="5979319" y="2759869"/>
            <a:ext cx="1917700" cy="677862"/>
          </a:xfrm>
          <a:prstGeom prst="arc">
            <a:avLst>
              <a:gd name="adj1" fmla="val 19274715"/>
              <a:gd name="adj2" fmla="val 3556484"/>
            </a:avLst>
          </a:prstGeom>
          <a:ln w="38100">
            <a:solidFill>
              <a:srgbClr val="000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49938" y="5067302"/>
            <a:ext cx="2355850" cy="354013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00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category information</a:t>
            </a:r>
          </a:p>
        </p:txBody>
      </p:sp>
      <p:sp>
        <p:nvSpPr>
          <p:cNvPr id="1059" name="TextBox 1058"/>
          <p:cNvSpPr txBox="1">
            <a:spLocks noChangeArrowheads="1"/>
          </p:cNvSpPr>
          <p:nvPr/>
        </p:nvSpPr>
        <p:spPr bwMode="auto">
          <a:xfrm>
            <a:off x="5849940" y="5557838"/>
            <a:ext cx="25622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700" b="1">
                <a:solidFill>
                  <a:srgbClr val="0000C0"/>
                </a:solidFill>
                <a:latin typeface="Arial" charset="0"/>
              </a:rPr>
              <a:t>...for nonlinear readout</a:t>
            </a:r>
          </a:p>
        </p:txBody>
      </p:sp>
      <p:sp>
        <p:nvSpPr>
          <p:cNvPr id="12414" name="Rectangle 12413"/>
          <p:cNvSpPr/>
          <p:nvPr/>
        </p:nvSpPr>
        <p:spPr>
          <a:xfrm>
            <a:off x="5849939" y="5305425"/>
            <a:ext cx="2310395" cy="373659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dirty="0">
                <a:solidFill>
                  <a:srgbClr val="1F497D">
                    <a:lumMod val="60000"/>
                    <a:lumOff val="40000"/>
                  </a:srgbClr>
                </a:solidFill>
                <a:cs typeface="Arial" pitchFamily="34" charset="0"/>
              </a:rPr>
              <a:t>...for linear readout</a:t>
            </a:r>
            <a:endParaRPr lang="en-GB" dirty="0">
              <a:solidFill>
                <a:srgbClr val="1F497D">
                  <a:lumMod val="60000"/>
                  <a:lumOff val="40000"/>
                </a:srgbClr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061" name="Rectangle 1060"/>
          <p:cNvSpPr>
            <a:spLocks noChangeArrowheads="1"/>
          </p:cNvSpPr>
          <p:nvPr/>
        </p:nvSpPr>
        <p:spPr bwMode="auto">
          <a:xfrm>
            <a:off x="5849939" y="5795963"/>
            <a:ext cx="2807452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solidFill>
                  <a:srgbClr val="FF0000"/>
                </a:solidFill>
                <a:latin typeface="Arial" charset="0"/>
              </a:rPr>
              <a:t>...inherently categorical</a:t>
            </a:r>
            <a:endParaRPr lang="en-GB" altLang="en-US" dirty="0">
              <a:solidFill>
                <a:srgbClr val="FF0000"/>
              </a:solidFill>
            </a:endParaRPr>
          </a:p>
        </p:txBody>
      </p:sp>
      <p:grpSp>
        <p:nvGrpSpPr>
          <p:cNvPr id="1537" name="Group 1536"/>
          <p:cNvGrpSpPr>
            <a:grpSpLocks/>
          </p:cNvGrpSpPr>
          <p:nvPr/>
        </p:nvGrpSpPr>
        <p:grpSpPr bwMode="auto">
          <a:xfrm>
            <a:off x="352427" y="44450"/>
            <a:ext cx="8386763" cy="4579938"/>
            <a:chOff x="553676" y="228252"/>
            <a:chExt cx="8386367" cy="4579952"/>
          </a:xfrm>
        </p:grpSpPr>
        <p:sp>
          <p:nvSpPr>
            <p:cNvPr id="1071" name="Rounded Rectangle 1070"/>
            <p:cNvSpPr/>
            <p:nvPr/>
          </p:nvSpPr>
          <p:spPr>
            <a:xfrm>
              <a:off x="553676" y="3311186"/>
              <a:ext cx="1496942" cy="1497018"/>
            </a:xfrm>
            <a:prstGeom prst="roundRect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72" name="Rounded Rectangle 1071"/>
            <p:cNvSpPr/>
            <p:nvPr/>
          </p:nvSpPr>
          <p:spPr>
            <a:xfrm>
              <a:off x="2276033" y="3311186"/>
              <a:ext cx="1496941" cy="1497018"/>
            </a:xfrm>
            <a:prstGeom prst="roundRect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73" name="Rounded Rectangle 1072"/>
            <p:cNvSpPr/>
            <p:nvPr/>
          </p:nvSpPr>
          <p:spPr>
            <a:xfrm>
              <a:off x="3998388" y="3311186"/>
              <a:ext cx="1496942" cy="1497018"/>
            </a:xfrm>
            <a:prstGeom prst="roundRect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74" name="Rounded Rectangle 1073"/>
            <p:cNvSpPr/>
            <p:nvPr/>
          </p:nvSpPr>
          <p:spPr>
            <a:xfrm>
              <a:off x="5720745" y="228252"/>
              <a:ext cx="1496941" cy="1497018"/>
            </a:xfrm>
            <a:prstGeom prst="roundRect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75" name="Rounded Rectangle 1074"/>
            <p:cNvSpPr/>
            <p:nvPr/>
          </p:nvSpPr>
          <p:spPr>
            <a:xfrm>
              <a:off x="7443101" y="228252"/>
              <a:ext cx="1496942" cy="1497018"/>
            </a:xfrm>
            <a:prstGeom prst="roundRect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76" name="Rounded Rectangle 1075"/>
            <p:cNvSpPr/>
            <p:nvPr/>
          </p:nvSpPr>
          <p:spPr>
            <a:xfrm>
              <a:off x="5720745" y="3311186"/>
              <a:ext cx="1496941" cy="1497018"/>
            </a:xfrm>
            <a:prstGeom prst="roundRect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77" name="Rounded Rectangle 1076"/>
            <p:cNvSpPr/>
            <p:nvPr/>
          </p:nvSpPr>
          <p:spPr>
            <a:xfrm>
              <a:off x="7443101" y="3311186"/>
              <a:ext cx="1496942" cy="1497018"/>
            </a:xfrm>
            <a:prstGeom prst="roundRect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78" name="Rounded Rectangle 1077"/>
            <p:cNvSpPr/>
            <p:nvPr/>
          </p:nvSpPr>
          <p:spPr>
            <a:xfrm>
              <a:off x="3998388" y="228252"/>
              <a:ext cx="1496942" cy="1497018"/>
            </a:xfrm>
            <a:prstGeom prst="roundRect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79" name="Rounded Rectangle 1078"/>
            <p:cNvSpPr/>
            <p:nvPr/>
          </p:nvSpPr>
          <p:spPr>
            <a:xfrm>
              <a:off x="2276033" y="228252"/>
              <a:ext cx="1496941" cy="1497018"/>
            </a:xfrm>
            <a:prstGeom prst="roundRect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1538" name="Oval 1537"/>
          <p:cNvSpPr/>
          <p:nvPr/>
        </p:nvSpPr>
        <p:spPr>
          <a:xfrm>
            <a:off x="2295525" y="3695700"/>
            <a:ext cx="669925" cy="669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110" name="Oval 1109"/>
          <p:cNvSpPr/>
          <p:nvPr/>
        </p:nvSpPr>
        <p:spPr>
          <a:xfrm>
            <a:off x="627063" y="3795713"/>
            <a:ext cx="628650" cy="628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111" name="Oval 1110"/>
          <p:cNvSpPr/>
          <p:nvPr/>
        </p:nvSpPr>
        <p:spPr>
          <a:xfrm>
            <a:off x="4132264" y="3914776"/>
            <a:ext cx="415925" cy="415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123" name="Oval 1122"/>
          <p:cNvSpPr/>
          <p:nvPr/>
        </p:nvSpPr>
        <p:spPr>
          <a:xfrm>
            <a:off x="1079500" y="3355975"/>
            <a:ext cx="628650" cy="628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124" name="Oval 1123"/>
          <p:cNvSpPr/>
          <p:nvPr/>
        </p:nvSpPr>
        <p:spPr>
          <a:xfrm>
            <a:off x="4646613" y="3438527"/>
            <a:ext cx="417512" cy="4175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125" name="Oval 1124"/>
          <p:cNvSpPr/>
          <p:nvPr/>
        </p:nvSpPr>
        <p:spPr>
          <a:xfrm>
            <a:off x="2909889" y="3355976"/>
            <a:ext cx="415925" cy="415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23530" y="1085678"/>
            <a:ext cx="471115" cy="471115"/>
            <a:chOff x="238261" y="2380347"/>
            <a:chExt cx="471115" cy="47111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277328" y="2380347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Straight Arrow Connector 725"/>
            <p:cNvCxnSpPr/>
            <p:nvPr/>
          </p:nvCxnSpPr>
          <p:spPr>
            <a:xfrm rot="5400000" flipV="1">
              <a:off x="493352" y="2596371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Arrow Connector 726"/>
            <p:cNvCxnSpPr/>
            <p:nvPr/>
          </p:nvCxnSpPr>
          <p:spPr>
            <a:xfrm rot="2100000" flipV="1">
              <a:off x="401235" y="2419414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Straight Arrow Connector 727"/>
            <p:cNvCxnSpPr/>
            <p:nvPr/>
          </p:nvCxnSpPr>
          <p:spPr>
            <a:xfrm rot="3300000" flipV="1">
              <a:off x="454285" y="2472464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0" name="Group 729"/>
          <p:cNvGrpSpPr/>
          <p:nvPr/>
        </p:nvGrpSpPr>
        <p:grpSpPr>
          <a:xfrm>
            <a:off x="2051721" y="1085678"/>
            <a:ext cx="471115" cy="471115"/>
            <a:chOff x="238261" y="2380347"/>
            <a:chExt cx="471115" cy="471115"/>
          </a:xfrm>
        </p:grpSpPr>
        <p:cxnSp>
          <p:nvCxnSpPr>
            <p:cNvPr id="731" name="Straight Arrow Connector 730"/>
            <p:cNvCxnSpPr/>
            <p:nvPr/>
          </p:nvCxnSpPr>
          <p:spPr>
            <a:xfrm flipV="1">
              <a:off x="277328" y="2380347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Arrow Connector 731"/>
            <p:cNvCxnSpPr/>
            <p:nvPr/>
          </p:nvCxnSpPr>
          <p:spPr>
            <a:xfrm rot="5400000" flipV="1">
              <a:off x="493352" y="2596371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Straight Arrow Connector 732"/>
            <p:cNvCxnSpPr/>
            <p:nvPr/>
          </p:nvCxnSpPr>
          <p:spPr>
            <a:xfrm rot="2100000" flipV="1">
              <a:off x="401235" y="2419414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Straight Arrow Connector 733"/>
            <p:cNvCxnSpPr/>
            <p:nvPr/>
          </p:nvCxnSpPr>
          <p:spPr>
            <a:xfrm rot="3300000" flipV="1">
              <a:off x="454285" y="2472464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5" name="Freeform 734"/>
          <p:cNvSpPr/>
          <p:nvPr/>
        </p:nvSpPr>
        <p:spPr>
          <a:xfrm>
            <a:off x="2278074" y="95615"/>
            <a:ext cx="1226681" cy="1215203"/>
          </a:xfrm>
          <a:custGeom>
            <a:avLst/>
            <a:gdLst>
              <a:gd name="connsiteX0" fmla="*/ 475699 w 1279103"/>
              <a:gd name="connsiteY0" fmla="*/ 0 h 1231533"/>
              <a:gd name="connsiteX1" fmla="*/ 486270 w 1279103"/>
              <a:gd name="connsiteY1" fmla="*/ 200851 h 1231533"/>
              <a:gd name="connsiteX2" fmla="*/ 496841 w 1279103"/>
              <a:gd name="connsiteY2" fmla="*/ 232564 h 1231533"/>
              <a:gd name="connsiteX3" fmla="*/ 502127 w 1279103"/>
              <a:gd name="connsiteY3" fmla="*/ 248421 h 1231533"/>
              <a:gd name="connsiteX4" fmla="*/ 512698 w 1279103"/>
              <a:gd name="connsiteY4" fmla="*/ 285420 h 1231533"/>
              <a:gd name="connsiteX5" fmla="*/ 528555 w 1279103"/>
              <a:gd name="connsiteY5" fmla="*/ 317133 h 1231533"/>
              <a:gd name="connsiteX6" fmla="*/ 528555 w 1279103"/>
              <a:gd name="connsiteY6" fmla="*/ 449272 h 1231533"/>
              <a:gd name="connsiteX7" fmla="*/ 517983 w 1279103"/>
              <a:gd name="connsiteY7" fmla="*/ 459843 h 1231533"/>
              <a:gd name="connsiteX8" fmla="*/ 507412 w 1279103"/>
              <a:gd name="connsiteY8" fmla="*/ 475700 h 1231533"/>
              <a:gd name="connsiteX9" fmla="*/ 491556 w 1279103"/>
              <a:gd name="connsiteY9" fmla="*/ 480985 h 1231533"/>
              <a:gd name="connsiteX10" fmla="*/ 480985 w 1279103"/>
              <a:gd name="connsiteY10" fmla="*/ 496842 h 1231533"/>
              <a:gd name="connsiteX11" fmla="*/ 449271 w 1279103"/>
              <a:gd name="connsiteY11" fmla="*/ 517984 h 1231533"/>
              <a:gd name="connsiteX12" fmla="*/ 428129 w 1279103"/>
              <a:gd name="connsiteY12" fmla="*/ 549697 h 1231533"/>
              <a:gd name="connsiteX13" fmla="*/ 417558 w 1279103"/>
              <a:gd name="connsiteY13" fmla="*/ 581411 h 1231533"/>
              <a:gd name="connsiteX14" fmla="*/ 454557 w 1279103"/>
              <a:gd name="connsiteY14" fmla="*/ 644837 h 1231533"/>
              <a:gd name="connsiteX15" fmla="*/ 486270 w 1279103"/>
              <a:gd name="connsiteY15" fmla="*/ 655408 h 1231533"/>
              <a:gd name="connsiteX16" fmla="*/ 502127 w 1279103"/>
              <a:gd name="connsiteY16" fmla="*/ 660694 h 1231533"/>
              <a:gd name="connsiteX17" fmla="*/ 607838 w 1279103"/>
              <a:gd name="connsiteY17" fmla="*/ 655408 h 1231533"/>
              <a:gd name="connsiteX18" fmla="*/ 623694 w 1279103"/>
              <a:gd name="connsiteY18" fmla="*/ 650123 h 1231533"/>
              <a:gd name="connsiteX19" fmla="*/ 634266 w 1279103"/>
              <a:gd name="connsiteY19" fmla="*/ 639552 h 1231533"/>
              <a:gd name="connsiteX20" fmla="*/ 724120 w 1279103"/>
              <a:gd name="connsiteY20" fmla="*/ 650123 h 1231533"/>
              <a:gd name="connsiteX21" fmla="*/ 739977 w 1279103"/>
              <a:gd name="connsiteY21" fmla="*/ 660694 h 1231533"/>
              <a:gd name="connsiteX22" fmla="*/ 750548 w 1279103"/>
              <a:gd name="connsiteY22" fmla="*/ 676551 h 1231533"/>
              <a:gd name="connsiteX23" fmla="*/ 761119 w 1279103"/>
              <a:gd name="connsiteY23" fmla="*/ 734692 h 1231533"/>
              <a:gd name="connsiteX24" fmla="*/ 755833 w 1279103"/>
              <a:gd name="connsiteY24" fmla="*/ 893258 h 1231533"/>
              <a:gd name="connsiteX25" fmla="*/ 713549 w 1279103"/>
              <a:gd name="connsiteY25" fmla="*/ 930257 h 1231533"/>
              <a:gd name="connsiteX26" fmla="*/ 681836 w 1279103"/>
              <a:gd name="connsiteY26" fmla="*/ 940828 h 1231533"/>
              <a:gd name="connsiteX27" fmla="*/ 665979 w 1279103"/>
              <a:gd name="connsiteY27" fmla="*/ 946114 h 1231533"/>
              <a:gd name="connsiteX28" fmla="*/ 639551 w 1279103"/>
              <a:gd name="connsiteY28" fmla="*/ 951399 h 1231533"/>
              <a:gd name="connsiteX29" fmla="*/ 274848 w 1279103"/>
              <a:gd name="connsiteY29" fmla="*/ 946114 h 1231533"/>
              <a:gd name="connsiteX30" fmla="*/ 158566 w 1279103"/>
              <a:gd name="connsiteY30" fmla="*/ 935542 h 1231533"/>
              <a:gd name="connsiteX31" fmla="*/ 105711 w 1279103"/>
              <a:gd name="connsiteY31" fmla="*/ 940828 h 1231533"/>
              <a:gd name="connsiteX32" fmla="*/ 73997 w 1279103"/>
              <a:gd name="connsiteY32" fmla="*/ 956685 h 1231533"/>
              <a:gd name="connsiteX33" fmla="*/ 52855 w 1279103"/>
              <a:gd name="connsiteY33" fmla="*/ 961970 h 1231533"/>
              <a:gd name="connsiteX34" fmla="*/ 26427 w 1279103"/>
              <a:gd name="connsiteY34" fmla="*/ 993683 h 1231533"/>
              <a:gd name="connsiteX35" fmla="*/ 15856 w 1279103"/>
              <a:gd name="connsiteY35" fmla="*/ 1025397 h 1231533"/>
              <a:gd name="connsiteX36" fmla="*/ 5285 w 1279103"/>
              <a:gd name="connsiteY36" fmla="*/ 1062396 h 1231533"/>
              <a:gd name="connsiteX37" fmla="*/ 0 w 1279103"/>
              <a:gd name="connsiteY37" fmla="*/ 1099394 h 1231533"/>
              <a:gd name="connsiteX38" fmla="*/ 5285 w 1279103"/>
              <a:gd name="connsiteY38" fmla="*/ 1125822 h 1231533"/>
              <a:gd name="connsiteX39" fmla="*/ 21142 w 1279103"/>
              <a:gd name="connsiteY39" fmla="*/ 1131108 h 1231533"/>
              <a:gd name="connsiteX40" fmla="*/ 52855 w 1279103"/>
              <a:gd name="connsiteY40" fmla="*/ 1136393 h 1231533"/>
              <a:gd name="connsiteX41" fmla="*/ 89854 w 1279103"/>
              <a:gd name="connsiteY41" fmla="*/ 1146964 h 1231533"/>
              <a:gd name="connsiteX42" fmla="*/ 126853 w 1279103"/>
              <a:gd name="connsiteY42" fmla="*/ 1157535 h 1231533"/>
              <a:gd name="connsiteX43" fmla="*/ 153281 w 1279103"/>
              <a:gd name="connsiteY43" fmla="*/ 1162821 h 1231533"/>
              <a:gd name="connsiteX44" fmla="*/ 184994 w 1279103"/>
              <a:gd name="connsiteY44" fmla="*/ 1173392 h 1231533"/>
              <a:gd name="connsiteX45" fmla="*/ 200851 w 1279103"/>
              <a:gd name="connsiteY45" fmla="*/ 1183963 h 1231533"/>
              <a:gd name="connsiteX46" fmla="*/ 232564 w 1279103"/>
              <a:gd name="connsiteY46" fmla="*/ 1194534 h 1231533"/>
              <a:gd name="connsiteX47" fmla="*/ 248420 w 1279103"/>
              <a:gd name="connsiteY47" fmla="*/ 1205105 h 1231533"/>
              <a:gd name="connsiteX48" fmla="*/ 301276 w 1279103"/>
              <a:gd name="connsiteY48" fmla="*/ 1215677 h 1231533"/>
              <a:gd name="connsiteX49" fmla="*/ 364703 w 1279103"/>
              <a:gd name="connsiteY49" fmla="*/ 1226248 h 1231533"/>
              <a:gd name="connsiteX50" fmla="*/ 380559 w 1279103"/>
              <a:gd name="connsiteY50" fmla="*/ 1231533 h 1231533"/>
              <a:gd name="connsiteX51" fmla="*/ 539126 w 1279103"/>
              <a:gd name="connsiteY51" fmla="*/ 1226248 h 1231533"/>
              <a:gd name="connsiteX52" fmla="*/ 560268 w 1279103"/>
              <a:gd name="connsiteY52" fmla="*/ 1220962 h 1231533"/>
              <a:gd name="connsiteX53" fmla="*/ 591981 w 1279103"/>
              <a:gd name="connsiteY53" fmla="*/ 1215677 h 1231533"/>
              <a:gd name="connsiteX54" fmla="*/ 623694 w 1279103"/>
              <a:gd name="connsiteY54" fmla="*/ 1205105 h 1231533"/>
              <a:gd name="connsiteX55" fmla="*/ 639551 w 1279103"/>
              <a:gd name="connsiteY55" fmla="*/ 1199820 h 1231533"/>
              <a:gd name="connsiteX56" fmla="*/ 671264 w 1279103"/>
              <a:gd name="connsiteY56" fmla="*/ 1173392 h 1231533"/>
              <a:gd name="connsiteX57" fmla="*/ 687121 w 1279103"/>
              <a:gd name="connsiteY57" fmla="*/ 1162821 h 1231533"/>
              <a:gd name="connsiteX58" fmla="*/ 692407 w 1279103"/>
              <a:gd name="connsiteY58" fmla="*/ 1146964 h 1231533"/>
              <a:gd name="connsiteX59" fmla="*/ 713549 w 1279103"/>
              <a:gd name="connsiteY59" fmla="*/ 1115251 h 1231533"/>
              <a:gd name="connsiteX60" fmla="*/ 724120 w 1279103"/>
              <a:gd name="connsiteY60" fmla="*/ 1099394 h 1231533"/>
              <a:gd name="connsiteX61" fmla="*/ 745262 w 1279103"/>
              <a:gd name="connsiteY61" fmla="*/ 1067681 h 1231533"/>
              <a:gd name="connsiteX62" fmla="*/ 755833 w 1279103"/>
              <a:gd name="connsiteY62" fmla="*/ 1051825 h 1231533"/>
              <a:gd name="connsiteX63" fmla="*/ 782261 w 1279103"/>
              <a:gd name="connsiteY63" fmla="*/ 1030682 h 1231533"/>
              <a:gd name="connsiteX64" fmla="*/ 808689 w 1279103"/>
              <a:gd name="connsiteY64" fmla="*/ 1009540 h 1231533"/>
              <a:gd name="connsiteX65" fmla="*/ 835116 w 1279103"/>
              <a:gd name="connsiteY65" fmla="*/ 988398 h 1231533"/>
              <a:gd name="connsiteX66" fmla="*/ 845688 w 1279103"/>
              <a:gd name="connsiteY66" fmla="*/ 977827 h 1231533"/>
              <a:gd name="connsiteX67" fmla="*/ 856259 w 1279103"/>
              <a:gd name="connsiteY67" fmla="*/ 961970 h 1231533"/>
              <a:gd name="connsiteX68" fmla="*/ 872115 w 1279103"/>
              <a:gd name="connsiteY68" fmla="*/ 956685 h 1231533"/>
              <a:gd name="connsiteX69" fmla="*/ 903829 w 1279103"/>
              <a:gd name="connsiteY69" fmla="*/ 935542 h 1231533"/>
              <a:gd name="connsiteX70" fmla="*/ 935542 w 1279103"/>
              <a:gd name="connsiteY70" fmla="*/ 914400 h 1231533"/>
              <a:gd name="connsiteX71" fmla="*/ 951399 w 1279103"/>
              <a:gd name="connsiteY71" fmla="*/ 903829 h 1231533"/>
              <a:gd name="connsiteX72" fmla="*/ 983112 w 1279103"/>
              <a:gd name="connsiteY72" fmla="*/ 893258 h 1231533"/>
              <a:gd name="connsiteX73" fmla="*/ 998968 w 1279103"/>
              <a:gd name="connsiteY73" fmla="*/ 887972 h 1231533"/>
              <a:gd name="connsiteX74" fmla="*/ 1025396 w 1279103"/>
              <a:gd name="connsiteY74" fmla="*/ 872116 h 1231533"/>
              <a:gd name="connsiteX75" fmla="*/ 1041253 w 1279103"/>
              <a:gd name="connsiteY75" fmla="*/ 861545 h 1231533"/>
              <a:gd name="connsiteX76" fmla="*/ 1094108 w 1279103"/>
              <a:gd name="connsiteY76" fmla="*/ 845688 h 1231533"/>
              <a:gd name="connsiteX77" fmla="*/ 1120536 w 1279103"/>
              <a:gd name="connsiteY77" fmla="*/ 840403 h 1231533"/>
              <a:gd name="connsiteX78" fmla="*/ 1178677 w 1279103"/>
              <a:gd name="connsiteY78" fmla="*/ 835117 h 1231533"/>
              <a:gd name="connsiteX79" fmla="*/ 1242104 w 1279103"/>
              <a:gd name="connsiteY79" fmla="*/ 824546 h 1231533"/>
              <a:gd name="connsiteX80" fmla="*/ 1279103 w 1279103"/>
              <a:gd name="connsiteY80" fmla="*/ 824546 h 123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79103" h="1231533">
                <a:moveTo>
                  <a:pt x="475699" y="0"/>
                </a:moveTo>
                <a:cubicBezTo>
                  <a:pt x="494539" y="94194"/>
                  <a:pt x="466820" y="-52012"/>
                  <a:pt x="486270" y="200851"/>
                </a:cubicBezTo>
                <a:cubicBezTo>
                  <a:pt x="487125" y="211961"/>
                  <a:pt x="493317" y="221993"/>
                  <a:pt x="496841" y="232564"/>
                </a:cubicBezTo>
                <a:cubicBezTo>
                  <a:pt x="498603" y="237850"/>
                  <a:pt x="500776" y="243016"/>
                  <a:pt x="502127" y="248421"/>
                </a:cubicBezTo>
                <a:cubicBezTo>
                  <a:pt x="503822" y="255200"/>
                  <a:pt x="508905" y="277834"/>
                  <a:pt x="512698" y="285420"/>
                </a:cubicBezTo>
                <a:cubicBezTo>
                  <a:pt x="533192" y="326408"/>
                  <a:pt x="515268" y="277276"/>
                  <a:pt x="528555" y="317133"/>
                </a:cubicBezTo>
                <a:cubicBezTo>
                  <a:pt x="530800" y="353057"/>
                  <a:pt x="539238" y="410102"/>
                  <a:pt x="528555" y="449272"/>
                </a:cubicBezTo>
                <a:cubicBezTo>
                  <a:pt x="527244" y="454080"/>
                  <a:pt x="521096" y="455952"/>
                  <a:pt x="517983" y="459843"/>
                </a:cubicBezTo>
                <a:cubicBezTo>
                  <a:pt x="514015" y="464803"/>
                  <a:pt x="512372" y="471732"/>
                  <a:pt x="507412" y="475700"/>
                </a:cubicBezTo>
                <a:cubicBezTo>
                  <a:pt x="503062" y="479180"/>
                  <a:pt x="496841" y="479223"/>
                  <a:pt x="491556" y="480985"/>
                </a:cubicBezTo>
                <a:cubicBezTo>
                  <a:pt x="488032" y="486271"/>
                  <a:pt x="485766" y="492659"/>
                  <a:pt x="480985" y="496842"/>
                </a:cubicBezTo>
                <a:cubicBezTo>
                  <a:pt x="471423" y="505208"/>
                  <a:pt x="449271" y="517984"/>
                  <a:pt x="449271" y="517984"/>
                </a:cubicBezTo>
                <a:cubicBezTo>
                  <a:pt x="442224" y="528555"/>
                  <a:pt x="432146" y="537644"/>
                  <a:pt x="428129" y="549697"/>
                </a:cubicBezTo>
                <a:lnTo>
                  <a:pt x="417558" y="581411"/>
                </a:lnTo>
                <a:cubicBezTo>
                  <a:pt x="422304" y="619373"/>
                  <a:pt x="412918" y="630957"/>
                  <a:pt x="454557" y="644837"/>
                </a:cubicBezTo>
                <a:lnTo>
                  <a:pt x="486270" y="655408"/>
                </a:lnTo>
                <a:lnTo>
                  <a:pt x="502127" y="660694"/>
                </a:lnTo>
                <a:cubicBezTo>
                  <a:pt x="537364" y="658932"/>
                  <a:pt x="572690" y="658464"/>
                  <a:pt x="607838" y="655408"/>
                </a:cubicBezTo>
                <a:cubicBezTo>
                  <a:pt x="613388" y="654925"/>
                  <a:pt x="618917" y="652989"/>
                  <a:pt x="623694" y="650123"/>
                </a:cubicBezTo>
                <a:cubicBezTo>
                  <a:pt x="627967" y="647559"/>
                  <a:pt x="630742" y="643076"/>
                  <a:pt x="634266" y="639552"/>
                </a:cubicBezTo>
                <a:cubicBezTo>
                  <a:pt x="645970" y="640388"/>
                  <a:pt x="700091" y="638109"/>
                  <a:pt x="724120" y="650123"/>
                </a:cubicBezTo>
                <a:cubicBezTo>
                  <a:pt x="729802" y="652964"/>
                  <a:pt x="734691" y="657170"/>
                  <a:pt x="739977" y="660694"/>
                </a:cubicBezTo>
                <a:cubicBezTo>
                  <a:pt x="743501" y="665980"/>
                  <a:pt x="747707" y="670869"/>
                  <a:pt x="750548" y="676551"/>
                </a:cubicBezTo>
                <a:cubicBezTo>
                  <a:pt x="758695" y="692845"/>
                  <a:pt x="759297" y="720121"/>
                  <a:pt x="761119" y="734692"/>
                </a:cubicBezTo>
                <a:cubicBezTo>
                  <a:pt x="759357" y="787547"/>
                  <a:pt x="760621" y="840591"/>
                  <a:pt x="755833" y="893258"/>
                </a:cubicBezTo>
                <a:cubicBezTo>
                  <a:pt x="754484" y="908096"/>
                  <a:pt x="718010" y="928770"/>
                  <a:pt x="713549" y="930257"/>
                </a:cubicBezTo>
                <a:lnTo>
                  <a:pt x="681836" y="940828"/>
                </a:lnTo>
                <a:cubicBezTo>
                  <a:pt x="676550" y="942590"/>
                  <a:pt x="671442" y="945021"/>
                  <a:pt x="665979" y="946114"/>
                </a:cubicBezTo>
                <a:lnTo>
                  <a:pt x="639551" y="951399"/>
                </a:lnTo>
                <a:lnTo>
                  <a:pt x="274848" y="946114"/>
                </a:lnTo>
                <a:cubicBezTo>
                  <a:pt x="187145" y="944098"/>
                  <a:pt x="207162" y="947692"/>
                  <a:pt x="158566" y="935542"/>
                </a:cubicBezTo>
                <a:cubicBezTo>
                  <a:pt x="140948" y="937304"/>
                  <a:pt x="123211" y="938135"/>
                  <a:pt x="105711" y="940828"/>
                </a:cubicBezTo>
                <a:cubicBezTo>
                  <a:pt x="82548" y="944392"/>
                  <a:pt x="95949" y="947278"/>
                  <a:pt x="73997" y="956685"/>
                </a:cubicBezTo>
                <a:cubicBezTo>
                  <a:pt x="67320" y="959546"/>
                  <a:pt x="59902" y="960208"/>
                  <a:pt x="52855" y="961970"/>
                </a:cubicBezTo>
                <a:cubicBezTo>
                  <a:pt x="42902" y="971924"/>
                  <a:pt x="32312" y="980442"/>
                  <a:pt x="26427" y="993683"/>
                </a:cubicBezTo>
                <a:cubicBezTo>
                  <a:pt x="21901" y="1003866"/>
                  <a:pt x="19380" y="1014826"/>
                  <a:pt x="15856" y="1025397"/>
                </a:cubicBezTo>
                <a:cubicBezTo>
                  <a:pt x="11329" y="1038979"/>
                  <a:pt x="7939" y="1047799"/>
                  <a:pt x="5285" y="1062396"/>
                </a:cubicBezTo>
                <a:cubicBezTo>
                  <a:pt x="3056" y="1074653"/>
                  <a:pt x="1762" y="1087061"/>
                  <a:pt x="0" y="1099394"/>
                </a:cubicBezTo>
                <a:cubicBezTo>
                  <a:pt x="1762" y="1108203"/>
                  <a:pt x="302" y="1118347"/>
                  <a:pt x="5285" y="1125822"/>
                </a:cubicBezTo>
                <a:cubicBezTo>
                  <a:pt x="8376" y="1130458"/>
                  <a:pt x="15703" y="1129899"/>
                  <a:pt x="21142" y="1131108"/>
                </a:cubicBezTo>
                <a:cubicBezTo>
                  <a:pt x="31604" y="1133433"/>
                  <a:pt x="42284" y="1134631"/>
                  <a:pt x="52855" y="1136393"/>
                </a:cubicBezTo>
                <a:cubicBezTo>
                  <a:pt x="90875" y="1149067"/>
                  <a:pt x="43396" y="1133690"/>
                  <a:pt x="89854" y="1146964"/>
                </a:cubicBezTo>
                <a:cubicBezTo>
                  <a:pt x="120771" y="1155797"/>
                  <a:pt x="89655" y="1149269"/>
                  <a:pt x="126853" y="1157535"/>
                </a:cubicBezTo>
                <a:cubicBezTo>
                  <a:pt x="135623" y="1159484"/>
                  <a:pt x="144614" y="1160457"/>
                  <a:pt x="153281" y="1162821"/>
                </a:cubicBezTo>
                <a:cubicBezTo>
                  <a:pt x="164031" y="1165753"/>
                  <a:pt x="184994" y="1173392"/>
                  <a:pt x="184994" y="1173392"/>
                </a:cubicBezTo>
                <a:cubicBezTo>
                  <a:pt x="190280" y="1176916"/>
                  <a:pt x="195046" y="1181383"/>
                  <a:pt x="200851" y="1183963"/>
                </a:cubicBezTo>
                <a:cubicBezTo>
                  <a:pt x="211033" y="1188488"/>
                  <a:pt x="232564" y="1194534"/>
                  <a:pt x="232564" y="1194534"/>
                </a:cubicBezTo>
                <a:cubicBezTo>
                  <a:pt x="237849" y="1198058"/>
                  <a:pt x="242349" y="1203237"/>
                  <a:pt x="248420" y="1205105"/>
                </a:cubicBezTo>
                <a:cubicBezTo>
                  <a:pt x="265593" y="1210389"/>
                  <a:pt x="283553" y="1212723"/>
                  <a:pt x="301276" y="1215677"/>
                </a:cubicBezTo>
                <a:cubicBezTo>
                  <a:pt x="322418" y="1219201"/>
                  <a:pt x="344369" y="1219470"/>
                  <a:pt x="364703" y="1226248"/>
                </a:cubicBezTo>
                <a:lnTo>
                  <a:pt x="380559" y="1231533"/>
                </a:lnTo>
                <a:cubicBezTo>
                  <a:pt x="433415" y="1229771"/>
                  <a:pt x="486332" y="1229353"/>
                  <a:pt x="539126" y="1226248"/>
                </a:cubicBezTo>
                <a:cubicBezTo>
                  <a:pt x="546378" y="1225821"/>
                  <a:pt x="553145" y="1222387"/>
                  <a:pt x="560268" y="1220962"/>
                </a:cubicBezTo>
                <a:cubicBezTo>
                  <a:pt x="570777" y="1218860"/>
                  <a:pt x="581410" y="1217439"/>
                  <a:pt x="591981" y="1215677"/>
                </a:cubicBezTo>
                <a:lnTo>
                  <a:pt x="623694" y="1205105"/>
                </a:lnTo>
                <a:lnTo>
                  <a:pt x="639551" y="1199820"/>
                </a:lnTo>
                <a:cubicBezTo>
                  <a:pt x="678921" y="1173574"/>
                  <a:pt x="630567" y="1207307"/>
                  <a:pt x="671264" y="1173392"/>
                </a:cubicBezTo>
                <a:cubicBezTo>
                  <a:pt x="676144" y="1169325"/>
                  <a:pt x="681835" y="1166345"/>
                  <a:pt x="687121" y="1162821"/>
                </a:cubicBezTo>
                <a:cubicBezTo>
                  <a:pt x="688883" y="1157535"/>
                  <a:pt x="689701" y="1151834"/>
                  <a:pt x="692407" y="1146964"/>
                </a:cubicBezTo>
                <a:cubicBezTo>
                  <a:pt x="698577" y="1135858"/>
                  <a:pt x="706502" y="1125822"/>
                  <a:pt x="713549" y="1115251"/>
                </a:cubicBezTo>
                <a:lnTo>
                  <a:pt x="724120" y="1099394"/>
                </a:lnTo>
                <a:lnTo>
                  <a:pt x="745262" y="1067681"/>
                </a:lnTo>
                <a:cubicBezTo>
                  <a:pt x="748786" y="1062396"/>
                  <a:pt x="751341" y="1056317"/>
                  <a:pt x="755833" y="1051825"/>
                </a:cubicBezTo>
                <a:cubicBezTo>
                  <a:pt x="770896" y="1036761"/>
                  <a:pt x="762257" y="1044017"/>
                  <a:pt x="782261" y="1030682"/>
                </a:cubicBezTo>
                <a:cubicBezTo>
                  <a:pt x="812557" y="985239"/>
                  <a:pt x="772215" y="1038720"/>
                  <a:pt x="808689" y="1009540"/>
                </a:cubicBezTo>
                <a:cubicBezTo>
                  <a:pt x="842841" y="982218"/>
                  <a:pt x="795263" y="1001682"/>
                  <a:pt x="835116" y="988398"/>
                </a:cubicBezTo>
                <a:cubicBezTo>
                  <a:pt x="838640" y="984874"/>
                  <a:pt x="842575" y="981718"/>
                  <a:pt x="845688" y="977827"/>
                </a:cubicBezTo>
                <a:cubicBezTo>
                  <a:pt x="849656" y="972867"/>
                  <a:pt x="851299" y="965938"/>
                  <a:pt x="856259" y="961970"/>
                </a:cubicBezTo>
                <a:cubicBezTo>
                  <a:pt x="860609" y="958490"/>
                  <a:pt x="866830" y="958447"/>
                  <a:pt x="872115" y="956685"/>
                </a:cubicBezTo>
                <a:cubicBezTo>
                  <a:pt x="907305" y="921495"/>
                  <a:pt x="869407" y="954665"/>
                  <a:pt x="903829" y="935542"/>
                </a:cubicBezTo>
                <a:cubicBezTo>
                  <a:pt x="914935" y="929372"/>
                  <a:pt x="924971" y="921447"/>
                  <a:pt x="935542" y="914400"/>
                </a:cubicBezTo>
                <a:cubicBezTo>
                  <a:pt x="940828" y="910876"/>
                  <a:pt x="945372" y="905838"/>
                  <a:pt x="951399" y="903829"/>
                </a:cubicBezTo>
                <a:lnTo>
                  <a:pt x="983112" y="893258"/>
                </a:lnTo>
                <a:lnTo>
                  <a:pt x="998968" y="887972"/>
                </a:lnTo>
                <a:cubicBezTo>
                  <a:pt x="1019618" y="867324"/>
                  <a:pt x="997950" y="885839"/>
                  <a:pt x="1025396" y="872116"/>
                </a:cubicBezTo>
                <a:cubicBezTo>
                  <a:pt x="1031078" y="869275"/>
                  <a:pt x="1035448" y="864125"/>
                  <a:pt x="1041253" y="861545"/>
                </a:cubicBezTo>
                <a:cubicBezTo>
                  <a:pt x="1054424" y="855691"/>
                  <a:pt x="1078737" y="849104"/>
                  <a:pt x="1094108" y="845688"/>
                </a:cubicBezTo>
                <a:cubicBezTo>
                  <a:pt x="1102878" y="843739"/>
                  <a:pt x="1111622" y="841517"/>
                  <a:pt x="1120536" y="840403"/>
                </a:cubicBezTo>
                <a:cubicBezTo>
                  <a:pt x="1139846" y="837989"/>
                  <a:pt x="1159297" y="836879"/>
                  <a:pt x="1178677" y="835117"/>
                </a:cubicBezTo>
                <a:cubicBezTo>
                  <a:pt x="1205548" y="828399"/>
                  <a:pt x="1208354" y="826796"/>
                  <a:pt x="1242104" y="824546"/>
                </a:cubicBezTo>
                <a:cubicBezTo>
                  <a:pt x="1254410" y="823726"/>
                  <a:pt x="1266770" y="824546"/>
                  <a:pt x="1279103" y="824546"/>
                </a:cubicBezTo>
              </a:path>
            </a:pathLst>
          </a:custGeom>
          <a:noFill/>
          <a:ln w="38100">
            <a:solidFill>
              <a:srgbClr val="0423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62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059" grpId="0"/>
      <p:bldP spid="12414" grpId="0"/>
      <p:bldP spid="1061" grpId="0"/>
      <p:bldP spid="1538" grpId="0" animBg="1"/>
      <p:bldP spid="1110" grpId="0" animBg="1"/>
      <p:bldP spid="1111" grpId="0" animBg="1"/>
      <p:bldP spid="1123" grpId="0" animBg="1"/>
      <p:bldP spid="1124" grpId="0" animBg="1"/>
      <p:bldP spid="1125" grpId="0" animBg="1"/>
      <p:bldP spid="7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211960" y="1412776"/>
            <a:ext cx="4824536" cy="4896544"/>
            <a:chOff x="4211960" y="1052736"/>
            <a:chExt cx="4824536" cy="4896544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0906" y="1052736"/>
              <a:ext cx="4725590" cy="471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 rot="16200000">
              <a:off x="3625799" y="3072444"/>
              <a:ext cx="163398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dist</a:t>
              </a:r>
              <a:r>
                <a:rPr lang="en-GB" sz="2400" b="1" baseline="-25000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data</a:t>
              </a:r>
              <a:endParaRPr lang="en-GB" sz="2400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012160" y="5487615"/>
              <a:ext cx="163398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dist</a:t>
              </a:r>
              <a:r>
                <a:rPr lang="en-GB" sz="2400" b="1" baseline="-25000" dirty="0" err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true</a:t>
              </a:r>
              <a:endParaRPr lang="en-GB" sz="2400" b="1" baseline="-25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14" name="Straight Connector 113"/>
          <p:cNvCxnSpPr/>
          <p:nvPr/>
        </p:nvCxnSpPr>
        <p:spPr>
          <a:xfrm flipV="1">
            <a:off x="933451" y="1890390"/>
            <a:ext cx="2533650" cy="1828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en-GB" sz="2800" dirty="0"/>
              <a:t>Distance estimates are positively biased</a:t>
            </a:r>
          </a:p>
        </p:txBody>
      </p:sp>
      <p:sp>
        <p:nvSpPr>
          <p:cNvPr id="77" name="Oval 76"/>
          <p:cNvSpPr/>
          <p:nvPr/>
        </p:nvSpPr>
        <p:spPr>
          <a:xfrm>
            <a:off x="1916705" y="3586517"/>
            <a:ext cx="270030" cy="27003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3311861" y="2798930"/>
            <a:ext cx="270030" cy="27003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91581" y="3586875"/>
            <a:ext cx="270030" cy="270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3311861" y="1763816"/>
            <a:ext cx="270030" cy="270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6" name="Straight Connector 85"/>
          <p:cNvCxnSpPr>
            <a:stCxn id="81" idx="4"/>
            <a:endCxn id="78" idx="0"/>
          </p:cNvCxnSpPr>
          <p:nvPr/>
        </p:nvCxnSpPr>
        <p:spPr>
          <a:xfrm>
            <a:off x="3446875" y="2033847"/>
            <a:ext cx="0" cy="7650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77" idx="2"/>
            <a:endCxn id="79" idx="6"/>
          </p:cNvCxnSpPr>
          <p:nvPr/>
        </p:nvCxnSpPr>
        <p:spPr>
          <a:xfrm flipH="1">
            <a:off x="1061612" y="3721533"/>
            <a:ext cx="855095" cy="35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591780" y="3293985"/>
            <a:ext cx="896998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b="1" dirty="0" err="1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cs typeface="Arial" pitchFamily="34" charset="0"/>
              </a:rPr>
              <a:t>dist</a:t>
            </a:r>
            <a:r>
              <a:rPr lang="en-GB" b="1" baseline="-25000" dirty="0" err="1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cs typeface="Arial" pitchFamily="34" charset="0"/>
              </a:rPr>
              <a:t>true</a:t>
            </a:r>
            <a:endParaRPr lang="en-GB" b="1" baseline="-25000" dirty="0">
              <a:solidFill>
                <a:prstClr val="white">
                  <a:lumMod val="50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763690" y="3776340"/>
            <a:ext cx="1316283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>
                <a:solidFill>
                  <a:prstClr val="white">
                    <a:lumMod val="50000"/>
                  </a:prstClr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GB" dirty="0" err="1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cs typeface="Arial" pitchFamily="34" charset="0"/>
              </a:rPr>
              <a:t>attern1</a:t>
            </a:r>
            <a:r>
              <a:rPr lang="en-GB" baseline="-25000" dirty="0" err="1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cs typeface="Arial" pitchFamily="34" charset="0"/>
              </a:rPr>
              <a:t>true</a:t>
            </a:r>
            <a:endParaRPr lang="en-GB" baseline="-25000" dirty="0">
              <a:solidFill>
                <a:prstClr val="white">
                  <a:lumMod val="50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0332" y="3131677"/>
            <a:ext cx="1351223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pattern1</a:t>
            </a:r>
            <a:r>
              <a:rPr lang="en-GB" baseline="-250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data</a:t>
            </a:r>
            <a:endParaRPr lang="en-GB" baseline="-25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94776" y="1403485"/>
            <a:ext cx="1351223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pattern2</a:t>
            </a:r>
            <a:r>
              <a:rPr lang="en-GB" baseline="-250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data</a:t>
            </a:r>
            <a:endParaRPr lang="en-GB" baseline="-25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3176617" y="2625261"/>
            <a:ext cx="256059" cy="488703"/>
            <a:chOff x="3176615" y="2265221"/>
            <a:chExt cx="256059" cy="488703"/>
          </a:xfrm>
        </p:grpSpPr>
        <p:cxnSp>
          <p:nvCxnSpPr>
            <p:cNvPr id="139" name="Straight Connector 138"/>
            <p:cNvCxnSpPr/>
            <p:nvPr/>
          </p:nvCxnSpPr>
          <p:spPr>
            <a:xfrm rot="10800000" flipH="1">
              <a:off x="3176615" y="2434080"/>
              <a:ext cx="1" cy="3198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10800000" flipV="1">
              <a:off x="3180595" y="2265221"/>
              <a:ext cx="252079" cy="1647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1761094" y="3542943"/>
            <a:ext cx="547418" cy="164766"/>
            <a:chOff x="1761094" y="3182903"/>
            <a:chExt cx="547418" cy="164766"/>
          </a:xfrm>
        </p:grpSpPr>
        <p:cxnSp>
          <p:nvCxnSpPr>
            <p:cNvPr id="146" name="Straight Connector 145"/>
            <p:cNvCxnSpPr/>
            <p:nvPr/>
          </p:nvCxnSpPr>
          <p:spPr>
            <a:xfrm flipH="1">
              <a:off x="1987653" y="3194217"/>
              <a:ext cx="3208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10800000" flipV="1">
              <a:off x="1761094" y="3182903"/>
              <a:ext cx="252079" cy="1647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/>
          <p:cNvCxnSpPr/>
          <p:nvPr/>
        </p:nvCxnSpPr>
        <p:spPr>
          <a:xfrm flipH="1">
            <a:off x="2056933" y="2943220"/>
            <a:ext cx="1394459" cy="77724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1619674" y="2348880"/>
            <a:ext cx="922921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dist</a:t>
            </a:r>
            <a:r>
              <a:rPr lang="en-GB" b="1" baseline="-25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data</a:t>
            </a:r>
            <a:endParaRPr lang="en-GB" b="1" baseline="-25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191518" y="3374703"/>
            <a:ext cx="745965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noise</a:t>
            </a:r>
            <a:endParaRPr lang="en-GB" baseline="-25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440847" y="2213866"/>
            <a:ext cx="74596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noise</a:t>
            </a:r>
            <a:endParaRPr lang="en-GB" baseline="-25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6" name="Gerade Verbindung mit Pfeil 6"/>
          <p:cNvCxnSpPr/>
          <p:nvPr/>
        </p:nvCxnSpPr>
        <p:spPr>
          <a:xfrm>
            <a:off x="619554" y="5372152"/>
            <a:ext cx="94773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7"/>
          <p:cNvCxnSpPr/>
          <p:nvPr/>
        </p:nvCxnSpPr>
        <p:spPr>
          <a:xfrm rot="16200000">
            <a:off x="146479" y="4910187"/>
            <a:ext cx="947738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8"/>
          <p:cNvCxnSpPr/>
          <p:nvPr/>
        </p:nvCxnSpPr>
        <p:spPr>
          <a:xfrm flipV="1">
            <a:off x="619554" y="4851452"/>
            <a:ext cx="609600" cy="49053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6"/>
          <p:cNvCxnSpPr/>
          <p:nvPr/>
        </p:nvCxnSpPr>
        <p:spPr>
          <a:xfrm flipV="1">
            <a:off x="605859" y="5008240"/>
            <a:ext cx="765743" cy="36332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5398616"/>
            <a:ext cx="1112276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neuron 1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-173363" y="4724151"/>
            <a:ext cx="1112276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neuron 2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169180" y="2996953"/>
            <a:ext cx="1316283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cs typeface="Arial" pitchFamily="34" charset="0"/>
              </a:rPr>
              <a:t>pattern2</a:t>
            </a:r>
            <a:r>
              <a:rPr lang="en-GB" baseline="-25000" dirty="0" err="1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cs typeface="Arial" pitchFamily="34" charset="0"/>
              </a:rPr>
              <a:t>true</a:t>
            </a:r>
            <a:endParaRPr lang="en-GB" baseline="-25000" dirty="0">
              <a:solidFill>
                <a:prstClr val="white">
                  <a:lumMod val="50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4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1" grpId="0" animBg="1"/>
      <p:bldP spid="106" grpId="0"/>
      <p:bldP spid="107" grpId="0"/>
      <p:bldP spid="109" grpId="0"/>
      <p:bldP spid="111" grpId="0"/>
      <p:bldP spid="155" grpId="0"/>
      <p:bldP spid="158" grpId="0"/>
      <p:bldP spid="160" grpId="0"/>
      <p:bldP spid="9" grpId="0"/>
      <p:bldP spid="136" grpId="0"/>
      <p:bldP spid="10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636914"/>
            <a:ext cx="8711950" cy="1362075"/>
          </a:xfrm>
        </p:spPr>
        <p:txBody>
          <a:bodyPr/>
          <a:lstStyle/>
          <a:p>
            <a:pPr algn="ctr"/>
            <a:r>
              <a:rPr lang="en-GB" sz="3200" cap="none" dirty="0"/>
              <a:t>Distances are positively biased</a:t>
            </a:r>
            <a:br>
              <a:rPr lang="en-GB" sz="3200" cap="none" dirty="0"/>
            </a:br>
            <a:r>
              <a:rPr lang="en-GB" sz="3600" cap="none" dirty="0"/>
              <a:t/>
            </a:r>
            <a:br>
              <a:rPr lang="en-GB" sz="3600" cap="none" dirty="0"/>
            </a:br>
            <a:endParaRPr lang="en-GB" sz="3600" cap="none" dirty="0"/>
          </a:p>
        </p:txBody>
      </p:sp>
      <p:sp>
        <p:nvSpPr>
          <p:cNvPr id="3" name="Rectangle 2"/>
          <p:cNvSpPr/>
          <p:nvPr/>
        </p:nvSpPr>
        <p:spPr>
          <a:xfrm>
            <a:off x="0" y="3132257"/>
            <a:ext cx="9144000" cy="584775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– just like training-set decoding accuracies!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399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7" name="Freeform 247"/>
          <p:cNvSpPr>
            <a:spLocks/>
          </p:cNvSpPr>
          <p:nvPr/>
        </p:nvSpPr>
        <p:spPr bwMode="auto">
          <a:xfrm>
            <a:off x="5898293" y="3651379"/>
            <a:ext cx="1770053" cy="1811997"/>
          </a:xfrm>
          <a:custGeom>
            <a:avLst/>
            <a:gdLst>
              <a:gd name="T0" fmla="*/ 0 w 3696"/>
              <a:gd name="T1" fmla="*/ 0 h 3786"/>
              <a:gd name="T2" fmla="*/ 443 w 3696"/>
              <a:gd name="T3" fmla="*/ 455 h 3786"/>
              <a:gd name="T4" fmla="*/ 1482 w 3696"/>
              <a:gd name="T5" fmla="*/ 1148 h 3786"/>
              <a:gd name="T6" fmla="*/ 2195 w 3696"/>
              <a:gd name="T7" fmla="*/ 1442 h 3786"/>
              <a:gd name="T8" fmla="*/ 2437 w 3696"/>
              <a:gd name="T9" fmla="*/ 2131 h 3786"/>
              <a:gd name="T10" fmla="*/ 3133 w 3696"/>
              <a:gd name="T11" fmla="*/ 3212 h 3786"/>
              <a:gd name="T12" fmla="*/ 3696 w 3696"/>
              <a:gd name="T13" fmla="*/ 3786 h 3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96" h="3786">
                <a:moveTo>
                  <a:pt x="0" y="0"/>
                </a:moveTo>
                <a:lnTo>
                  <a:pt x="443" y="455"/>
                </a:lnTo>
                <a:cubicBezTo>
                  <a:pt x="975" y="1000"/>
                  <a:pt x="1131" y="1033"/>
                  <a:pt x="1482" y="1148"/>
                </a:cubicBezTo>
                <a:cubicBezTo>
                  <a:pt x="1834" y="1263"/>
                  <a:pt x="2029" y="1272"/>
                  <a:pt x="2195" y="1442"/>
                </a:cubicBezTo>
                <a:cubicBezTo>
                  <a:pt x="2361" y="1613"/>
                  <a:pt x="2386" y="1833"/>
                  <a:pt x="2437" y="2131"/>
                </a:cubicBezTo>
                <a:cubicBezTo>
                  <a:pt x="2487" y="2428"/>
                  <a:pt x="2635" y="2705"/>
                  <a:pt x="3133" y="3212"/>
                </a:cubicBezTo>
                <a:lnTo>
                  <a:pt x="3696" y="3786"/>
                </a:lnTo>
              </a:path>
            </a:pathLst>
          </a:custGeom>
          <a:noFill/>
          <a:ln w="38100" cap="flat">
            <a:solidFill>
              <a:srgbClr val="008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2809" name="Group 12808"/>
          <p:cNvGrpSpPr/>
          <p:nvPr/>
        </p:nvGrpSpPr>
        <p:grpSpPr>
          <a:xfrm>
            <a:off x="1654909" y="4479000"/>
            <a:ext cx="1171647" cy="864054"/>
            <a:chOff x="2005907" y="3955273"/>
            <a:chExt cx="1171647" cy="864054"/>
          </a:xfrm>
        </p:grpSpPr>
        <p:sp>
          <p:nvSpPr>
            <p:cNvPr id="12746" name="Freeform 121"/>
            <p:cNvSpPr>
              <a:spLocks/>
            </p:cNvSpPr>
            <p:nvPr/>
          </p:nvSpPr>
          <p:spPr bwMode="auto">
            <a:xfrm>
              <a:off x="2005907" y="3955273"/>
              <a:ext cx="1171647" cy="864054"/>
            </a:xfrm>
            <a:custGeom>
              <a:avLst/>
              <a:gdLst>
                <a:gd name="T0" fmla="*/ 2444 w 2444"/>
                <a:gd name="T1" fmla="*/ 352 h 1799"/>
                <a:gd name="T2" fmla="*/ 2421 w 2444"/>
                <a:gd name="T3" fmla="*/ 375 h 1799"/>
                <a:gd name="T4" fmla="*/ 2340 w 2444"/>
                <a:gd name="T5" fmla="*/ 270 h 1799"/>
                <a:gd name="T6" fmla="*/ 2056 w 2444"/>
                <a:gd name="T7" fmla="*/ 110 h 1799"/>
                <a:gd name="T8" fmla="*/ 1164 w 2444"/>
                <a:gd name="T9" fmla="*/ 145 h 1799"/>
                <a:gd name="T10" fmla="*/ 329 w 2444"/>
                <a:gd name="T11" fmla="*/ 632 h 1799"/>
                <a:gd name="T12" fmla="*/ 67 w 2444"/>
                <a:gd name="T13" fmla="*/ 1043 h 1799"/>
                <a:gd name="T14" fmla="*/ 51 w 2444"/>
                <a:gd name="T15" fmla="*/ 1321 h 1799"/>
                <a:gd name="T16" fmla="*/ 179 w 2444"/>
                <a:gd name="T17" fmla="*/ 1549 h 1799"/>
                <a:gd name="T18" fmla="*/ 463 w 2444"/>
                <a:gd name="T19" fmla="*/ 1709 h 1799"/>
                <a:gd name="T20" fmla="*/ 1025 w 2444"/>
                <a:gd name="T21" fmla="*/ 1744 h 1799"/>
                <a:gd name="T22" fmla="*/ 989 w 2444"/>
                <a:gd name="T23" fmla="*/ 1779 h 1799"/>
                <a:gd name="T24" fmla="*/ 454 w 2444"/>
                <a:gd name="T25" fmla="*/ 1739 h 1799"/>
                <a:gd name="T26" fmla="*/ 157 w 2444"/>
                <a:gd name="T27" fmla="*/ 1571 h 1799"/>
                <a:gd name="T28" fmla="*/ 20 w 2444"/>
                <a:gd name="T29" fmla="*/ 1327 h 1799"/>
                <a:gd name="T30" fmla="*/ 37 w 2444"/>
                <a:gd name="T31" fmla="*/ 1034 h 1799"/>
                <a:gd name="T32" fmla="*/ 306 w 2444"/>
                <a:gd name="T33" fmla="*/ 611 h 1799"/>
                <a:gd name="T34" fmla="*/ 1155 w 2444"/>
                <a:gd name="T35" fmla="*/ 116 h 1799"/>
                <a:gd name="T36" fmla="*/ 2065 w 2444"/>
                <a:gd name="T37" fmla="*/ 80 h 1799"/>
                <a:gd name="T38" fmla="*/ 2362 w 2444"/>
                <a:gd name="T39" fmla="*/ 247 h 1799"/>
                <a:gd name="T40" fmla="*/ 2444 w 2444"/>
                <a:gd name="T41" fmla="*/ 352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4" h="1799">
                  <a:moveTo>
                    <a:pt x="2444" y="352"/>
                  </a:moveTo>
                  <a:lnTo>
                    <a:pt x="2421" y="375"/>
                  </a:lnTo>
                  <a:cubicBezTo>
                    <a:pt x="2400" y="337"/>
                    <a:pt x="2373" y="302"/>
                    <a:pt x="2340" y="270"/>
                  </a:cubicBezTo>
                  <a:cubicBezTo>
                    <a:pt x="2270" y="201"/>
                    <a:pt x="2176" y="147"/>
                    <a:pt x="2056" y="110"/>
                  </a:cubicBezTo>
                  <a:cubicBezTo>
                    <a:pt x="1799" y="32"/>
                    <a:pt x="1477" y="51"/>
                    <a:pt x="1164" y="145"/>
                  </a:cubicBezTo>
                  <a:cubicBezTo>
                    <a:pt x="851" y="240"/>
                    <a:pt x="547" y="410"/>
                    <a:pt x="329" y="632"/>
                  </a:cubicBezTo>
                  <a:cubicBezTo>
                    <a:pt x="194" y="769"/>
                    <a:pt x="108" y="909"/>
                    <a:pt x="67" y="1043"/>
                  </a:cubicBezTo>
                  <a:cubicBezTo>
                    <a:pt x="37" y="1141"/>
                    <a:pt x="32" y="1235"/>
                    <a:pt x="51" y="1321"/>
                  </a:cubicBezTo>
                  <a:cubicBezTo>
                    <a:pt x="69" y="1406"/>
                    <a:pt x="112" y="1484"/>
                    <a:pt x="179" y="1549"/>
                  </a:cubicBezTo>
                  <a:cubicBezTo>
                    <a:pt x="248" y="1617"/>
                    <a:pt x="343" y="1672"/>
                    <a:pt x="463" y="1709"/>
                  </a:cubicBezTo>
                  <a:cubicBezTo>
                    <a:pt x="629" y="1760"/>
                    <a:pt x="823" y="1769"/>
                    <a:pt x="1025" y="1744"/>
                  </a:cubicBezTo>
                  <a:lnTo>
                    <a:pt x="989" y="1779"/>
                  </a:lnTo>
                  <a:cubicBezTo>
                    <a:pt x="797" y="1799"/>
                    <a:pt x="613" y="1787"/>
                    <a:pt x="454" y="1739"/>
                  </a:cubicBezTo>
                  <a:cubicBezTo>
                    <a:pt x="329" y="1700"/>
                    <a:pt x="230" y="1643"/>
                    <a:pt x="157" y="1571"/>
                  </a:cubicBezTo>
                  <a:cubicBezTo>
                    <a:pt x="86" y="1502"/>
                    <a:pt x="40" y="1419"/>
                    <a:pt x="20" y="1327"/>
                  </a:cubicBezTo>
                  <a:cubicBezTo>
                    <a:pt x="0" y="1236"/>
                    <a:pt x="5" y="1137"/>
                    <a:pt x="37" y="1034"/>
                  </a:cubicBezTo>
                  <a:cubicBezTo>
                    <a:pt x="79" y="896"/>
                    <a:pt x="169" y="751"/>
                    <a:pt x="306" y="611"/>
                  </a:cubicBezTo>
                  <a:cubicBezTo>
                    <a:pt x="529" y="384"/>
                    <a:pt x="837" y="212"/>
                    <a:pt x="1155" y="116"/>
                  </a:cubicBezTo>
                  <a:cubicBezTo>
                    <a:pt x="1474" y="19"/>
                    <a:pt x="1803" y="0"/>
                    <a:pt x="2065" y="80"/>
                  </a:cubicBezTo>
                  <a:cubicBezTo>
                    <a:pt x="2190" y="118"/>
                    <a:pt x="2289" y="176"/>
                    <a:pt x="2362" y="247"/>
                  </a:cubicBezTo>
                  <a:cubicBezTo>
                    <a:pt x="2394" y="280"/>
                    <a:pt x="2422" y="315"/>
                    <a:pt x="2444" y="352"/>
                  </a:cubicBezTo>
                  <a:close/>
                </a:path>
              </a:pathLst>
            </a:custGeom>
            <a:solidFill>
              <a:srgbClr val="DD2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47" name="Freeform 122"/>
            <p:cNvSpPr>
              <a:spLocks/>
            </p:cNvSpPr>
            <p:nvPr/>
          </p:nvSpPr>
          <p:spPr bwMode="auto">
            <a:xfrm>
              <a:off x="2168092" y="4072718"/>
              <a:ext cx="878036" cy="634758"/>
            </a:xfrm>
            <a:custGeom>
              <a:avLst/>
              <a:gdLst>
                <a:gd name="T0" fmla="*/ 1831 w 1831"/>
                <a:gd name="T1" fmla="*/ 379 h 1327"/>
                <a:gd name="T2" fmla="*/ 1803 w 1831"/>
                <a:gd name="T3" fmla="*/ 406 h 1327"/>
                <a:gd name="T4" fmla="*/ 1797 w 1831"/>
                <a:gd name="T5" fmla="*/ 368 h 1327"/>
                <a:gd name="T6" fmla="*/ 1705 w 1831"/>
                <a:gd name="T7" fmla="*/ 203 h 1327"/>
                <a:gd name="T8" fmla="*/ 1500 w 1831"/>
                <a:gd name="T9" fmla="*/ 88 h 1327"/>
                <a:gd name="T10" fmla="*/ 853 w 1831"/>
                <a:gd name="T11" fmla="*/ 114 h 1327"/>
                <a:gd name="T12" fmla="*/ 247 w 1831"/>
                <a:gd name="T13" fmla="*/ 468 h 1327"/>
                <a:gd name="T14" fmla="*/ 57 w 1831"/>
                <a:gd name="T15" fmla="*/ 765 h 1327"/>
                <a:gd name="T16" fmla="*/ 45 w 1831"/>
                <a:gd name="T17" fmla="*/ 965 h 1327"/>
                <a:gd name="T18" fmla="*/ 137 w 1831"/>
                <a:gd name="T19" fmla="*/ 1129 h 1327"/>
                <a:gd name="T20" fmla="*/ 342 w 1831"/>
                <a:gd name="T21" fmla="*/ 1244 h 1327"/>
                <a:gd name="T22" fmla="*/ 969 w 1831"/>
                <a:gd name="T23" fmla="*/ 1225 h 1327"/>
                <a:gd name="T24" fmla="*/ 923 w 1831"/>
                <a:gd name="T25" fmla="*/ 1269 h 1327"/>
                <a:gd name="T26" fmla="*/ 333 w 1831"/>
                <a:gd name="T27" fmla="*/ 1274 h 1327"/>
                <a:gd name="T28" fmla="*/ 116 w 1831"/>
                <a:gd name="T29" fmla="*/ 1152 h 1327"/>
                <a:gd name="T30" fmla="*/ 15 w 1831"/>
                <a:gd name="T31" fmla="*/ 972 h 1327"/>
                <a:gd name="T32" fmla="*/ 27 w 1831"/>
                <a:gd name="T33" fmla="*/ 756 h 1327"/>
                <a:gd name="T34" fmla="*/ 224 w 1831"/>
                <a:gd name="T35" fmla="*/ 446 h 1327"/>
                <a:gd name="T36" fmla="*/ 844 w 1831"/>
                <a:gd name="T37" fmla="*/ 84 h 1327"/>
                <a:gd name="T38" fmla="*/ 1509 w 1831"/>
                <a:gd name="T39" fmla="*/ 58 h 1327"/>
                <a:gd name="T40" fmla="*/ 1727 w 1831"/>
                <a:gd name="T41" fmla="*/ 181 h 1327"/>
                <a:gd name="T42" fmla="*/ 1828 w 1831"/>
                <a:gd name="T43" fmla="*/ 361 h 1327"/>
                <a:gd name="T44" fmla="*/ 1831 w 1831"/>
                <a:gd name="T45" fmla="*/ 37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1" h="1327">
                  <a:moveTo>
                    <a:pt x="1831" y="379"/>
                  </a:moveTo>
                  <a:lnTo>
                    <a:pt x="1803" y="406"/>
                  </a:lnTo>
                  <a:cubicBezTo>
                    <a:pt x="1802" y="393"/>
                    <a:pt x="1800" y="380"/>
                    <a:pt x="1797" y="368"/>
                  </a:cubicBezTo>
                  <a:cubicBezTo>
                    <a:pt x="1784" y="306"/>
                    <a:pt x="1753" y="250"/>
                    <a:pt x="1705" y="203"/>
                  </a:cubicBezTo>
                  <a:cubicBezTo>
                    <a:pt x="1655" y="154"/>
                    <a:pt x="1587" y="115"/>
                    <a:pt x="1500" y="88"/>
                  </a:cubicBezTo>
                  <a:cubicBezTo>
                    <a:pt x="1314" y="31"/>
                    <a:pt x="1080" y="46"/>
                    <a:pt x="853" y="114"/>
                  </a:cubicBezTo>
                  <a:cubicBezTo>
                    <a:pt x="626" y="183"/>
                    <a:pt x="405" y="306"/>
                    <a:pt x="247" y="468"/>
                  </a:cubicBezTo>
                  <a:cubicBezTo>
                    <a:pt x="149" y="567"/>
                    <a:pt x="86" y="668"/>
                    <a:pt x="57" y="765"/>
                  </a:cubicBezTo>
                  <a:cubicBezTo>
                    <a:pt x="35" y="836"/>
                    <a:pt x="32" y="903"/>
                    <a:pt x="45" y="965"/>
                  </a:cubicBezTo>
                  <a:cubicBezTo>
                    <a:pt x="59" y="1027"/>
                    <a:pt x="90" y="1082"/>
                    <a:pt x="137" y="1129"/>
                  </a:cubicBezTo>
                  <a:cubicBezTo>
                    <a:pt x="187" y="1178"/>
                    <a:pt x="256" y="1218"/>
                    <a:pt x="342" y="1244"/>
                  </a:cubicBezTo>
                  <a:cubicBezTo>
                    <a:pt x="523" y="1300"/>
                    <a:pt x="748" y="1288"/>
                    <a:pt x="969" y="1225"/>
                  </a:cubicBezTo>
                  <a:lnTo>
                    <a:pt x="923" y="1269"/>
                  </a:lnTo>
                  <a:cubicBezTo>
                    <a:pt x="715" y="1321"/>
                    <a:pt x="505" y="1327"/>
                    <a:pt x="333" y="1274"/>
                  </a:cubicBezTo>
                  <a:cubicBezTo>
                    <a:pt x="242" y="1246"/>
                    <a:pt x="169" y="1204"/>
                    <a:pt x="116" y="1152"/>
                  </a:cubicBezTo>
                  <a:cubicBezTo>
                    <a:pt x="63" y="1100"/>
                    <a:pt x="30" y="1039"/>
                    <a:pt x="15" y="972"/>
                  </a:cubicBezTo>
                  <a:cubicBezTo>
                    <a:pt x="0" y="905"/>
                    <a:pt x="4" y="832"/>
                    <a:pt x="27" y="756"/>
                  </a:cubicBezTo>
                  <a:cubicBezTo>
                    <a:pt x="58" y="655"/>
                    <a:pt x="123" y="548"/>
                    <a:pt x="224" y="446"/>
                  </a:cubicBezTo>
                  <a:cubicBezTo>
                    <a:pt x="387" y="281"/>
                    <a:pt x="612" y="155"/>
                    <a:pt x="844" y="84"/>
                  </a:cubicBezTo>
                  <a:cubicBezTo>
                    <a:pt x="1077" y="14"/>
                    <a:pt x="1317" y="0"/>
                    <a:pt x="1509" y="58"/>
                  </a:cubicBezTo>
                  <a:cubicBezTo>
                    <a:pt x="1601" y="86"/>
                    <a:pt x="1673" y="129"/>
                    <a:pt x="1727" y="181"/>
                  </a:cubicBezTo>
                  <a:cubicBezTo>
                    <a:pt x="1779" y="233"/>
                    <a:pt x="1813" y="294"/>
                    <a:pt x="1828" y="361"/>
                  </a:cubicBezTo>
                  <a:cubicBezTo>
                    <a:pt x="1829" y="367"/>
                    <a:pt x="1830" y="373"/>
                    <a:pt x="1831" y="379"/>
                  </a:cubicBezTo>
                  <a:close/>
                </a:path>
              </a:pathLst>
            </a:custGeom>
            <a:solidFill>
              <a:srgbClr val="DD2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48" name="Freeform 123"/>
            <p:cNvSpPr>
              <a:spLocks noEditPoints="1"/>
            </p:cNvSpPr>
            <p:nvPr/>
          </p:nvSpPr>
          <p:spPr bwMode="auto">
            <a:xfrm>
              <a:off x="2299518" y="4164995"/>
              <a:ext cx="620777" cy="452999"/>
            </a:xfrm>
            <a:custGeom>
              <a:avLst/>
              <a:gdLst>
                <a:gd name="T0" fmla="*/ 1241 w 1297"/>
                <a:gd name="T1" fmla="*/ 494 h 941"/>
                <a:gd name="T2" fmla="*/ 965 w 1297"/>
                <a:gd name="T3" fmla="*/ 764 h 941"/>
                <a:gd name="T4" fmla="*/ 703 w 1297"/>
                <a:gd name="T5" fmla="*/ 882 h 941"/>
                <a:gd name="T6" fmla="*/ 236 w 1297"/>
                <a:gd name="T7" fmla="*/ 900 h 941"/>
                <a:gd name="T8" fmla="*/ 82 w 1297"/>
                <a:gd name="T9" fmla="*/ 813 h 941"/>
                <a:gd name="T10" fmla="*/ 10 w 1297"/>
                <a:gd name="T11" fmla="*/ 685 h 941"/>
                <a:gd name="T12" fmla="*/ 19 w 1297"/>
                <a:gd name="T13" fmla="*/ 532 h 941"/>
                <a:gd name="T14" fmla="*/ 158 w 1297"/>
                <a:gd name="T15" fmla="*/ 313 h 941"/>
                <a:gd name="T16" fmla="*/ 593 w 1297"/>
                <a:gd name="T17" fmla="*/ 59 h 941"/>
                <a:gd name="T18" fmla="*/ 1060 w 1297"/>
                <a:gd name="T19" fmla="*/ 41 h 941"/>
                <a:gd name="T20" fmla="*/ 1215 w 1297"/>
                <a:gd name="T21" fmla="*/ 128 h 941"/>
                <a:gd name="T22" fmla="*/ 1286 w 1297"/>
                <a:gd name="T23" fmla="*/ 256 h 941"/>
                <a:gd name="T24" fmla="*/ 1278 w 1297"/>
                <a:gd name="T25" fmla="*/ 409 h 941"/>
                <a:gd name="T26" fmla="*/ 1241 w 1297"/>
                <a:gd name="T27" fmla="*/ 494 h 941"/>
                <a:gd name="T28" fmla="*/ 1193 w 1297"/>
                <a:gd name="T29" fmla="*/ 150 h 941"/>
                <a:gd name="T30" fmla="*/ 1051 w 1297"/>
                <a:gd name="T31" fmla="*/ 71 h 941"/>
                <a:gd name="T32" fmla="*/ 602 w 1297"/>
                <a:gd name="T33" fmla="*/ 89 h 941"/>
                <a:gd name="T34" fmla="*/ 180 w 1297"/>
                <a:gd name="T35" fmla="*/ 335 h 941"/>
                <a:gd name="T36" fmla="*/ 49 w 1297"/>
                <a:gd name="T37" fmla="*/ 541 h 941"/>
                <a:gd name="T38" fmla="*/ 41 w 1297"/>
                <a:gd name="T39" fmla="*/ 678 h 941"/>
                <a:gd name="T40" fmla="*/ 104 w 1297"/>
                <a:gd name="T41" fmla="*/ 791 h 941"/>
                <a:gd name="T42" fmla="*/ 245 w 1297"/>
                <a:gd name="T43" fmla="*/ 870 h 941"/>
                <a:gd name="T44" fmla="*/ 694 w 1297"/>
                <a:gd name="T45" fmla="*/ 852 h 941"/>
                <a:gd name="T46" fmla="*/ 1116 w 1297"/>
                <a:gd name="T47" fmla="*/ 606 h 941"/>
                <a:gd name="T48" fmla="*/ 1248 w 1297"/>
                <a:gd name="T49" fmla="*/ 400 h 941"/>
                <a:gd name="T50" fmla="*/ 1256 w 1297"/>
                <a:gd name="T51" fmla="*/ 263 h 941"/>
                <a:gd name="T52" fmla="*/ 1193 w 1297"/>
                <a:gd name="T53" fmla="*/ 15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7" h="941">
                  <a:moveTo>
                    <a:pt x="1241" y="494"/>
                  </a:moveTo>
                  <a:lnTo>
                    <a:pt x="965" y="764"/>
                  </a:lnTo>
                  <a:cubicBezTo>
                    <a:pt x="884" y="814"/>
                    <a:pt x="794" y="854"/>
                    <a:pt x="703" y="882"/>
                  </a:cubicBezTo>
                  <a:cubicBezTo>
                    <a:pt x="540" y="931"/>
                    <a:pt x="371" y="941"/>
                    <a:pt x="236" y="900"/>
                  </a:cubicBezTo>
                  <a:cubicBezTo>
                    <a:pt x="171" y="880"/>
                    <a:pt x="120" y="850"/>
                    <a:pt x="82" y="813"/>
                  </a:cubicBezTo>
                  <a:cubicBezTo>
                    <a:pt x="45" y="776"/>
                    <a:pt x="21" y="733"/>
                    <a:pt x="10" y="685"/>
                  </a:cubicBezTo>
                  <a:cubicBezTo>
                    <a:pt x="0" y="637"/>
                    <a:pt x="2" y="585"/>
                    <a:pt x="19" y="532"/>
                  </a:cubicBezTo>
                  <a:cubicBezTo>
                    <a:pt x="41" y="460"/>
                    <a:pt x="87" y="385"/>
                    <a:pt x="158" y="313"/>
                  </a:cubicBezTo>
                  <a:cubicBezTo>
                    <a:pt x="272" y="197"/>
                    <a:pt x="430" y="108"/>
                    <a:pt x="593" y="59"/>
                  </a:cubicBezTo>
                  <a:cubicBezTo>
                    <a:pt x="757" y="10"/>
                    <a:pt x="926" y="0"/>
                    <a:pt x="1060" y="41"/>
                  </a:cubicBezTo>
                  <a:cubicBezTo>
                    <a:pt x="1125" y="61"/>
                    <a:pt x="1177" y="91"/>
                    <a:pt x="1215" y="128"/>
                  </a:cubicBezTo>
                  <a:cubicBezTo>
                    <a:pt x="1252" y="164"/>
                    <a:pt x="1276" y="208"/>
                    <a:pt x="1286" y="256"/>
                  </a:cubicBezTo>
                  <a:cubicBezTo>
                    <a:pt x="1297" y="304"/>
                    <a:pt x="1294" y="356"/>
                    <a:pt x="1278" y="409"/>
                  </a:cubicBezTo>
                  <a:cubicBezTo>
                    <a:pt x="1269" y="437"/>
                    <a:pt x="1257" y="465"/>
                    <a:pt x="1241" y="494"/>
                  </a:cubicBezTo>
                  <a:close/>
                  <a:moveTo>
                    <a:pt x="1193" y="150"/>
                  </a:moveTo>
                  <a:cubicBezTo>
                    <a:pt x="1158" y="116"/>
                    <a:pt x="1111" y="89"/>
                    <a:pt x="1051" y="71"/>
                  </a:cubicBezTo>
                  <a:cubicBezTo>
                    <a:pt x="922" y="31"/>
                    <a:pt x="760" y="41"/>
                    <a:pt x="602" y="89"/>
                  </a:cubicBezTo>
                  <a:cubicBezTo>
                    <a:pt x="444" y="137"/>
                    <a:pt x="291" y="222"/>
                    <a:pt x="180" y="335"/>
                  </a:cubicBezTo>
                  <a:cubicBezTo>
                    <a:pt x="113" y="403"/>
                    <a:pt x="69" y="474"/>
                    <a:pt x="49" y="541"/>
                  </a:cubicBezTo>
                  <a:cubicBezTo>
                    <a:pt x="34" y="589"/>
                    <a:pt x="31" y="636"/>
                    <a:pt x="41" y="678"/>
                  </a:cubicBezTo>
                  <a:cubicBezTo>
                    <a:pt x="50" y="720"/>
                    <a:pt x="71" y="758"/>
                    <a:pt x="104" y="791"/>
                  </a:cubicBezTo>
                  <a:cubicBezTo>
                    <a:pt x="138" y="824"/>
                    <a:pt x="185" y="852"/>
                    <a:pt x="245" y="870"/>
                  </a:cubicBezTo>
                  <a:cubicBezTo>
                    <a:pt x="374" y="909"/>
                    <a:pt x="536" y="900"/>
                    <a:pt x="694" y="852"/>
                  </a:cubicBezTo>
                  <a:cubicBezTo>
                    <a:pt x="853" y="804"/>
                    <a:pt x="1006" y="718"/>
                    <a:pt x="1116" y="606"/>
                  </a:cubicBezTo>
                  <a:cubicBezTo>
                    <a:pt x="1184" y="537"/>
                    <a:pt x="1227" y="467"/>
                    <a:pt x="1248" y="400"/>
                  </a:cubicBezTo>
                  <a:cubicBezTo>
                    <a:pt x="1263" y="352"/>
                    <a:pt x="1265" y="305"/>
                    <a:pt x="1256" y="263"/>
                  </a:cubicBezTo>
                  <a:cubicBezTo>
                    <a:pt x="1247" y="221"/>
                    <a:pt x="1225" y="182"/>
                    <a:pt x="1193" y="150"/>
                  </a:cubicBezTo>
                  <a:close/>
                </a:path>
              </a:pathLst>
            </a:custGeom>
            <a:solidFill>
              <a:srgbClr val="DD2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49" name="Freeform 124"/>
            <p:cNvSpPr>
              <a:spLocks noEditPoints="1"/>
            </p:cNvSpPr>
            <p:nvPr/>
          </p:nvSpPr>
          <p:spPr bwMode="auto">
            <a:xfrm>
              <a:off x="2444925" y="4271254"/>
              <a:ext cx="329963" cy="240481"/>
            </a:xfrm>
            <a:custGeom>
              <a:avLst/>
              <a:gdLst>
                <a:gd name="T0" fmla="*/ 559 w 686"/>
                <a:gd name="T1" fmla="*/ 22 h 502"/>
                <a:gd name="T2" fmla="*/ 641 w 686"/>
                <a:gd name="T3" fmla="*/ 69 h 502"/>
                <a:gd name="T4" fmla="*/ 681 w 686"/>
                <a:gd name="T5" fmla="*/ 139 h 502"/>
                <a:gd name="T6" fmla="*/ 676 w 686"/>
                <a:gd name="T7" fmla="*/ 222 h 502"/>
                <a:gd name="T8" fmla="*/ 602 w 686"/>
                <a:gd name="T9" fmla="*/ 338 h 502"/>
                <a:gd name="T10" fmla="*/ 374 w 686"/>
                <a:gd name="T11" fmla="*/ 471 h 502"/>
                <a:gd name="T12" fmla="*/ 128 w 686"/>
                <a:gd name="T13" fmla="*/ 481 h 502"/>
                <a:gd name="T14" fmla="*/ 45 w 686"/>
                <a:gd name="T15" fmla="*/ 434 h 502"/>
                <a:gd name="T16" fmla="*/ 6 w 686"/>
                <a:gd name="T17" fmla="*/ 364 h 502"/>
                <a:gd name="T18" fmla="*/ 10 w 686"/>
                <a:gd name="T19" fmla="*/ 281 h 502"/>
                <a:gd name="T20" fmla="*/ 84 w 686"/>
                <a:gd name="T21" fmla="*/ 165 h 502"/>
                <a:gd name="T22" fmla="*/ 313 w 686"/>
                <a:gd name="T23" fmla="*/ 31 h 502"/>
                <a:gd name="T24" fmla="*/ 559 w 686"/>
                <a:gd name="T25" fmla="*/ 22 h 502"/>
                <a:gd name="T26" fmla="*/ 620 w 686"/>
                <a:gd name="T27" fmla="*/ 91 h 502"/>
                <a:gd name="T28" fmla="*/ 550 w 686"/>
                <a:gd name="T29" fmla="*/ 52 h 502"/>
                <a:gd name="T30" fmla="*/ 322 w 686"/>
                <a:gd name="T31" fmla="*/ 61 h 502"/>
                <a:gd name="T32" fmla="*/ 106 w 686"/>
                <a:gd name="T33" fmla="*/ 186 h 502"/>
                <a:gd name="T34" fmla="*/ 40 w 686"/>
                <a:gd name="T35" fmla="*/ 290 h 502"/>
                <a:gd name="T36" fmla="*/ 36 w 686"/>
                <a:gd name="T37" fmla="*/ 357 h 502"/>
                <a:gd name="T38" fmla="*/ 67 w 686"/>
                <a:gd name="T39" fmla="*/ 412 h 502"/>
                <a:gd name="T40" fmla="*/ 137 w 686"/>
                <a:gd name="T41" fmla="*/ 451 h 502"/>
                <a:gd name="T42" fmla="*/ 365 w 686"/>
                <a:gd name="T43" fmla="*/ 442 h 502"/>
                <a:gd name="T44" fmla="*/ 580 w 686"/>
                <a:gd name="T45" fmla="*/ 316 h 502"/>
                <a:gd name="T46" fmla="*/ 646 w 686"/>
                <a:gd name="T47" fmla="*/ 213 h 502"/>
                <a:gd name="T48" fmla="*/ 650 w 686"/>
                <a:gd name="T49" fmla="*/ 145 h 502"/>
                <a:gd name="T50" fmla="*/ 620 w 686"/>
                <a:gd name="T51" fmla="*/ 9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6" h="502">
                  <a:moveTo>
                    <a:pt x="559" y="22"/>
                  </a:moveTo>
                  <a:cubicBezTo>
                    <a:pt x="593" y="33"/>
                    <a:pt x="621" y="49"/>
                    <a:pt x="641" y="69"/>
                  </a:cubicBezTo>
                  <a:cubicBezTo>
                    <a:pt x="662" y="89"/>
                    <a:pt x="675" y="113"/>
                    <a:pt x="681" y="139"/>
                  </a:cubicBezTo>
                  <a:cubicBezTo>
                    <a:pt x="686" y="165"/>
                    <a:pt x="685" y="193"/>
                    <a:pt x="676" y="222"/>
                  </a:cubicBezTo>
                  <a:cubicBezTo>
                    <a:pt x="664" y="260"/>
                    <a:pt x="640" y="300"/>
                    <a:pt x="602" y="338"/>
                  </a:cubicBezTo>
                  <a:cubicBezTo>
                    <a:pt x="542" y="399"/>
                    <a:pt x="459" y="445"/>
                    <a:pt x="374" y="471"/>
                  </a:cubicBezTo>
                  <a:cubicBezTo>
                    <a:pt x="288" y="497"/>
                    <a:pt x="199" y="502"/>
                    <a:pt x="128" y="481"/>
                  </a:cubicBezTo>
                  <a:cubicBezTo>
                    <a:pt x="93" y="470"/>
                    <a:pt x="65" y="454"/>
                    <a:pt x="45" y="434"/>
                  </a:cubicBezTo>
                  <a:cubicBezTo>
                    <a:pt x="25" y="414"/>
                    <a:pt x="12" y="390"/>
                    <a:pt x="6" y="364"/>
                  </a:cubicBezTo>
                  <a:cubicBezTo>
                    <a:pt x="0" y="338"/>
                    <a:pt x="2" y="310"/>
                    <a:pt x="10" y="281"/>
                  </a:cubicBezTo>
                  <a:cubicBezTo>
                    <a:pt x="22" y="243"/>
                    <a:pt x="47" y="203"/>
                    <a:pt x="84" y="165"/>
                  </a:cubicBezTo>
                  <a:cubicBezTo>
                    <a:pt x="144" y="104"/>
                    <a:pt x="227" y="57"/>
                    <a:pt x="313" y="31"/>
                  </a:cubicBezTo>
                  <a:cubicBezTo>
                    <a:pt x="398" y="5"/>
                    <a:pt x="487" y="0"/>
                    <a:pt x="559" y="22"/>
                  </a:cubicBezTo>
                  <a:close/>
                  <a:moveTo>
                    <a:pt x="620" y="91"/>
                  </a:moveTo>
                  <a:cubicBezTo>
                    <a:pt x="603" y="74"/>
                    <a:pt x="579" y="61"/>
                    <a:pt x="550" y="52"/>
                  </a:cubicBezTo>
                  <a:cubicBezTo>
                    <a:pt x="484" y="32"/>
                    <a:pt x="402" y="37"/>
                    <a:pt x="322" y="61"/>
                  </a:cubicBezTo>
                  <a:cubicBezTo>
                    <a:pt x="241" y="86"/>
                    <a:pt x="163" y="129"/>
                    <a:pt x="106" y="186"/>
                  </a:cubicBezTo>
                  <a:cubicBezTo>
                    <a:pt x="72" y="221"/>
                    <a:pt x="50" y="256"/>
                    <a:pt x="40" y="290"/>
                  </a:cubicBezTo>
                  <a:cubicBezTo>
                    <a:pt x="33" y="314"/>
                    <a:pt x="32" y="337"/>
                    <a:pt x="36" y="357"/>
                  </a:cubicBezTo>
                  <a:cubicBezTo>
                    <a:pt x="41" y="378"/>
                    <a:pt x="51" y="396"/>
                    <a:pt x="67" y="412"/>
                  </a:cubicBezTo>
                  <a:cubicBezTo>
                    <a:pt x="84" y="428"/>
                    <a:pt x="107" y="442"/>
                    <a:pt x="137" y="451"/>
                  </a:cubicBezTo>
                  <a:cubicBezTo>
                    <a:pt x="202" y="471"/>
                    <a:pt x="285" y="466"/>
                    <a:pt x="365" y="442"/>
                  </a:cubicBezTo>
                  <a:cubicBezTo>
                    <a:pt x="446" y="417"/>
                    <a:pt x="524" y="373"/>
                    <a:pt x="580" y="316"/>
                  </a:cubicBezTo>
                  <a:cubicBezTo>
                    <a:pt x="614" y="282"/>
                    <a:pt x="636" y="246"/>
                    <a:pt x="646" y="213"/>
                  </a:cubicBezTo>
                  <a:cubicBezTo>
                    <a:pt x="653" y="189"/>
                    <a:pt x="655" y="166"/>
                    <a:pt x="650" y="145"/>
                  </a:cubicBezTo>
                  <a:cubicBezTo>
                    <a:pt x="646" y="125"/>
                    <a:pt x="635" y="107"/>
                    <a:pt x="620" y="91"/>
                  </a:cubicBezTo>
                  <a:close/>
                </a:path>
              </a:pathLst>
            </a:custGeom>
            <a:solidFill>
              <a:srgbClr val="DD2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2810" name="Group 12809"/>
          <p:cNvGrpSpPr/>
          <p:nvPr/>
        </p:nvGrpSpPr>
        <p:grpSpPr>
          <a:xfrm>
            <a:off x="2133077" y="4635593"/>
            <a:ext cx="1171647" cy="864054"/>
            <a:chOff x="2484073" y="4111866"/>
            <a:chExt cx="1171647" cy="864054"/>
          </a:xfrm>
        </p:grpSpPr>
        <p:sp>
          <p:nvSpPr>
            <p:cNvPr id="12750" name="Freeform 125"/>
            <p:cNvSpPr>
              <a:spLocks/>
            </p:cNvSpPr>
            <p:nvPr/>
          </p:nvSpPr>
          <p:spPr bwMode="auto">
            <a:xfrm>
              <a:off x="2484073" y="4111866"/>
              <a:ext cx="1171647" cy="864054"/>
            </a:xfrm>
            <a:custGeom>
              <a:avLst/>
              <a:gdLst>
                <a:gd name="T0" fmla="*/ 1455 w 2445"/>
                <a:gd name="T1" fmla="*/ 20 h 1799"/>
                <a:gd name="T2" fmla="*/ 1419 w 2445"/>
                <a:gd name="T3" fmla="*/ 55 h 1799"/>
                <a:gd name="T4" fmla="*/ 1982 w 2445"/>
                <a:gd name="T5" fmla="*/ 90 h 1799"/>
                <a:gd name="T6" fmla="*/ 2266 w 2445"/>
                <a:gd name="T7" fmla="*/ 250 h 1799"/>
                <a:gd name="T8" fmla="*/ 2394 w 2445"/>
                <a:gd name="T9" fmla="*/ 478 h 1799"/>
                <a:gd name="T10" fmla="*/ 2378 w 2445"/>
                <a:gd name="T11" fmla="*/ 756 h 1799"/>
                <a:gd name="T12" fmla="*/ 2116 w 2445"/>
                <a:gd name="T13" fmla="*/ 1167 h 1799"/>
                <a:gd name="T14" fmla="*/ 1280 w 2445"/>
                <a:gd name="T15" fmla="*/ 1654 h 1799"/>
                <a:gd name="T16" fmla="*/ 389 w 2445"/>
                <a:gd name="T17" fmla="*/ 1689 h 1799"/>
                <a:gd name="T18" fmla="*/ 105 w 2445"/>
                <a:gd name="T19" fmla="*/ 1529 h 1799"/>
                <a:gd name="T20" fmla="*/ 23 w 2445"/>
                <a:gd name="T21" fmla="*/ 1423 h 1799"/>
                <a:gd name="T22" fmla="*/ 0 w 2445"/>
                <a:gd name="T23" fmla="*/ 1446 h 1799"/>
                <a:gd name="T24" fmla="*/ 83 w 2445"/>
                <a:gd name="T25" fmla="*/ 1552 h 1799"/>
                <a:gd name="T26" fmla="*/ 380 w 2445"/>
                <a:gd name="T27" fmla="*/ 1719 h 1799"/>
                <a:gd name="T28" fmla="*/ 1289 w 2445"/>
                <a:gd name="T29" fmla="*/ 1683 h 1799"/>
                <a:gd name="T30" fmla="*/ 2138 w 2445"/>
                <a:gd name="T31" fmla="*/ 1188 h 1799"/>
                <a:gd name="T32" fmla="*/ 2408 w 2445"/>
                <a:gd name="T33" fmla="*/ 765 h 1799"/>
                <a:gd name="T34" fmla="*/ 2424 w 2445"/>
                <a:gd name="T35" fmla="*/ 472 h 1799"/>
                <a:gd name="T36" fmla="*/ 2288 w 2445"/>
                <a:gd name="T37" fmla="*/ 228 h 1799"/>
                <a:gd name="T38" fmla="*/ 1991 w 2445"/>
                <a:gd name="T39" fmla="*/ 60 h 1799"/>
                <a:gd name="T40" fmla="*/ 1455 w 2445"/>
                <a:gd name="T41" fmla="*/ 20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5" h="1799">
                  <a:moveTo>
                    <a:pt x="1455" y="20"/>
                  </a:moveTo>
                  <a:lnTo>
                    <a:pt x="1419" y="55"/>
                  </a:lnTo>
                  <a:cubicBezTo>
                    <a:pt x="1620" y="30"/>
                    <a:pt x="1815" y="39"/>
                    <a:pt x="1982" y="90"/>
                  </a:cubicBezTo>
                  <a:cubicBezTo>
                    <a:pt x="2102" y="127"/>
                    <a:pt x="2197" y="182"/>
                    <a:pt x="2266" y="250"/>
                  </a:cubicBezTo>
                  <a:cubicBezTo>
                    <a:pt x="2332" y="315"/>
                    <a:pt x="2375" y="393"/>
                    <a:pt x="2394" y="478"/>
                  </a:cubicBezTo>
                  <a:cubicBezTo>
                    <a:pt x="2413" y="564"/>
                    <a:pt x="2408" y="658"/>
                    <a:pt x="2378" y="756"/>
                  </a:cubicBezTo>
                  <a:cubicBezTo>
                    <a:pt x="2337" y="890"/>
                    <a:pt x="2250" y="1030"/>
                    <a:pt x="2116" y="1167"/>
                  </a:cubicBezTo>
                  <a:cubicBezTo>
                    <a:pt x="1897" y="1389"/>
                    <a:pt x="1594" y="1559"/>
                    <a:pt x="1280" y="1654"/>
                  </a:cubicBezTo>
                  <a:cubicBezTo>
                    <a:pt x="967" y="1748"/>
                    <a:pt x="645" y="1767"/>
                    <a:pt x="389" y="1689"/>
                  </a:cubicBezTo>
                  <a:cubicBezTo>
                    <a:pt x="269" y="1652"/>
                    <a:pt x="174" y="1598"/>
                    <a:pt x="105" y="1529"/>
                  </a:cubicBezTo>
                  <a:cubicBezTo>
                    <a:pt x="72" y="1497"/>
                    <a:pt x="45" y="1461"/>
                    <a:pt x="23" y="1423"/>
                  </a:cubicBezTo>
                  <a:lnTo>
                    <a:pt x="0" y="1446"/>
                  </a:lnTo>
                  <a:cubicBezTo>
                    <a:pt x="22" y="1484"/>
                    <a:pt x="50" y="1519"/>
                    <a:pt x="83" y="1552"/>
                  </a:cubicBezTo>
                  <a:cubicBezTo>
                    <a:pt x="156" y="1623"/>
                    <a:pt x="255" y="1681"/>
                    <a:pt x="380" y="1719"/>
                  </a:cubicBezTo>
                  <a:cubicBezTo>
                    <a:pt x="642" y="1799"/>
                    <a:pt x="971" y="1780"/>
                    <a:pt x="1289" y="1683"/>
                  </a:cubicBezTo>
                  <a:cubicBezTo>
                    <a:pt x="1607" y="1587"/>
                    <a:pt x="1916" y="1415"/>
                    <a:pt x="2138" y="1188"/>
                  </a:cubicBezTo>
                  <a:cubicBezTo>
                    <a:pt x="2276" y="1048"/>
                    <a:pt x="2365" y="903"/>
                    <a:pt x="2408" y="765"/>
                  </a:cubicBezTo>
                  <a:cubicBezTo>
                    <a:pt x="2439" y="662"/>
                    <a:pt x="2445" y="563"/>
                    <a:pt x="2424" y="472"/>
                  </a:cubicBezTo>
                  <a:cubicBezTo>
                    <a:pt x="2404" y="380"/>
                    <a:pt x="2358" y="297"/>
                    <a:pt x="2288" y="228"/>
                  </a:cubicBezTo>
                  <a:cubicBezTo>
                    <a:pt x="2215" y="156"/>
                    <a:pt x="2116" y="99"/>
                    <a:pt x="1991" y="60"/>
                  </a:cubicBezTo>
                  <a:cubicBezTo>
                    <a:pt x="1831" y="11"/>
                    <a:pt x="1647" y="0"/>
                    <a:pt x="1455" y="20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51" name="Freeform 126"/>
            <p:cNvSpPr>
              <a:spLocks/>
            </p:cNvSpPr>
            <p:nvPr/>
          </p:nvSpPr>
          <p:spPr bwMode="auto">
            <a:xfrm>
              <a:off x="2615499" y="4223717"/>
              <a:ext cx="878036" cy="634758"/>
            </a:xfrm>
            <a:custGeom>
              <a:avLst/>
              <a:gdLst>
                <a:gd name="T0" fmla="*/ 907 w 1832"/>
                <a:gd name="T1" fmla="*/ 59 h 1327"/>
                <a:gd name="T2" fmla="*/ 861 w 1832"/>
                <a:gd name="T3" fmla="*/ 103 h 1327"/>
                <a:gd name="T4" fmla="*/ 1489 w 1832"/>
                <a:gd name="T5" fmla="*/ 83 h 1327"/>
                <a:gd name="T6" fmla="*/ 1694 w 1832"/>
                <a:gd name="T7" fmla="*/ 198 h 1327"/>
                <a:gd name="T8" fmla="*/ 1786 w 1832"/>
                <a:gd name="T9" fmla="*/ 362 h 1327"/>
                <a:gd name="T10" fmla="*/ 1775 w 1832"/>
                <a:gd name="T11" fmla="*/ 562 h 1327"/>
                <a:gd name="T12" fmla="*/ 1585 w 1832"/>
                <a:gd name="T13" fmla="*/ 859 h 1327"/>
                <a:gd name="T14" fmla="*/ 978 w 1832"/>
                <a:gd name="T15" fmla="*/ 1213 h 1327"/>
                <a:gd name="T16" fmla="*/ 332 w 1832"/>
                <a:gd name="T17" fmla="*/ 1239 h 1327"/>
                <a:gd name="T18" fmla="*/ 127 w 1832"/>
                <a:gd name="T19" fmla="*/ 1124 h 1327"/>
                <a:gd name="T20" fmla="*/ 34 w 1832"/>
                <a:gd name="T21" fmla="*/ 959 h 1327"/>
                <a:gd name="T22" fmla="*/ 28 w 1832"/>
                <a:gd name="T23" fmla="*/ 920 h 1327"/>
                <a:gd name="T24" fmla="*/ 0 w 1832"/>
                <a:gd name="T25" fmla="*/ 947 h 1327"/>
                <a:gd name="T26" fmla="*/ 4 w 1832"/>
                <a:gd name="T27" fmla="*/ 966 h 1327"/>
                <a:gd name="T28" fmla="*/ 105 w 1832"/>
                <a:gd name="T29" fmla="*/ 1146 h 1327"/>
                <a:gd name="T30" fmla="*/ 323 w 1832"/>
                <a:gd name="T31" fmla="*/ 1269 h 1327"/>
                <a:gd name="T32" fmla="*/ 987 w 1832"/>
                <a:gd name="T33" fmla="*/ 1243 h 1327"/>
                <a:gd name="T34" fmla="*/ 1607 w 1832"/>
                <a:gd name="T35" fmla="*/ 881 h 1327"/>
                <a:gd name="T36" fmla="*/ 1804 w 1832"/>
                <a:gd name="T37" fmla="*/ 571 h 1327"/>
                <a:gd name="T38" fmla="*/ 1817 w 1832"/>
                <a:gd name="T39" fmla="*/ 355 h 1327"/>
                <a:gd name="T40" fmla="*/ 1716 w 1832"/>
                <a:gd name="T41" fmla="*/ 176 h 1327"/>
                <a:gd name="T42" fmla="*/ 1498 w 1832"/>
                <a:gd name="T43" fmla="*/ 53 h 1327"/>
                <a:gd name="T44" fmla="*/ 907 w 1832"/>
                <a:gd name="T45" fmla="*/ 5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2" h="1327">
                  <a:moveTo>
                    <a:pt x="907" y="59"/>
                  </a:moveTo>
                  <a:lnTo>
                    <a:pt x="861" y="103"/>
                  </a:lnTo>
                  <a:cubicBezTo>
                    <a:pt x="1082" y="39"/>
                    <a:pt x="1308" y="27"/>
                    <a:pt x="1489" y="83"/>
                  </a:cubicBezTo>
                  <a:cubicBezTo>
                    <a:pt x="1576" y="109"/>
                    <a:pt x="1644" y="149"/>
                    <a:pt x="1694" y="198"/>
                  </a:cubicBezTo>
                  <a:cubicBezTo>
                    <a:pt x="1742" y="245"/>
                    <a:pt x="1773" y="301"/>
                    <a:pt x="1786" y="362"/>
                  </a:cubicBezTo>
                  <a:cubicBezTo>
                    <a:pt x="1800" y="424"/>
                    <a:pt x="1796" y="492"/>
                    <a:pt x="1775" y="562"/>
                  </a:cubicBezTo>
                  <a:cubicBezTo>
                    <a:pt x="1745" y="659"/>
                    <a:pt x="1682" y="761"/>
                    <a:pt x="1585" y="859"/>
                  </a:cubicBezTo>
                  <a:cubicBezTo>
                    <a:pt x="1426" y="1021"/>
                    <a:pt x="1206" y="1144"/>
                    <a:pt x="978" y="1213"/>
                  </a:cubicBezTo>
                  <a:cubicBezTo>
                    <a:pt x="751" y="1281"/>
                    <a:pt x="517" y="1296"/>
                    <a:pt x="332" y="1239"/>
                  </a:cubicBezTo>
                  <a:cubicBezTo>
                    <a:pt x="245" y="1212"/>
                    <a:pt x="176" y="1173"/>
                    <a:pt x="127" y="1124"/>
                  </a:cubicBezTo>
                  <a:cubicBezTo>
                    <a:pt x="79" y="1077"/>
                    <a:pt x="48" y="1021"/>
                    <a:pt x="34" y="959"/>
                  </a:cubicBezTo>
                  <a:cubicBezTo>
                    <a:pt x="32" y="946"/>
                    <a:pt x="29" y="933"/>
                    <a:pt x="28" y="920"/>
                  </a:cubicBezTo>
                  <a:lnTo>
                    <a:pt x="0" y="947"/>
                  </a:lnTo>
                  <a:cubicBezTo>
                    <a:pt x="1" y="954"/>
                    <a:pt x="3" y="960"/>
                    <a:pt x="4" y="966"/>
                  </a:cubicBezTo>
                  <a:cubicBezTo>
                    <a:pt x="19" y="1033"/>
                    <a:pt x="53" y="1095"/>
                    <a:pt x="105" y="1146"/>
                  </a:cubicBezTo>
                  <a:cubicBezTo>
                    <a:pt x="158" y="1198"/>
                    <a:pt x="231" y="1241"/>
                    <a:pt x="323" y="1269"/>
                  </a:cubicBezTo>
                  <a:cubicBezTo>
                    <a:pt x="514" y="1327"/>
                    <a:pt x="754" y="1313"/>
                    <a:pt x="987" y="1243"/>
                  </a:cubicBezTo>
                  <a:cubicBezTo>
                    <a:pt x="1219" y="1172"/>
                    <a:pt x="1445" y="1046"/>
                    <a:pt x="1607" y="881"/>
                  </a:cubicBezTo>
                  <a:cubicBezTo>
                    <a:pt x="1708" y="779"/>
                    <a:pt x="1773" y="673"/>
                    <a:pt x="1804" y="571"/>
                  </a:cubicBezTo>
                  <a:cubicBezTo>
                    <a:pt x="1828" y="495"/>
                    <a:pt x="1832" y="422"/>
                    <a:pt x="1817" y="355"/>
                  </a:cubicBezTo>
                  <a:cubicBezTo>
                    <a:pt x="1802" y="288"/>
                    <a:pt x="1768" y="227"/>
                    <a:pt x="1716" y="176"/>
                  </a:cubicBezTo>
                  <a:cubicBezTo>
                    <a:pt x="1663" y="123"/>
                    <a:pt x="1590" y="81"/>
                    <a:pt x="1498" y="53"/>
                  </a:cubicBezTo>
                  <a:cubicBezTo>
                    <a:pt x="1326" y="0"/>
                    <a:pt x="1116" y="6"/>
                    <a:pt x="907" y="59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52" name="Freeform 127"/>
            <p:cNvSpPr>
              <a:spLocks noEditPoints="1"/>
            </p:cNvSpPr>
            <p:nvPr/>
          </p:nvSpPr>
          <p:spPr bwMode="auto">
            <a:xfrm>
              <a:off x="2741332" y="4313199"/>
              <a:ext cx="620777" cy="450203"/>
            </a:xfrm>
            <a:custGeom>
              <a:avLst/>
              <a:gdLst>
                <a:gd name="T0" fmla="*/ 328 w 1297"/>
                <a:gd name="T1" fmla="*/ 179 h 941"/>
                <a:gd name="T2" fmla="*/ 57 w 1297"/>
                <a:gd name="T3" fmla="*/ 445 h 941"/>
                <a:gd name="T4" fmla="*/ 19 w 1297"/>
                <a:gd name="T5" fmla="*/ 532 h 941"/>
                <a:gd name="T6" fmla="*/ 10 w 1297"/>
                <a:gd name="T7" fmla="*/ 685 h 941"/>
                <a:gd name="T8" fmla="*/ 82 w 1297"/>
                <a:gd name="T9" fmla="*/ 813 h 941"/>
                <a:gd name="T10" fmla="*/ 236 w 1297"/>
                <a:gd name="T11" fmla="*/ 900 h 941"/>
                <a:gd name="T12" fmla="*/ 703 w 1297"/>
                <a:gd name="T13" fmla="*/ 882 h 941"/>
                <a:gd name="T14" fmla="*/ 1139 w 1297"/>
                <a:gd name="T15" fmla="*/ 628 h 941"/>
                <a:gd name="T16" fmla="*/ 1278 w 1297"/>
                <a:gd name="T17" fmla="*/ 410 h 941"/>
                <a:gd name="T18" fmla="*/ 1286 w 1297"/>
                <a:gd name="T19" fmla="*/ 256 h 941"/>
                <a:gd name="T20" fmla="*/ 1215 w 1297"/>
                <a:gd name="T21" fmla="*/ 128 h 941"/>
                <a:gd name="T22" fmla="*/ 1061 w 1297"/>
                <a:gd name="T23" fmla="*/ 41 h 941"/>
                <a:gd name="T24" fmla="*/ 593 w 1297"/>
                <a:gd name="T25" fmla="*/ 59 h 941"/>
                <a:gd name="T26" fmla="*/ 328 w 1297"/>
                <a:gd name="T27" fmla="*/ 179 h 941"/>
                <a:gd name="T28" fmla="*/ 1193 w 1297"/>
                <a:gd name="T29" fmla="*/ 150 h 941"/>
                <a:gd name="T30" fmla="*/ 1051 w 1297"/>
                <a:gd name="T31" fmla="*/ 71 h 941"/>
                <a:gd name="T32" fmla="*/ 602 w 1297"/>
                <a:gd name="T33" fmla="*/ 89 h 941"/>
                <a:gd name="T34" fmla="*/ 180 w 1297"/>
                <a:gd name="T35" fmla="*/ 335 h 941"/>
                <a:gd name="T36" fmla="*/ 49 w 1297"/>
                <a:gd name="T37" fmla="*/ 541 h 941"/>
                <a:gd name="T38" fmla="*/ 41 w 1297"/>
                <a:gd name="T39" fmla="*/ 678 h 941"/>
                <a:gd name="T40" fmla="*/ 104 w 1297"/>
                <a:gd name="T41" fmla="*/ 791 h 941"/>
                <a:gd name="T42" fmla="*/ 245 w 1297"/>
                <a:gd name="T43" fmla="*/ 870 h 941"/>
                <a:gd name="T44" fmla="*/ 694 w 1297"/>
                <a:gd name="T45" fmla="*/ 852 h 941"/>
                <a:gd name="T46" fmla="*/ 1116 w 1297"/>
                <a:gd name="T47" fmla="*/ 606 h 941"/>
                <a:gd name="T48" fmla="*/ 1248 w 1297"/>
                <a:gd name="T49" fmla="*/ 400 h 941"/>
                <a:gd name="T50" fmla="*/ 1256 w 1297"/>
                <a:gd name="T51" fmla="*/ 263 h 941"/>
                <a:gd name="T52" fmla="*/ 1193 w 1297"/>
                <a:gd name="T53" fmla="*/ 15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7" h="941">
                  <a:moveTo>
                    <a:pt x="328" y="179"/>
                  </a:moveTo>
                  <a:lnTo>
                    <a:pt x="57" y="445"/>
                  </a:lnTo>
                  <a:cubicBezTo>
                    <a:pt x="40" y="474"/>
                    <a:pt x="28" y="503"/>
                    <a:pt x="19" y="532"/>
                  </a:cubicBezTo>
                  <a:cubicBezTo>
                    <a:pt x="3" y="586"/>
                    <a:pt x="0" y="637"/>
                    <a:pt x="10" y="685"/>
                  </a:cubicBezTo>
                  <a:cubicBezTo>
                    <a:pt x="21" y="733"/>
                    <a:pt x="45" y="777"/>
                    <a:pt x="82" y="813"/>
                  </a:cubicBezTo>
                  <a:cubicBezTo>
                    <a:pt x="120" y="850"/>
                    <a:pt x="171" y="880"/>
                    <a:pt x="236" y="900"/>
                  </a:cubicBezTo>
                  <a:cubicBezTo>
                    <a:pt x="371" y="941"/>
                    <a:pt x="540" y="931"/>
                    <a:pt x="703" y="882"/>
                  </a:cubicBezTo>
                  <a:cubicBezTo>
                    <a:pt x="866" y="833"/>
                    <a:pt x="1025" y="744"/>
                    <a:pt x="1139" y="628"/>
                  </a:cubicBezTo>
                  <a:cubicBezTo>
                    <a:pt x="1210" y="556"/>
                    <a:pt x="1256" y="481"/>
                    <a:pt x="1278" y="410"/>
                  </a:cubicBezTo>
                  <a:cubicBezTo>
                    <a:pt x="1294" y="356"/>
                    <a:pt x="1297" y="304"/>
                    <a:pt x="1286" y="256"/>
                  </a:cubicBezTo>
                  <a:cubicBezTo>
                    <a:pt x="1276" y="208"/>
                    <a:pt x="1252" y="165"/>
                    <a:pt x="1215" y="128"/>
                  </a:cubicBezTo>
                  <a:cubicBezTo>
                    <a:pt x="1177" y="91"/>
                    <a:pt x="1125" y="61"/>
                    <a:pt x="1061" y="41"/>
                  </a:cubicBezTo>
                  <a:cubicBezTo>
                    <a:pt x="926" y="0"/>
                    <a:pt x="757" y="10"/>
                    <a:pt x="593" y="59"/>
                  </a:cubicBezTo>
                  <a:cubicBezTo>
                    <a:pt x="501" y="87"/>
                    <a:pt x="410" y="128"/>
                    <a:pt x="328" y="179"/>
                  </a:cubicBezTo>
                  <a:close/>
                  <a:moveTo>
                    <a:pt x="1193" y="150"/>
                  </a:moveTo>
                  <a:cubicBezTo>
                    <a:pt x="1159" y="117"/>
                    <a:pt x="1111" y="89"/>
                    <a:pt x="1051" y="71"/>
                  </a:cubicBezTo>
                  <a:cubicBezTo>
                    <a:pt x="922" y="32"/>
                    <a:pt x="760" y="42"/>
                    <a:pt x="602" y="89"/>
                  </a:cubicBezTo>
                  <a:cubicBezTo>
                    <a:pt x="444" y="137"/>
                    <a:pt x="291" y="223"/>
                    <a:pt x="180" y="335"/>
                  </a:cubicBezTo>
                  <a:cubicBezTo>
                    <a:pt x="113" y="404"/>
                    <a:pt x="69" y="474"/>
                    <a:pt x="49" y="541"/>
                  </a:cubicBezTo>
                  <a:cubicBezTo>
                    <a:pt x="34" y="589"/>
                    <a:pt x="31" y="636"/>
                    <a:pt x="41" y="678"/>
                  </a:cubicBezTo>
                  <a:cubicBezTo>
                    <a:pt x="50" y="720"/>
                    <a:pt x="71" y="759"/>
                    <a:pt x="104" y="791"/>
                  </a:cubicBezTo>
                  <a:cubicBezTo>
                    <a:pt x="138" y="825"/>
                    <a:pt x="185" y="852"/>
                    <a:pt x="245" y="870"/>
                  </a:cubicBezTo>
                  <a:cubicBezTo>
                    <a:pt x="374" y="910"/>
                    <a:pt x="537" y="900"/>
                    <a:pt x="694" y="852"/>
                  </a:cubicBezTo>
                  <a:cubicBezTo>
                    <a:pt x="853" y="804"/>
                    <a:pt x="1006" y="719"/>
                    <a:pt x="1116" y="606"/>
                  </a:cubicBezTo>
                  <a:cubicBezTo>
                    <a:pt x="1184" y="538"/>
                    <a:pt x="1227" y="467"/>
                    <a:pt x="1248" y="400"/>
                  </a:cubicBezTo>
                  <a:cubicBezTo>
                    <a:pt x="1263" y="352"/>
                    <a:pt x="1265" y="305"/>
                    <a:pt x="1256" y="263"/>
                  </a:cubicBezTo>
                  <a:cubicBezTo>
                    <a:pt x="1247" y="221"/>
                    <a:pt x="1226" y="183"/>
                    <a:pt x="1193" y="150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53" name="Freeform 128"/>
            <p:cNvSpPr>
              <a:spLocks noEditPoints="1"/>
            </p:cNvSpPr>
            <p:nvPr/>
          </p:nvSpPr>
          <p:spPr bwMode="auto">
            <a:xfrm>
              <a:off x="2886739" y="4419458"/>
              <a:ext cx="329963" cy="240481"/>
            </a:xfrm>
            <a:custGeom>
              <a:avLst/>
              <a:gdLst>
                <a:gd name="T0" fmla="*/ 559 w 686"/>
                <a:gd name="T1" fmla="*/ 21 h 502"/>
                <a:gd name="T2" fmla="*/ 642 w 686"/>
                <a:gd name="T3" fmla="*/ 68 h 502"/>
                <a:gd name="T4" fmla="*/ 681 w 686"/>
                <a:gd name="T5" fmla="*/ 138 h 502"/>
                <a:gd name="T6" fmla="*/ 676 w 686"/>
                <a:gd name="T7" fmla="*/ 221 h 502"/>
                <a:gd name="T8" fmla="*/ 602 w 686"/>
                <a:gd name="T9" fmla="*/ 337 h 502"/>
                <a:gd name="T10" fmla="*/ 374 w 686"/>
                <a:gd name="T11" fmla="*/ 471 h 502"/>
                <a:gd name="T12" fmla="*/ 128 w 686"/>
                <a:gd name="T13" fmla="*/ 480 h 502"/>
                <a:gd name="T14" fmla="*/ 45 w 686"/>
                <a:gd name="T15" fmla="*/ 433 h 502"/>
                <a:gd name="T16" fmla="*/ 6 w 686"/>
                <a:gd name="T17" fmla="*/ 363 h 502"/>
                <a:gd name="T18" fmla="*/ 11 w 686"/>
                <a:gd name="T19" fmla="*/ 280 h 502"/>
                <a:gd name="T20" fmla="*/ 84 w 686"/>
                <a:gd name="T21" fmla="*/ 164 h 502"/>
                <a:gd name="T22" fmla="*/ 313 w 686"/>
                <a:gd name="T23" fmla="*/ 31 h 502"/>
                <a:gd name="T24" fmla="*/ 559 w 686"/>
                <a:gd name="T25" fmla="*/ 21 h 502"/>
                <a:gd name="T26" fmla="*/ 620 w 686"/>
                <a:gd name="T27" fmla="*/ 90 h 502"/>
                <a:gd name="T28" fmla="*/ 550 w 686"/>
                <a:gd name="T29" fmla="*/ 51 h 502"/>
                <a:gd name="T30" fmla="*/ 322 w 686"/>
                <a:gd name="T31" fmla="*/ 61 h 502"/>
                <a:gd name="T32" fmla="*/ 107 w 686"/>
                <a:gd name="T33" fmla="*/ 186 h 502"/>
                <a:gd name="T34" fmla="*/ 40 w 686"/>
                <a:gd name="T35" fmla="*/ 289 h 502"/>
                <a:gd name="T36" fmla="*/ 36 w 686"/>
                <a:gd name="T37" fmla="*/ 357 h 502"/>
                <a:gd name="T38" fmla="*/ 67 w 686"/>
                <a:gd name="T39" fmla="*/ 411 h 502"/>
                <a:gd name="T40" fmla="*/ 137 w 686"/>
                <a:gd name="T41" fmla="*/ 450 h 502"/>
                <a:gd name="T42" fmla="*/ 365 w 686"/>
                <a:gd name="T43" fmla="*/ 441 h 502"/>
                <a:gd name="T44" fmla="*/ 580 w 686"/>
                <a:gd name="T45" fmla="*/ 316 h 502"/>
                <a:gd name="T46" fmla="*/ 646 w 686"/>
                <a:gd name="T47" fmla="*/ 212 h 502"/>
                <a:gd name="T48" fmla="*/ 650 w 686"/>
                <a:gd name="T49" fmla="*/ 145 h 502"/>
                <a:gd name="T50" fmla="*/ 620 w 686"/>
                <a:gd name="T51" fmla="*/ 9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6" h="502">
                  <a:moveTo>
                    <a:pt x="559" y="21"/>
                  </a:moveTo>
                  <a:cubicBezTo>
                    <a:pt x="593" y="32"/>
                    <a:pt x="621" y="48"/>
                    <a:pt x="642" y="68"/>
                  </a:cubicBezTo>
                  <a:cubicBezTo>
                    <a:pt x="662" y="88"/>
                    <a:pt x="675" y="112"/>
                    <a:pt x="681" y="138"/>
                  </a:cubicBezTo>
                  <a:cubicBezTo>
                    <a:pt x="686" y="164"/>
                    <a:pt x="685" y="192"/>
                    <a:pt x="676" y="221"/>
                  </a:cubicBezTo>
                  <a:cubicBezTo>
                    <a:pt x="664" y="259"/>
                    <a:pt x="640" y="299"/>
                    <a:pt x="602" y="337"/>
                  </a:cubicBezTo>
                  <a:cubicBezTo>
                    <a:pt x="542" y="398"/>
                    <a:pt x="460" y="445"/>
                    <a:pt x="374" y="471"/>
                  </a:cubicBezTo>
                  <a:cubicBezTo>
                    <a:pt x="288" y="497"/>
                    <a:pt x="199" y="502"/>
                    <a:pt x="128" y="480"/>
                  </a:cubicBezTo>
                  <a:cubicBezTo>
                    <a:pt x="93" y="469"/>
                    <a:pt x="66" y="453"/>
                    <a:pt x="45" y="433"/>
                  </a:cubicBezTo>
                  <a:cubicBezTo>
                    <a:pt x="25" y="413"/>
                    <a:pt x="12" y="389"/>
                    <a:pt x="6" y="363"/>
                  </a:cubicBezTo>
                  <a:cubicBezTo>
                    <a:pt x="0" y="337"/>
                    <a:pt x="2" y="309"/>
                    <a:pt x="11" y="280"/>
                  </a:cubicBezTo>
                  <a:cubicBezTo>
                    <a:pt x="22" y="242"/>
                    <a:pt x="47" y="202"/>
                    <a:pt x="84" y="164"/>
                  </a:cubicBezTo>
                  <a:cubicBezTo>
                    <a:pt x="144" y="103"/>
                    <a:pt x="227" y="57"/>
                    <a:pt x="313" y="31"/>
                  </a:cubicBezTo>
                  <a:cubicBezTo>
                    <a:pt x="399" y="5"/>
                    <a:pt x="488" y="0"/>
                    <a:pt x="559" y="21"/>
                  </a:cubicBezTo>
                  <a:close/>
                  <a:moveTo>
                    <a:pt x="620" y="90"/>
                  </a:moveTo>
                  <a:cubicBezTo>
                    <a:pt x="603" y="74"/>
                    <a:pt x="579" y="60"/>
                    <a:pt x="550" y="51"/>
                  </a:cubicBezTo>
                  <a:cubicBezTo>
                    <a:pt x="484" y="31"/>
                    <a:pt x="402" y="36"/>
                    <a:pt x="322" y="61"/>
                  </a:cubicBezTo>
                  <a:cubicBezTo>
                    <a:pt x="241" y="85"/>
                    <a:pt x="163" y="129"/>
                    <a:pt x="107" y="186"/>
                  </a:cubicBezTo>
                  <a:cubicBezTo>
                    <a:pt x="73" y="220"/>
                    <a:pt x="51" y="256"/>
                    <a:pt x="40" y="289"/>
                  </a:cubicBezTo>
                  <a:cubicBezTo>
                    <a:pt x="33" y="313"/>
                    <a:pt x="32" y="336"/>
                    <a:pt x="36" y="357"/>
                  </a:cubicBezTo>
                  <a:cubicBezTo>
                    <a:pt x="41" y="377"/>
                    <a:pt x="51" y="395"/>
                    <a:pt x="67" y="411"/>
                  </a:cubicBezTo>
                  <a:cubicBezTo>
                    <a:pt x="84" y="428"/>
                    <a:pt x="107" y="441"/>
                    <a:pt x="137" y="450"/>
                  </a:cubicBezTo>
                  <a:cubicBezTo>
                    <a:pt x="202" y="470"/>
                    <a:pt x="285" y="465"/>
                    <a:pt x="365" y="441"/>
                  </a:cubicBezTo>
                  <a:cubicBezTo>
                    <a:pt x="446" y="416"/>
                    <a:pt x="524" y="373"/>
                    <a:pt x="580" y="316"/>
                  </a:cubicBezTo>
                  <a:cubicBezTo>
                    <a:pt x="614" y="281"/>
                    <a:pt x="636" y="246"/>
                    <a:pt x="646" y="212"/>
                  </a:cubicBezTo>
                  <a:cubicBezTo>
                    <a:pt x="654" y="188"/>
                    <a:pt x="655" y="165"/>
                    <a:pt x="650" y="145"/>
                  </a:cubicBezTo>
                  <a:cubicBezTo>
                    <a:pt x="646" y="124"/>
                    <a:pt x="636" y="106"/>
                    <a:pt x="620" y="90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755" name="Freeform 130"/>
          <p:cNvSpPr>
            <a:spLocks/>
          </p:cNvSpPr>
          <p:nvPr/>
        </p:nvSpPr>
        <p:spPr bwMode="auto">
          <a:xfrm>
            <a:off x="2205781" y="4876074"/>
            <a:ext cx="106259" cy="78296"/>
          </a:xfrm>
          <a:custGeom>
            <a:avLst/>
            <a:gdLst>
              <a:gd name="T0" fmla="*/ 184 w 226"/>
              <a:gd name="T1" fmla="*/ 7 h 165"/>
              <a:gd name="T2" fmla="*/ 212 w 226"/>
              <a:gd name="T3" fmla="*/ 22 h 165"/>
              <a:gd name="T4" fmla="*/ 225 w 226"/>
              <a:gd name="T5" fmla="*/ 45 h 165"/>
              <a:gd name="T6" fmla="*/ 223 w 226"/>
              <a:gd name="T7" fmla="*/ 73 h 165"/>
              <a:gd name="T8" fmla="*/ 199 w 226"/>
              <a:gd name="T9" fmla="*/ 111 h 165"/>
              <a:gd name="T10" fmla="*/ 123 w 226"/>
              <a:gd name="T11" fmla="*/ 155 h 165"/>
              <a:gd name="T12" fmla="*/ 42 w 226"/>
              <a:gd name="T13" fmla="*/ 158 h 165"/>
              <a:gd name="T14" fmla="*/ 15 w 226"/>
              <a:gd name="T15" fmla="*/ 143 h 165"/>
              <a:gd name="T16" fmla="*/ 2 w 226"/>
              <a:gd name="T17" fmla="*/ 119 h 165"/>
              <a:gd name="T18" fmla="*/ 3 w 226"/>
              <a:gd name="T19" fmla="*/ 92 h 165"/>
              <a:gd name="T20" fmla="*/ 28 w 226"/>
              <a:gd name="T21" fmla="*/ 54 h 165"/>
              <a:gd name="T22" fmla="*/ 103 w 226"/>
              <a:gd name="T23" fmla="*/ 10 h 165"/>
              <a:gd name="T24" fmla="*/ 184 w 226"/>
              <a:gd name="T25" fmla="*/ 7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" h="165">
                <a:moveTo>
                  <a:pt x="184" y="7"/>
                </a:moveTo>
                <a:cubicBezTo>
                  <a:pt x="196" y="10"/>
                  <a:pt x="205" y="16"/>
                  <a:pt x="212" y="22"/>
                </a:cubicBezTo>
                <a:cubicBezTo>
                  <a:pt x="218" y="29"/>
                  <a:pt x="223" y="37"/>
                  <a:pt x="225" y="45"/>
                </a:cubicBezTo>
                <a:cubicBezTo>
                  <a:pt x="226" y="54"/>
                  <a:pt x="226" y="63"/>
                  <a:pt x="223" y="73"/>
                </a:cubicBezTo>
                <a:cubicBezTo>
                  <a:pt x="219" y="85"/>
                  <a:pt x="211" y="98"/>
                  <a:pt x="199" y="111"/>
                </a:cubicBezTo>
                <a:cubicBezTo>
                  <a:pt x="179" y="131"/>
                  <a:pt x="152" y="146"/>
                  <a:pt x="123" y="155"/>
                </a:cubicBezTo>
                <a:cubicBezTo>
                  <a:pt x="95" y="164"/>
                  <a:pt x="66" y="165"/>
                  <a:pt x="42" y="158"/>
                </a:cubicBezTo>
                <a:cubicBezTo>
                  <a:pt x="31" y="155"/>
                  <a:pt x="22" y="149"/>
                  <a:pt x="15" y="143"/>
                </a:cubicBezTo>
                <a:cubicBezTo>
                  <a:pt x="8" y="136"/>
                  <a:pt x="4" y="128"/>
                  <a:pt x="2" y="119"/>
                </a:cubicBezTo>
                <a:cubicBezTo>
                  <a:pt x="0" y="111"/>
                  <a:pt x="0" y="102"/>
                  <a:pt x="3" y="92"/>
                </a:cubicBezTo>
                <a:cubicBezTo>
                  <a:pt x="7" y="80"/>
                  <a:pt x="15" y="66"/>
                  <a:pt x="28" y="54"/>
                </a:cubicBezTo>
                <a:cubicBezTo>
                  <a:pt x="48" y="34"/>
                  <a:pt x="75" y="18"/>
                  <a:pt x="103" y="10"/>
                </a:cubicBezTo>
                <a:cubicBezTo>
                  <a:pt x="131" y="1"/>
                  <a:pt x="161" y="0"/>
                  <a:pt x="184" y="7"/>
                </a:cubicBezTo>
                <a:close/>
              </a:path>
            </a:pathLst>
          </a:custGeom>
          <a:solidFill>
            <a:srgbClr val="DD2A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756" name="Freeform 131"/>
          <p:cNvSpPr>
            <a:spLocks/>
          </p:cNvSpPr>
          <p:nvPr/>
        </p:nvSpPr>
        <p:spPr bwMode="auto">
          <a:xfrm>
            <a:off x="2647593" y="5024277"/>
            <a:ext cx="106259" cy="78296"/>
          </a:xfrm>
          <a:custGeom>
            <a:avLst/>
            <a:gdLst>
              <a:gd name="T0" fmla="*/ 184 w 227"/>
              <a:gd name="T1" fmla="*/ 7 h 166"/>
              <a:gd name="T2" fmla="*/ 212 w 227"/>
              <a:gd name="T3" fmla="*/ 22 h 166"/>
              <a:gd name="T4" fmla="*/ 225 w 227"/>
              <a:gd name="T5" fmla="*/ 46 h 166"/>
              <a:gd name="T6" fmla="*/ 223 w 227"/>
              <a:gd name="T7" fmla="*/ 73 h 166"/>
              <a:gd name="T8" fmla="*/ 199 w 227"/>
              <a:gd name="T9" fmla="*/ 111 h 166"/>
              <a:gd name="T10" fmla="*/ 123 w 227"/>
              <a:gd name="T11" fmla="*/ 155 h 166"/>
              <a:gd name="T12" fmla="*/ 42 w 227"/>
              <a:gd name="T13" fmla="*/ 158 h 166"/>
              <a:gd name="T14" fmla="*/ 15 w 227"/>
              <a:gd name="T15" fmla="*/ 143 h 166"/>
              <a:gd name="T16" fmla="*/ 2 w 227"/>
              <a:gd name="T17" fmla="*/ 120 h 166"/>
              <a:gd name="T18" fmla="*/ 4 w 227"/>
              <a:gd name="T19" fmla="*/ 92 h 166"/>
              <a:gd name="T20" fmla="*/ 28 w 227"/>
              <a:gd name="T21" fmla="*/ 54 h 166"/>
              <a:gd name="T22" fmla="*/ 103 w 227"/>
              <a:gd name="T23" fmla="*/ 10 h 166"/>
              <a:gd name="T24" fmla="*/ 184 w 227"/>
              <a:gd name="T25" fmla="*/ 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7" h="166">
                <a:moveTo>
                  <a:pt x="184" y="7"/>
                </a:moveTo>
                <a:cubicBezTo>
                  <a:pt x="196" y="11"/>
                  <a:pt x="205" y="16"/>
                  <a:pt x="212" y="22"/>
                </a:cubicBezTo>
                <a:cubicBezTo>
                  <a:pt x="218" y="29"/>
                  <a:pt x="223" y="37"/>
                  <a:pt x="225" y="46"/>
                </a:cubicBezTo>
                <a:cubicBezTo>
                  <a:pt x="227" y="54"/>
                  <a:pt x="226" y="63"/>
                  <a:pt x="223" y="73"/>
                </a:cubicBezTo>
                <a:cubicBezTo>
                  <a:pt x="219" y="86"/>
                  <a:pt x="211" y="99"/>
                  <a:pt x="199" y="111"/>
                </a:cubicBezTo>
                <a:cubicBezTo>
                  <a:pt x="179" y="131"/>
                  <a:pt x="152" y="147"/>
                  <a:pt x="123" y="155"/>
                </a:cubicBezTo>
                <a:cubicBezTo>
                  <a:pt x="95" y="164"/>
                  <a:pt x="66" y="166"/>
                  <a:pt x="42" y="158"/>
                </a:cubicBezTo>
                <a:cubicBezTo>
                  <a:pt x="31" y="155"/>
                  <a:pt x="22" y="150"/>
                  <a:pt x="15" y="143"/>
                </a:cubicBezTo>
                <a:cubicBezTo>
                  <a:pt x="8" y="136"/>
                  <a:pt x="4" y="128"/>
                  <a:pt x="2" y="120"/>
                </a:cubicBezTo>
                <a:cubicBezTo>
                  <a:pt x="0" y="111"/>
                  <a:pt x="1" y="102"/>
                  <a:pt x="4" y="92"/>
                </a:cubicBezTo>
                <a:cubicBezTo>
                  <a:pt x="7" y="80"/>
                  <a:pt x="15" y="67"/>
                  <a:pt x="28" y="54"/>
                </a:cubicBezTo>
                <a:cubicBezTo>
                  <a:pt x="48" y="34"/>
                  <a:pt x="75" y="19"/>
                  <a:pt x="103" y="10"/>
                </a:cubicBezTo>
                <a:cubicBezTo>
                  <a:pt x="132" y="2"/>
                  <a:pt x="161" y="0"/>
                  <a:pt x="184" y="7"/>
                </a:cubicBezTo>
                <a:close/>
              </a:path>
            </a:pathLst>
          </a:custGeom>
          <a:solidFill>
            <a:srgbClr val="00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772" name="Freeform 147"/>
          <p:cNvSpPr>
            <a:spLocks/>
          </p:cNvSpPr>
          <p:nvPr/>
        </p:nvSpPr>
        <p:spPr bwMode="auto">
          <a:xfrm>
            <a:off x="2700723" y="2887911"/>
            <a:ext cx="388685" cy="2169922"/>
          </a:xfrm>
          <a:custGeom>
            <a:avLst/>
            <a:gdLst>
              <a:gd name="T0" fmla="*/ 814 w 814"/>
              <a:gd name="T1" fmla="*/ 0 h 4525"/>
              <a:gd name="T2" fmla="*/ 247 w 814"/>
              <a:gd name="T3" fmla="*/ 0 h 4525"/>
              <a:gd name="T4" fmla="*/ 0 w 814"/>
              <a:gd name="T5" fmla="*/ 247 h 4525"/>
              <a:gd name="T6" fmla="*/ 0 w 814"/>
              <a:gd name="T7" fmla="*/ 4525 h 4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4" h="4525">
                <a:moveTo>
                  <a:pt x="814" y="0"/>
                </a:moveTo>
                <a:lnTo>
                  <a:pt x="247" y="0"/>
                </a:lnTo>
                <a:cubicBezTo>
                  <a:pt x="111" y="0"/>
                  <a:pt x="0" y="111"/>
                  <a:pt x="0" y="247"/>
                </a:cubicBezTo>
                <a:lnTo>
                  <a:pt x="0" y="4525"/>
                </a:lnTo>
              </a:path>
            </a:pathLst>
          </a:custGeom>
          <a:noFill/>
          <a:ln w="9525" cap="rnd">
            <a:solidFill>
              <a:srgbClr val="008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2801" name="Group 12800"/>
          <p:cNvGrpSpPr/>
          <p:nvPr/>
        </p:nvGrpSpPr>
        <p:grpSpPr>
          <a:xfrm>
            <a:off x="1401680" y="4769796"/>
            <a:ext cx="1026667" cy="1065228"/>
            <a:chOff x="1762202" y="4220921"/>
            <a:chExt cx="1026667" cy="1065228"/>
          </a:xfrm>
        </p:grpSpPr>
        <p:sp>
          <p:nvSpPr>
            <p:cNvPr id="12697" name="Freeform 72"/>
            <p:cNvSpPr>
              <a:spLocks/>
            </p:cNvSpPr>
            <p:nvPr/>
          </p:nvSpPr>
          <p:spPr bwMode="auto">
            <a:xfrm>
              <a:off x="1936000" y="4220921"/>
              <a:ext cx="852869" cy="850073"/>
            </a:xfrm>
            <a:custGeom>
              <a:avLst/>
              <a:gdLst>
                <a:gd name="T0" fmla="*/ 0 w 1777"/>
                <a:gd name="T1" fmla="*/ 0 h 1778"/>
                <a:gd name="T2" fmla="*/ 0 w 1777"/>
                <a:gd name="T3" fmla="*/ 1778 h 1778"/>
                <a:gd name="T4" fmla="*/ 1777 w 1777"/>
                <a:gd name="T5" fmla="*/ 177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77" h="1778">
                  <a:moveTo>
                    <a:pt x="0" y="0"/>
                  </a:moveTo>
                  <a:lnTo>
                    <a:pt x="0" y="1778"/>
                  </a:lnTo>
                  <a:lnTo>
                    <a:pt x="1777" y="1778"/>
                  </a:lnTo>
                </a:path>
              </a:pathLst>
            </a:custGeom>
            <a:noFill/>
            <a:ln w="15875" cap="rnd">
              <a:solidFill>
                <a:srgbClr val="14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20" name="Freeform 183"/>
            <p:cNvSpPr>
              <a:spLocks noEditPoints="1"/>
            </p:cNvSpPr>
            <p:nvPr/>
          </p:nvSpPr>
          <p:spPr bwMode="auto">
            <a:xfrm>
              <a:off x="1936000" y="5168705"/>
              <a:ext cx="805332" cy="117444"/>
            </a:xfrm>
            <a:custGeom>
              <a:avLst/>
              <a:gdLst>
                <a:gd name="T0" fmla="*/ 53 w 1684"/>
                <a:gd name="T1" fmla="*/ 133 h 241"/>
                <a:gd name="T2" fmla="*/ 124 w 1684"/>
                <a:gd name="T3" fmla="*/ 52 h 241"/>
                <a:gd name="T4" fmla="*/ 156 w 1684"/>
                <a:gd name="T5" fmla="*/ 64 h 241"/>
                <a:gd name="T6" fmla="*/ 254 w 1684"/>
                <a:gd name="T7" fmla="*/ 158 h 241"/>
                <a:gd name="T8" fmla="*/ 135 w 1684"/>
                <a:gd name="T9" fmla="*/ 119 h 241"/>
                <a:gd name="T10" fmla="*/ 227 w 1684"/>
                <a:gd name="T11" fmla="*/ 158 h 241"/>
                <a:gd name="T12" fmla="*/ 170 w 1684"/>
                <a:gd name="T13" fmla="*/ 81 h 241"/>
                <a:gd name="T14" fmla="*/ 276 w 1684"/>
                <a:gd name="T15" fmla="*/ 52 h 241"/>
                <a:gd name="T16" fmla="*/ 345 w 1684"/>
                <a:gd name="T17" fmla="*/ 84 h 241"/>
                <a:gd name="T18" fmla="*/ 399 w 1684"/>
                <a:gd name="T19" fmla="*/ 187 h 241"/>
                <a:gd name="T20" fmla="*/ 301 w 1684"/>
                <a:gd name="T21" fmla="*/ 187 h 241"/>
                <a:gd name="T22" fmla="*/ 513 w 1684"/>
                <a:gd name="T23" fmla="*/ 178 h 241"/>
                <a:gd name="T24" fmla="*/ 428 w 1684"/>
                <a:gd name="T25" fmla="*/ 68 h 241"/>
                <a:gd name="T26" fmla="*/ 535 w 1684"/>
                <a:gd name="T27" fmla="*/ 125 h 241"/>
                <a:gd name="T28" fmla="*/ 496 w 1684"/>
                <a:gd name="T29" fmla="*/ 164 h 241"/>
                <a:gd name="T30" fmla="*/ 502 w 1684"/>
                <a:gd name="T31" fmla="*/ 81 h 241"/>
                <a:gd name="T32" fmla="*/ 562 w 1684"/>
                <a:gd name="T33" fmla="*/ 187 h 241"/>
                <a:gd name="T34" fmla="*/ 562 w 1684"/>
                <a:gd name="T35" fmla="*/ 187 h 241"/>
                <a:gd name="T36" fmla="*/ 728 w 1684"/>
                <a:gd name="T37" fmla="*/ 57 h 241"/>
                <a:gd name="T38" fmla="*/ 758 w 1684"/>
                <a:gd name="T39" fmla="*/ 0 h 241"/>
                <a:gd name="T40" fmla="*/ 973 w 1684"/>
                <a:gd name="T41" fmla="*/ 185 h 241"/>
                <a:gd name="T42" fmla="*/ 906 w 1684"/>
                <a:gd name="T43" fmla="*/ 133 h 241"/>
                <a:gd name="T44" fmla="*/ 996 w 1684"/>
                <a:gd name="T45" fmla="*/ 101 h 241"/>
                <a:gd name="T46" fmla="*/ 939 w 1684"/>
                <a:gd name="T47" fmla="*/ 74 h 241"/>
                <a:gd name="T48" fmla="*/ 936 w 1684"/>
                <a:gd name="T49" fmla="*/ 54 h 241"/>
                <a:gd name="T50" fmla="*/ 1018 w 1684"/>
                <a:gd name="T51" fmla="*/ 79 h 241"/>
                <a:gd name="T52" fmla="*/ 1026 w 1684"/>
                <a:gd name="T53" fmla="*/ 187 h 241"/>
                <a:gd name="T54" fmla="*/ 958 w 1684"/>
                <a:gd name="T55" fmla="*/ 128 h 241"/>
                <a:gd name="T56" fmla="*/ 933 w 1684"/>
                <a:gd name="T57" fmla="*/ 166 h 241"/>
                <a:gd name="T58" fmla="*/ 996 w 1684"/>
                <a:gd name="T59" fmla="*/ 127 h 241"/>
                <a:gd name="T60" fmla="*/ 1146 w 1684"/>
                <a:gd name="T61" fmla="*/ 176 h 241"/>
                <a:gd name="T62" fmla="*/ 1055 w 1684"/>
                <a:gd name="T63" fmla="*/ 82 h 241"/>
                <a:gd name="T64" fmla="*/ 1162 w 1684"/>
                <a:gd name="T65" fmla="*/ 92 h 241"/>
                <a:gd name="T66" fmla="*/ 1081 w 1684"/>
                <a:gd name="T67" fmla="*/ 80 h 241"/>
                <a:gd name="T68" fmla="*/ 1131 w 1684"/>
                <a:gd name="T69" fmla="*/ 163 h 241"/>
                <a:gd name="T70" fmla="*/ 1220 w 1684"/>
                <a:gd name="T71" fmla="*/ 188 h 241"/>
                <a:gd name="T72" fmla="*/ 1188 w 1684"/>
                <a:gd name="T73" fmla="*/ 69 h 241"/>
                <a:gd name="T74" fmla="*/ 1188 w 1684"/>
                <a:gd name="T75" fmla="*/ 18 h 241"/>
                <a:gd name="T76" fmla="*/ 1234 w 1684"/>
                <a:gd name="T77" fmla="*/ 69 h 241"/>
                <a:gd name="T78" fmla="*/ 1216 w 1684"/>
                <a:gd name="T79" fmla="*/ 166 h 241"/>
                <a:gd name="T80" fmla="*/ 1256 w 1684"/>
                <a:gd name="T81" fmla="*/ 1 h 241"/>
                <a:gd name="T82" fmla="*/ 1256 w 1684"/>
                <a:gd name="T83" fmla="*/ 187 h 241"/>
                <a:gd name="T84" fmla="*/ 1256 w 1684"/>
                <a:gd name="T85" fmla="*/ 187 h 241"/>
                <a:gd name="T86" fmla="*/ 1353 w 1684"/>
                <a:gd name="T87" fmla="*/ 133 h 241"/>
                <a:gd name="T88" fmla="*/ 1424 w 1684"/>
                <a:gd name="T89" fmla="*/ 52 h 241"/>
                <a:gd name="T90" fmla="*/ 1444 w 1684"/>
                <a:gd name="T91" fmla="*/ 1 h 241"/>
                <a:gd name="T92" fmla="*/ 1444 w 1684"/>
                <a:gd name="T93" fmla="*/ 187 h 241"/>
                <a:gd name="T94" fmla="*/ 1444 w 1684"/>
                <a:gd name="T95" fmla="*/ 187 h 241"/>
                <a:gd name="T96" fmla="*/ 1518 w 1684"/>
                <a:gd name="T97" fmla="*/ 185 h 241"/>
                <a:gd name="T98" fmla="*/ 1489 w 1684"/>
                <a:gd name="T99" fmla="*/ 69 h 241"/>
                <a:gd name="T100" fmla="*/ 1528 w 1684"/>
                <a:gd name="T101" fmla="*/ 5 h 241"/>
                <a:gd name="T102" fmla="*/ 1528 w 1684"/>
                <a:gd name="T103" fmla="*/ 69 h 241"/>
                <a:gd name="T104" fmla="*/ 1541 w 1684"/>
                <a:gd name="T105" fmla="*/ 167 h 241"/>
                <a:gd name="T106" fmla="*/ 1583 w 1684"/>
                <a:gd name="T107" fmla="*/ 219 h 241"/>
                <a:gd name="T108" fmla="*/ 1612 w 1684"/>
                <a:gd name="T109" fmla="*/ 187 h 241"/>
                <a:gd name="T110" fmla="*/ 1623 w 1684"/>
                <a:gd name="T111" fmla="*/ 161 h 241"/>
                <a:gd name="T112" fmla="*/ 1633 w 1684"/>
                <a:gd name="T113" fmla="*/ 189 h 241"/>
                <a:gd name="T114" fmla="*/ 1573 w 1684"/>
                <a:gd name="T115" fmla="*/ 2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84" h="241">
                  <a:moveTo>
                    <a:pt x="51" y="187"/>
                  </a:moveTo>
                  <a:lnTo>
                    <a:pt x="0" y="52"/>
                  </a:lnTo>
                  <a:lnTo>
                    <a:pt x="24" y="52"/>
                  </a:lnTo>
                  <a:lnTo>
                    <a:pt x="53" y="133"/>
                  </a:lnTo>
                  <a:cubicBezTo>
                    <a:pt x="56" y="141"/>
                    <a:pt x="59" y="150"/>
                    <a:pt x="62" y="160"/>
                  </a:cubicBezTo>
                  <a:cubicBezTo>
                    <a:pt x="64" y="153"/>
                    <a:pt x="67" y="144"/>
                    <a:pt x="70" y="134"/>
                  </a:cubicBezTo>
                  <a:lnTo>
                    <a:pt x="100" y="52"/>
                  </a:lnTo>
                  <a:lnTo>
                    <a:pt x="124" y="52"/>
                  </a:lnTo>
                  <a:lnTo>
                    <a:pt x="73" y="187"/>
                  </a:lnTo>
                  <a:lnTo>
                    <a:pt x="51" y="187"/>
                  </a:lnTo>
                  <a:close/>
                  <a:moveTo>
                    <a:pt x="135" y="119"/>
                  </a:moveTo>
                  <a:cubicBezTo>
                    <a:pt x="135" y="94"/>
                    <a:pt x="142" y="76"/>
                    <a:pt x="156" y="64"/>
                  </a:cubicBezTo>
                  <a:cubicBezTo>
                    <a:pt x="168" y="54"/>
                    <a:pt x="182" y="49"/>
                    <a:pt x="199" y="49"/>
                  </a:cubicBezTo>
                  <a:cubicBezTo>
                    <a:pt x="217" y="49"/>
                    <a:pt x="232" y="55"/>
                    <a:pt x="244" y="67"/>
                  </a:cubicBezTo>
                  <a:cubicBezTo>
                    <a:pt x="256" y="79"/>
                    <a:pt x="262" y="96"/>
                    <a:pt x="262" y="117"/>
                  </a:cubicBezTo>
                  <a:cubicBezTo>
                    <a:pt x="262" y="135"/>
                    <a:pt x="259" y="148"/>
                    <a:pt x="254" y="158"/>
                  </a:cubicBezTo>
                  <a:cubicBezTo>
                    <a:pt x="249" y="168"/>
                    <a:pt x="241" y="176"/>
                    <a:pt x="231" y="181"/>
                  </a:cubicBezTo>
                  <a:cubicBezTo>
                    <a:pt x="221" y="187"/>
                    <a:pt x="210" y="189"/>
                    <a:pt x="199" y="189"/>
                  </a:cubicBezTo>
                  <a:cubicBezTo>
                    <a:pt x="180" y="189"/>
                    <a:pt x="164" y="183"/>
                    <a:pt x="153" y="171"/>
                  </a:cubicBezTo>
                  <a:cubicBezTo>
                    <a:pt x="141" y="159"/>
                    <a:pt x="135" y="142"/>
                    <a:pt x="135" y="119"/>
                  </a:cubicBezTo>
                  <a:close/>
                  <a:moveTo>
                    <a:pt x="159" y="119"/>
                  </a:moveTo>
                  <a:cubicBezTo>
                    <a:pt x="159" y="136"/>
                    <a:pt x="162" y="149"/>
                    <a:pt x="170" y="158"/>
                  </a:cubicBezTo>
                  <a:cubicBezTo>
                    <a:pt x="178" y="166"/>
                    <a:pt x="187" y="171"/>
                    <a:pt x="199" y="171"/>
                  </a:cubicBezTo>
                  <a:cubicBezTo>
                    <a:pt x="210" y="171"/>
                    <a:pt x="219" y="166"/>
                    <a:pt x="227" y="158"/>
                  </a:cubicBezTo>
                  <a:cubicBezTo>
                    <a:pt x="234" y="149"/>
                    <a:pt x="238" y="136"/>
                    <a:pt x="238" y="119"/>
                  </a:cubicBezTo>
                  <a:cubicBezTo>
                    <a:pt x="238" y="102"/>
                    <a:pt x="234" y="89"/>
                    <a:pt x="227" y="81"/>
                  </a:cubicBezTo>
                  <a:cubicBezTo>
                    <a:pt x="219" y="72"/>
                    <a:pt x="210" y="68"/>
                    <a:pt x="199" y="68"/>
                  </a:cubicBezTo>
                  <a:cubicBezTo>
                    <a:pt x="187" y="68"/>
                    <a:pt x="178" y="72"/>
                    <a:pt x="170" y="81"/>
                  </a:cubicBezTo>
                  <a:cubicBezTo>
                    <a:pt x="162" y="89"/>
                    <a:pt x="159" y="102"/>
                    <a:pt x="159" y="119"/>
                  </a:cubicBezTo>
                  <a:close/>
                  <a:moveTo>
                    <a:pt x="273" y="187"/>
                  </a:moveTo>
                  <a:lnTo>
                    <a:pt x="322" y="117"/>
                  </a:lnTo>
                  <a:lnTo>
                    <a:pt x="276" y="52"/>
                  </a:lnTo>
                  <a:lnTo>
                    <a:pt x="305" y="52"/>
                  </a:lnTo>
                  <a:lnTo>
                    <a:pt x="326" y="84"/>
                  </a:lnTo>
                  <a:cubicBezTo>
                    <a:pt x="330" y="90"/>
                    <a:pt x="333" y="94"/>
                    <a:pt x="335" y="98"/>
                  </a:cubicBezTo>
                  <a:cubicBezTo>
                    <a:pt x="339" y="93"/>
                    <a:pt x="342" y="88"/>
                    <a:pt x="345" y="84"/>
                  </a:cubicBezTo>
                  <a:lnTo>
                    <a:pt x="368" y="52"/>
                  </a:lnTo>
                  <a:lnTo>
                    <a:pt x="396" y="52"/>
                  </a:lnTo>
                  <a:lnTo>
                    <a:pt x="350" y="117"/>
                  </a:lnTo>
                  <a:lnTo>
                    <a:pt x="399" y="187"/>
                  </a:lnTo>
                  <a:lnTo>
                    <a:pt x="371" y="187"/>
                  </a:lnTo>
                  <a:lnTo>
                    <a:pt x="343" y="145"/>
                  </a:lnTo>
                  <a:lnTo>
                    <a:pt x="337" y="135"/>
                  </a:lnTo>
                  <a:lnTo>
                    <a:pt x="301" y="187"/>
                  </a:lnTo>
                  <a:lnTo>
                    <a:pt x="273" y="187"/>
                  </a:lnTo>
                  <a:close/>
                  <a:moveTo>
                    <a:pt x="510" y="143"/>
                  </a:moveTo>
                  <a:lnTo>
                    <a:pt x="534" y="146"/>
                  </a:lnTo>
                  <a:cubicBezTo>
                    <a:pt x="530" y="160"/>
                    <a:pt x="523" y="171"/>
                    <a:pt x="513" y="178"/>
                  </a:cubicBezTo>
                  <a:cubicBezTo>
                    <a:pt x="503" y="186"/>
                    <a:pt x="490" y="189"/>
                    <a:pt x="475" y="189"/>
                  </a:cubicBezTo>
                  <a:cubicBezTo>
                    <a:pt x="455" y="189"/>
                    <a:pt x="440" y="183"/>
                    <a:pt x="428" y="171"/>
                  </a:cubicBezTo>
                  <a:cubicBezTo>
                    <a:pt x="417" y="159"/>
                    <a:pt x="411" y="142"/>
                    <a:pt x="411" y="120"/>
                  </a:cubicBezTo>
                  <a:cubicBezTo>
                    <a:pt x="411" y="98"/>
                    <a:pt x="417" y="80"/>
                    <a:pt x="428" y="68"/>
                  </a:cubicBezTo>
                  <a:cubicBezTo>
                    <a:pt x="440" y="55"/>
                    <a:pt x="455" y="49"/>
                    <a:pt x="474" y="49"/>
                  </a:cubicBezTo>
                  <a:cubicBezTo>
                    <a:pt x="492" y="49"/>
                    <a:pt x="506" y="55"/>
                    <a:pt x="518" y="67"/>
                  </a:cubicBezTo>
                  <a:cubicBezTo>
                    <a:pt x="529" y="80"/>
                    <a:pt x="535" y="97"/>
                    <a:pt x="535" y="119"/>
                  </a:cubicBezTo>
                  <a:cubicBezTo>
                    <a:pt x="535" y="120"/>
                    <a:pt x="535" y="122"/>
                    <a:pt x="535" y="125"/>
                  </a:cubicBezTo>
                  <a:lnTo>
                    <a:pt x="434" y="125"/>
                  </a:lnTo>
                  <a:cubicBezTo>
                    <a:pt x="435" y="140"/>
                    <a:pt x="439" y="151"/>
                    <a:pt x="447" y="159"/>
                  </a:cubicBezTo>
                  <a:cubicBezTo>
                    <a:pt x="454" y="167"/>
                    <a:pt x="464" y="171"/>
                    <a:pt x="475" y="171"/>
                  </a:cubicBezTo>
                  <a:cubicBezTo>
                    <a:pt x="483" y="171"/>
                    <a:pt x="490" y="169"/>
                    <a:pt x="496" y="164"/>
                  </a:cubicBezTo>
                  <a:cubicBezTo>
                    <a:pt x="502" y="160"/>
                    <a:pt x="507" y="153"/>
                    <a:pt x="510" y="143"/>
                  </a:cubicBezTo>
                  <a:close/>
                  <a:moveTo>
                    <a:pt x="435" y="106"/>
                  </a:moveTo>
                  <a:lnTo>
                    <a:pt x="511" y="106"/>
                  </a:lnTo>
                  <a:cubicBezTo>
                    <a:pt x="510" y="95"/>
                    <a:pt x="507" y="86"/>
                    <a:pt x="502" y="81"/>
                  </a:cubicBezTo>
                  <a:cubicBezTo>
                    <a:pt x="495" y="72"/>
                    <a:pt x="485" y="68"/>
                    <a:pt x="474" y="68"/>
                  </a:cubicBezTo>
                  <a:cubicBezTo>
                    <a:pt x="463" y="68"/>
                    <a:pt x="454" y="71"/>
                    <a:pt x="447" y="78"/>
                  </a:cubicBezTo>
                  <a:cubicBezTo>
                    <a:pt x="440" y="85"/>
                    <a:pt x="436" y="95"/>
                    <a:pt x="435" y="106"/>
                  </a:cubicBezTo>
                  <a:close/>
                  <a:moveTo>
                    <a:pt x="562" y="187"/>
                  </a:moveTo>
                  <a:lnTo>
                    <a:pt x="562" y="1"/>
                  </a:lnTo>
                  <a:lnTo>
                    <a:pt x="585" y="1"/>
                  </a:lnTo>
                  <a:lnTo>
                    <a:pt x="585" y="187"/>
                  </a:lnTo>
                  <a:lnTo>
                    <a:pt x="562" y="187"/>
                  </a:lnTo>
                  <a:close/>
                  <a:moveTo>
                    <a:pt x="772" y="187"/>
                  </a:moveTo>
                  <a:lnTo>
                    <a:pt x="749" y="187"/>
                  </a:lnTo>
                  <a:lnTo>
                    <a:pt x="749" y="41"/>
                  </a:lnTo>
                  <a:cubicBezTo>
                    <a:pt x="744" y="46"/>
                    <a:pt x="737" y="52"/>
                    <a:pt x="728" y="57"/>
                  </a:cubicBezTo>
                  <a:cubicBezTo>
                    <a:pt x="719" y="62"/>
                    <a:pt x="711" y="66"/>
                    <a:pt x="704" y="69"/>
                  </a:cubicBezTo>
                  <a:lnTo>
                    <a:pt x="704" y="46"/>
                  </a:lnTo>
                  <a:cubicBezTo>
                    <a:pt x="716" y="40"/>
                    <a:pt x="728" y="33"/>
                    <a:pt x="737" y="25"/>
                  </a:cubicBezTo>
                  <a:cubicBezTo>
                    <a:pt x="747" y="16"/>
                    <a:pt x="754" y="8"/>
                    <a:pt x="758" y="0"/>
                  </a:cubicBezTo>
                  <a:lnTo>
                    <a:pt x="772" y="0"/>
                  </a:lnTo>
                  <a:lnTo>
                    <a:pt x="772" y="187"/>
                  </a:lnTo>
                  <a:close/>
                  <a:moveTo>
                    <a:pt x="998" y="170"/>
                  </a:moveTo>
                  <a:cubicBezTo>
                    <a:pt x="989" y="177"/>
                    <a:pt x="981" y="182"/>
                    <a:pt x="973" y="185"/>
                  </a:cubicBezTo>
                  <a:cubicBezTo>
                    <a:pt x="965" y="188"/>
                    <a:pt x="957" y="189"/>
                    <a:pt x="948" y="189"/>
                  </a:cubicBezTo>
                  <a:cubicBezTo>
                    <a:pt x="933" y="189"/>
                    <a:pt x="922" y="186"/>
                    <a:pt x="914" y="179"/>
                  </a:cubicBezTo>
                  <a:cubicBezTo>
                    <a:pt x="906" y="171"/>
                    <a:pt x="902" y="162"/>
                    <a:pt x="902" y="151"/>
                  </a:cubicBezTo>
                  <a:cubicBezTo>
                    <a:pt x="902" y="144"/>
                    <a:pt x="903" y="138"/>
                    <a:pt x="906" y="133"/>
                  </a:cubicBezTo>
                  <a:cubicBezTo>
                    <a:pt x="909" y="128"/>
                    <a:pt x="913" y="123"/>
                    <a:pt x="918" y="120"/>
                  </a:cubicBezTo>
                  <a:cubicBezTo>
                    <a:pt x="923" y="117"/>
                    <a:pt x="928" y="114"/>
                    <a:pt x="935" y="112"/>
                  </a:cubicBezTo>
                  <a:cubicBezTo>
                    <a:pt x="939" y="111"/>
                    <a:pt x="946" y="110"/>
                    <a:pt x="955" y="109"/>
                  </a:cubicBezTo>
                  <a:cubicBezTo>
                    <a:pt x="973" y="107"/>
                    <a:pt x="987" y="104"/>
                    <a:pt x="996" y="101"/>
                  </a:cubicBezTo>
                  <a:cubicBezTo>
                    <a:pt x="996" y="98"/>
                    <a:pt x="996" y="96"/>
                    <a:pt x="996" y="95"/>
                  </a:cubicBezTo>
                  <a:cubicBezTo>
                    <a:pt x="996" y="86"/>
                    <a:pt x="994" y="79"/>
                    <a:pt x="989" y="76"/>
                  </a:cubicBezTo>
                  <a:cubicBezTo>
                    <a:pt x="983" y="70"/>
                    <a:pt x="975" y="68"/>
                    <a:pt x="963" y="68"/>
                  </a:cubicBezTo>
                  <a:cubicBezTo>
                    <a:pt x="952" y="68"/>
                    <a:pt x="944" y="70"/>
                    <a:pt x="939" y="74"/>
                  </a:cubicBezTo>
                  <a:cubicBezTo>
                    <a:pt x="934" y="77"/>
                    <a:pt x="930" y="84"/>
                    <a:pt x="928" y="94"/>
                  </a:cubicBezTo>
                  <a:lnTo>
                    <a:pt x="906" y="90"/>
                  </a:lnTo>
                  <a:cubicBezTo>
                    <a:pt x="908" y="81"/>
                    <a:pt x="911" y="73"/>
                    <a:pt x="916" y="67"/>
                  </a:cubicBezTo>
                  <a:cubicBezTo>
                    <a:pt x="920" y="61"/>
                    <a:pt x="927" y="57"/>
                    <a:pt x="936" y="54"/>
                  </a:cubicBezTo>
                  <a:cubicBezTo>
                    <a:pt x="945" y="51"/>
                    <a:pt x="955" y="49"/>
                    <a:pt x="967" y="49"/>
                  </a:cubicBezTo>
                  <a:cubicBezTo>
                    <a:pt x="978" y="49"/>
                    <a:pt x="988" y="50"/>
                    <a:pt x="995" y="53"/>
                  </a:cubicBezTo>
                  <a:cubicBezTo>
                    <a:pt x="1002" y="56"/>
                    <a:pt x="1007" y="59"/>
                    <a:pt x="1011" y="63"/>
                  </a:cubicBezTo>
                  <a:cubicBezTo>
                    <a:pt x="1014" y="67"/>
                    <a:pt x="1016" y="73"/>
                    <a:pt x="1018" y="79"/>
                  </a:cubicBezTo>
                  <a:cubicBezTo>
                    <a:pt x="1019" y="83"/>
                    <a:pt x="1019" y="90"/>
                    <a:pt x="1019" y="100"/>
                  </a:cubicBezTo>
                  <a:lnTo>
                    <a:pt x="1019" y="130"/>
                  </a:lnTo>
                  <a:cubicBezTo>
                    <a:pt x="1019" y="151"/>
                    <a:pt x="1019" y="165"/>
                    <a:pt x="1020" y="170"/>
                  </a:cubicBezTo>
                  <a:cubicBezTo>
                    <a:pt x="1021" y="176"/>
                    <a:pt x="1023" y="181"/>
                    <a:pt x="1026" y="187"/>
                  </a:cubicBezTo>
                  <a:lnTo>
                    <a:pt x="1002" y="187"/>
                  </a:lnTo>
                  <a:cubicBezTo>
                    <a:pt x="1000" y="182"/>
                    <a:pt x="998" y="176"/>
                    <a:pt x="998" y="170"/>
                  </a:cubicBezTo>
                  <a:close/>
                  <a:moveTo>
                    <a:pt x="996" y="119"/>
                  </a:moveTo>
                  <a:cubicBezTo>
                    <a:pt x="988" y="122"/>
                    <a:pt x="975" y="125"/>
                    <a:pt x="958" y="128"/>
                  </a:cubicBezTo>
                  <a:cubicBezTo>
                    <a:pt x="949" y="129"/>
                    <a:pt x="942" y="131"/>
                    <a:pt x="938" y="132"/>
                  </a:cubicBezTo>
                  <a:cubicBezTo>
                    <a:pt x="934" y="134"/>
                    <a:pt x="931" y="136"/>
                    <a:pt x="929" y="140"/>
                  </a:cubicBezTo>
                  <a:cubicBezTo>
                    <a:pt x="927" y="143"/>
                    <a:pt x="926" y="146"/>
                    <a:pt x="926" y="150"/>
                  </a:cubicBezTo>
                  <a:cubicBezTo>
                    <a:pt x="926" y="156"/>
                    <a:pt x="928" y="161"/>
                    <a:pt x="933" y="166"/>
                  </a:cubicBezTo>
                  <a:cubicBezTo>
                    <a:pt x="938" y="170"/>
                    <a:pt x="944" y="172"/>
                    <a:pt x="953" y="172"/>
                  </a:cubicBezTo>
                  <a:cubicBezTo>
                    <a:pt x="962" y="172"/>
                    <a:pt x="970" y="170"/>
                    <a:pt x="977" y="166"/>
                  </a:cubicBezTo>
                  <a:cubicBezTo>
                    <a:pt x="984" y="162"/>
                    <a:pt x="989" y="157"/>
                    <a:pt x="992" y="150"/>
                  </a:cubicBezTo>
                  <a:cubicBezTo>
                    <a:pt x="994" y="145"/>
                    <a:pt x="996" y="137"/>
                    <a:pt x="996" y="127"/>
                  </a:cubicBezTo>
                  <a:lnTo>
                    <a:pt x="996" y="119"/>
                  </a:lnTo>
                  <a:close/>
                  <a:moveTo>
                    <a:pt x="1142" y="137"/>
                  </a:moveTo>
                  <a:lnTo>
                    <a:pt x="1165" y="140"/>
                  </a:lnTo>
                  <a:cubicBezTo>
                    <a:pt x="1162" y="156"/>
                    <a:pt x="1156" y="168"/>
                    <a:pt x="1146" y="176"/>
                  </a:cubicBezTo>
                  <a:cubicBezTo>
                    <a:pt x="1136" y="185"/>
                    <a:pt x="1123" y="189"/>
                    <a:pt x="1109" y="189"/>
                  </a:cubicBezTo>
                  <a:cubicBezTo>
                    <a:pt x="1090" y="189"/>
                    <a:pt x="1075" y="183"/>
                    <a:pt x="1064" y="171"/>
                  </a:cubicBezTo>
                  <a:cubicBezTo>
                    <a:pt x="1053" y="159"/>
                    <a:pt x="1047" y="142"/>
                    <a:pt x="1047" y="120"/>
                  </a:cubicBezTo>
                  <a:cubicBezTo>
                    <a:pt x="1047" y="105"/>
                    <a:pt x="1050" y="92"/>
                    <a:pt x="1055" y="82"/>
                  </a:cubicBezTo>
                  <a:cubicBezTo>
                    <a:pt x="1059" y="71"/>
                    <a:pt x="1067" y="63"/>
                    <a:pt x="1077" y="57"/>
                  </a:cubicBezTo>
                  <a:cubicBezTo>
                    <a:pt x="1086" y="52"/>
                    <a:pt x="1097" y="49"/>
                    <a:pt x="1109" y="49"/>
                  </a:cubicBezTo>
                  <a:cubicBezTo>
                    <a:pt x="1123" y="49"/>
                    <a:pt x="1135" y="53"/>
                    <a:pt x="1145" y="60"/>
                  </a:cubicBezTo>
                  <a:cubicBezTo>
                    <a:pt x="1154" y="67"/>
                    <a:pt x="1160" y="78"/>
                    <a:pt x="1162" y="92"/>
                  </a:cubicBezTo>
                  <a:lnTo>
                    <a:pt x="1140" y="95"/>
                  </a:lnTo>
                  <a:cubicBezTo>
                    <a:pt x="1138" y="86"/>
                    <a:pt x="1135" y="79"/>
                    <a:pt x="1129" y="74"/>
                  </a:cubicBezTo>
                  <a:cubicBezTo>
                    <a:pt x="1124" y="70"/>
                    <a:pt x="1117" y="68"/>
                    <a:pt x="1110" y="68"/>
                  </a:cubicBezTo>
                  <a:cubicBezTo>
                    <a:pt x="1098" y="68"/>
                    <a:pt x="1089" y="72"/>
                    <a:pt x="1081" y="80"/>
                  </a:cubicBezTo>
                  <a:cubicBezTo>
                    <a:pt x="1074" y="88"/>
                    <a:pt x="1071" y="101"/>
                    <a:pt x="1071" y="119"/>
                  </a:cubicBezTo>
                  <a:cubicBezTo>
                    <a:pt x="1071" y="137"/>
                    <a:pt x="1074" y="150"/>
                    <a:pt x="1081" y="158"/>
                  </a:cubicBezTo>
                  <a:cubicBezTo>
                    <a:pt x="1088" y="167"/>
                    <a:pt x="1097" y="171"/>
                    <a:pt x="1108" y="171"/>
                  </a:cubicBezTo>
                  <a:cubicBezTo>
                    <a:pt x="1117" y="171"/>
                    <a:pt x="1125" y="168"/>
                    <a:pt x="1131" y="163"/>
                  </a:cubicBezTo>
                  <a:cubicBezTo>
                    <a:pt x="1137" y="157"/>
                    <a:pt x="1141" y="149"/>
                    <a:pt x="1142" y="137"/>
                  </a:cubicBezTo>
                  <a:close/>
                  <a:moveTo>
                    <a:pt x="1234" y="166"/>
                  </a:moveTo>
                  <a:lnTo>
                    <a:pt x="1237" y="186"/>
                  </a:lnTo>
                  <a:cubicBezTo>
                    <a:pt x="1230" y="188"/>
                    <a:pt x="1225" y="188"/>
                    <a:pt x="1220" y="188"/>
                  </a:cubicBezTo>
                  <a:cubicBezTo>
                    <a:pt x="1211" y="188"/>
                    <a:pt x="1205" y="187"/>
                    <a:pt x="1200" y="185"/>
                  </a:cubicBezTo>
                  <a:cubicBezTo>
                    <a:pt x="1196" y="182"/>
                    <a:pt x="1193" y="178"/>
                    <a:pt x="1191" y="174"/>
                  </a:cubicBezTo>
                  <a:cubicBezTo>
                    <a:pt x="1189" y="170"/>
                    <a:pt x="1188" y="161"/>
                    <a:pt x="1188" y="147"/>
                  </a:cubicBezTo>
                  <a:lnTo>
                    <a:pt x="1188" y="69"/>
                  </a:lnTo>
                  <a:lnTo>
                    <a:pt x="1171" y="69"/>
                  </a:lnTo>
                  <a:lnTo>
                    <a:pt x="1171" y="52"/>
                  </a:lnTo>
                  <a:lnTo>
                    <a:pt x="1188" y="52"/>
                  </a:lnTo>
                  <a:lnTo>
                    <a:pt x="1188" y="18"/>
                  </a:lnTo>
                  <a:lnTo>
                    <a:pt x="1211" y="5"/>
                  </a:lnTo>
                  <a:lnTo>
                    <a:pt x="1211" y="52"/>
                  </a:lnTo>
                  <a:lnTo>
                    <a:pt x="1234" y="52"/>
                  </a:lnTo>
                  <a:lnTo>
                    <a:pt x="1234" y="69"/>
                  </a:lnTo>
                  <a:lnTo>
                    <a:pt x="1211" y="69"/>
                  </a:lnTo>
                  <a:lnTo>
                    <a:pt x="1211" y="148"/>
                  </a:lnTo>
                  <a:cubicBezTo>
                    <a:pt x="1211" y="155"/>
                    <a:pt x="1211" y="159"/>
                    <a:pt x="1212" y="161"/>
                  </a:cubicBezTo>
                  <a:cubicBezTo>
                    <a:pt x="1213" y="163"/>
                    <a:pt x="1214" y="164"/>
                    <a:pt x="1216" y="166"/>
                  </a:cubicBezTo>
                  <a:cubicBezTo>
                    <a:pt x="1218" y="167"/>
                    <a:pt x="1220" y="167"/>
                    <a:pt x="1224" y="167"/>
                  </a:cubicBezTo>
                  <a:cubicBezTo>
                    <a:pt x="1226" y="167"/>
                    <a:pt x="1230" y="167"/>
                    <a:pt x="1234" y="166"/>
                  </a:cubicBezTo>
                  <a:close/>
                  <a:moveTo>
                    <a:pt x="1256" y="27"/>
                  </a:moveTo>
                  <a:lnTo>
                    <a:pt x="1256" y="1"/>
                  </a:lnTo>
                  <a:lnTo>
                    <a:pt x="1279" y="1"/>
                  </a:lnTo>
                  <a:lnTo>
                    <a:pt x="1279" y="27"/>
                  </a:lnTo>
                  <a:lnTo>
                    <a:pt x="1256" y="27"/>
                  </a:lnTo>
                  <a:close/>
                  <a:moveTo>
                    <a:pt x="1256" y="187"/>
                  </a:moveTo>
                  <a:lnTo>
                    <a:pt x="1256" y="52"/>
                  </a:lnTo>
                  <a:lnTo>
                    <a:pt x="1279" y="52"/>
                  </a:lnTo>
                  <a:lnTo>
                    <a:pt x="1279" y="187"/>
                  </a:lnTo>
                  <a:lnTo>
                    <a:pt x="1256" y="187"/>
                  </a:lnTo>
                  <a:close/>
                  <a:moveTo>
                    <a:pt x="1351" y="187"/>
                  </a:moveTo>
                  <a:lnTo>
                    <a:pt x="1300" y="52"/>
                  </a:lnTo>
                  <a:lnTo>
                    <a:pt x="1324" y="52"/>
                  </a:lnTo>
                  <a:lnTo>
                    <a:pt x="1353" y="133"/>
                  </a:lnTo>
                  <a:cubicBezTo>
                    <a:pt x="1356" y="141"/>
                    <a:pt x="1359" y="150"/>
                    <a:pt x="1362" y="160"/>
                  </a:cubicBezTo>
                  <a:cubicBezTo>
                    <a:pt x="1364" y="153"/>
                    <a:pt x="1367" y="144"/>
                    <a:pt x="1370" y="134"/>
                  </a:cubicBezTo>
                  <a:lnTo>
                    <a:pt x="1400" y="52"/>
                  </a:lnTo>
                  <a:lnTo>
                    <a:pt x="1424" y="52"/>
                  </a:lnTo>
                  <a:lnTo>
                    <a:pt x="1373" y="187"/>
                  </a:lnTo>
                  <a:lnTo>
                    <a:pt x="1351" y="187"/>
                  </a:lnTo>
                  <a:close/>
                  <a:moveTo>
                    <a:pt x="1444" y="27"/>
                  </a:moveTo>
                  <a:lnTo>
                    <a:pt x="1444" y="1"/>
                  </a:lnTo>
                  <a:lnTo>
                    <a:pt x="1467" y="1"/>
                  </a:lnTo>
                  <a:lnTo>
                    <a:pt x="1467" y="27"/>
                  </a:lnTo>
                  <a:lnTo>
                    <a:pt x="1444" y="27"/>
                  </a:lnTo>
                  <a:close/>
                  <a:moveTo>
                    <a:pt x="1444" y="187"/>
                  </a:moveTo>
                  <a:lnTo>
                    <a:pt x="1444" y="52"/>
                  </a:lnTo>
                  <a:lnTo>
                    <a:pt x="1467" y="52"/>
                  </a:lnTo>
                  <a:lnTo>
                    <a:pt x="1467" y="187"/>
                  </a:lnTo>
                  <a:lnTo>
                    <a:pt x="1444" y="187"/>
                  </a:lnTo>
                  <a:close/>
                  <a:moveTo>
                    <a:pt x="1551" y="166"/>
                  </a:moveTo>
                  <a:lnTo>
                    <a:pt x="1554" y="186"/>
                  </a:lnTo>
                  <a:cubicBezTo>
                    <a:pt x="1548" y="188"/>
                    <a:pt x="1542" y="188"/>
                    <a:pt x="1537" y="188"/>
                  </a:cubicBezTo>
                  <a:cubicBezTo>
                    <a:pt x="1529" y="188"/>
                    <a:pt x="1523" y="187"/>
                    <a:pt x="1518" y="185"/>
                  </a:cubicBezTo>
                  <a:cubicBezTo>
                    <a:pt x="1513" y="182"/>
                    <a:pt x="1510" y="178"/>
                    <a:pt x="1508" y="174"/>
                  </a:cubicBezTo>
                  <a:cubicBezTo>
                    <a:pt x="1506" y="170"/>
                    <a:pt x="1506" y="161"/>
                    <a:pt x="1506" y="147"/>
                  </a:cubicBezTo>
                  <a:lnTo>
                    <a:pt x="1506" y="69"/>
                  </a:lnTo>
                  <a:lnTo>
                    <a:pt x="1489" y="69"/>
                  </a:lnTo>
                  <a:lnTo>
                    <a:pt x="1489" y="52"/>
                  </a:lnTo>
                  <a:lnTo>
                    <a:pt x="1506" y="52"/>
                  </a:lnTo>
                  <a:lnTo>
                    <a:pt x="1506" y="18"/>
                  </a:lnTo>
                  <a:lnTo>
                    <a:pt x="1528" y="5"/>
                  </a:lnTo>
                  <a:lnTo>
                    <a:pt x="1528" y="52"/>
                  </a:lnTo>
                  <a:lnTo>
                    <a:pt x="1551" y="52"/>
                  </a:lnTo>
                  <a:lnTo>
                    <a:pt x="1551" y="69"/>
                  </a:lnTo>
                  <a:lnTo>
                    <a:pt x="1528" y="69"/>
                  </a:lnTo>
                  <a:lnTo>
                    <a:pt x="1528" y="148"/>
                  </a:lnTo>
                  <a:cubicBezTo>
                    <a:pt x="1528" y="155"/>
                    <a:pt x="1529" y="159"/>
                    <a:pt x="1530" y="161"/>
                  </a:cubicBezTo>
                  <a:cubicBezTo>
                    <a:pt x="1530" y="163"/>
                    <a:pt x="1532" y="164"/>
                    <a:pt x="1534" y="166"/>
                  </a:cubicBezTo>
                  <a:cubicBezTo>
                    <a:pt x="1535" y="167"/>
                    <a:pt x="1538" y="167"/>
                    <a:pt x="1541" y="167"/>
                  </a:cubicBezTo>
                  <a:cubicBezTo>
                    <a:pt x="1544" y="167"/>
                    <a:pt x="1547" y="167"/>
                    <a:pt x="1551" y="166"/>
                  </a:cubicBezTo>
                  <a:close/>
                  <a:moveTo>
                    <a:pt x="1573" y="238"/>
                  </a:moveTo>
                  <a:lnTo>
                    <a:pt x="1570" y="217"/>
                  </a:lnTo>
                  <a:cubicBezTo>
                    <a:pt x="1575" y="219"/>
                    <a:pt x="1580" y="219"/>
                    <a:pt x="1583" y="219"/>
                  </a:cubicBezTo>
                  <a:cubicBezTo>
                    <a:pt x="1588" y="219"/>
                    <a:pt x="1592" y="219"/>
                    <a:pt x="1595" y="217"/>
                  </a:cubicBezTo>
                  <a:cubicBezTo>
                    <a:pt x="1599" y="215"/>
                    <a:pt x="1601" y="213"/>
                    <a:pt x="1603" y="210"/>
                  </a:cubicBezTo>
                  <a:cubicBezTo>
                    <a:pt x="1604" y="207"/>
                    <a:pt x="1607" y="202"/>
                    <a:pt x="1610" y="193"/>
                  </a:cubicBezTo>
                  <a:cubicBezTo>
                    <a:pt x="1610" y="191"/>
                    <a:pt x="1611" y="190"/>
                    <a:pt x="1612" y="187"/>
                  </a:cubicBezTo>
                  <a:lnTo>
                    <a:pt x="1561" y="52"/>
                  </a:lnTo>
                  <a:lnTo>
                    <a:pt x="1585" y="52"/>
                  </a:lnTo>
                  <a:lnTo>
                    <a:pt x="1613" y="130"/>
                  </a:lnTo>
                  <a:cubicBezTo>
                    <a:pt x="1617" y="139"/>
                    <a:pt x="1620" y="150"/>
                    <a:pt x="1623" y="161"/>
                  </a:cubicBezTo>
                  <a:cubicBezTo>
                    <a:pt x="1626" y="151"/>
                    <a:pt x="1629" y="140"/>
                    <a:pt x="1633" y="130"/>
                  </a:cubicBezTo>
                  <a:lnTo>
                    <a:pt x="1661" y="52"/>
                  </a:lnTo>
                  <a:lnTo>
                    <a:pt x="1684" y="52"/>
                  </a:lnTo>
                  <a:lnTo>
                    <a:pt x="1633" y="189"/>
                  </a:lnTo>
                  <a:cubicBezTo>
                    <a:pt x="1628" y="204"/>
                    <a:pt x="1623" y="214"/>
                    <a:pt x="1620" y="219"/>
                  </a:cubicBezTo>
                  <a:cubicBezTo>
                    <a:pt x="1616" y="227"/>
                    <a:pt x="1612" y="232"/>
                    <a:pt x="1606" y="236"/>
                  </a:cubicBezTo>
                  <a:cubicBezTo>
                    <a:pt x="1601" y="239"/>
                    <a:pt x="1595" y="241"/>
                    <a:pt x="1588" y="241"/>
                  </a:cubicBezTo>
                  <a:cubicBezTo>
                    <a:pt x="1583" y="241"/>
                    <a:pt x="1578" y="240"/>
                    <a:pt x="1573" y="2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3300"/>
                </a:solidFill>
              </a:endParaRPr>
            </a:p>
          </p:txBody>
        </p:sp>
        <p:sp>
          <p:nvSpPr>
            <p:cNvPr id="12421" name="Freeform 184"/>
            <p:cNvSpPr>
              <a:spLocks noEditPoints="1"/>
            </p:cNvSpPr>
            <p:nvPr/>
          </p:nvSpPr>
          <p:spPr bwMode="auto">
            <a:xfrm>
              <a:off x="1762202" y="4240495"/>
              <a:ext cx="117444" cy="808128"/>
            </a:xfrm>
            <a:custGeom>
              <a:avLst/>
              <a:gdLst>
                <a:gd name="T0" fmla="*/ 133 w 241"/>
                <a:gd name="T1" fmla="*/ 1631 h 1685"/>
                <a:gd name="T2" fmla="*/ 52 w 241"/>
                <a:gd name="T3" fmla="*/ 1561 h 1685"/>
                <a:gd name="T4" fmla="*/ 64 w 241"/>
                <a:gd name="T5" fmla="*/ 1528 h 1685"/>
                <a:gd name="T6" fmla="*/ 158 w 241"/>
                <a:gd name="T7" fmla="*/ 1431 h 1685"/>
                <a:gd name="T8" fmla="*/ 119 w 241"/>
                <a:gd name="T9" fmla="*/ 1549 h 1685"/>
                <a:gd name="T10" fmla="*/ 158 w 241"/>
                <a:gd name="T11" fmla="*/ 1458 h 1685"/>
                <a:gd name="T12" fmla="*/ 81 w 241"/>
                <a:gd name="T13" fmla="*/ 1515 h 1685"/>
                <a:gd name="T14" fmla="*/ 52 w 241"/>
                <a:gd name="T15" fmla="*/ 1408 h 1685"/>
                <a:gd name="T16" fmla="*/ 84 w 241"/>
                <a:gd name="T17" fmla="*/ 1339 h 1685"/>
                <a:gd name="T18" fmla="*/ 187 w 241"/>
                <a:gd name="T19" fmla="*/ 1286 h 1685"/>
                <a:gd name="T20" fmla="*/ 187 w 241"/>
                <a:gd name="T21" fmla="*/ 1384 h 1685"/>
                <a:gd name="T22" fmla="*/ 178 w 241"/>
                <a:gd name="T23" fmla="*/ 1171 h 1685"/>
                <a:gd name="T24" fmla="*/ 68 w 241"/>
                <a:gd name="T25" fmla="*/ 1256 h 1685"/>
                <a:gd name="T26" fmla="*/ 125 w 241"/>
                <a:gd name="T27" fmla="*/ 1150 h 1685"/>
                <a:gd name="T28" fmla="*/ 164 w 241"/>
                <a:gd name="T29" fmla="*/ 1188 h 1685"/>
                <a:gd name="T30" fmla="*/ 81 w 241"/>
                <a:gd name="T31" fmla="*/ 1183 h 1685"/>
                <a:gd name="T32" fmla="*/ 187 w 241"/>
                <a:gd name="T33" fmla="*/ 1122 h 1685"/>
                <a:gd name="T34" fmla="*/ 187 w 241"/>
                <a:gd name="T35" fmla="*/ 1122 h 1685"/>
                <a:gd name="T36" fmla="*/ 171 w 241"/>
                <a:gd name="T37" fmla="*/ 999 h 1685"/>
                <a:gd name="T38" fmla="*/ 51 w 241"/>
                <a:gd name="T39" fmla="*/ 902 h 1685"/>
                <a:gd name="T40" fmla="*/ 56 w 241"/>
                <a:gd name="T41" fmla="*/ 973 h 1685"/>
                <a:gd name="T42" fmla="*/ 15 w 241"/>
                <a:gd name="T43" fmla="*/ 894 h 1685"/>
                <a:gd name="T44" fmla="*/ 129 w 241"/>
                <a:gd name="T45" fmla="*/ 933 h 1685"/>
                <a:gd name="T46" fmla="*/ 170 w 241"/>
                <a:gd name="T47" fmla="*/ 687 h 1685"/>
                <a:gd name="T48" fmla="*/ 151 w 241"/>
                <a:gd name="T49" fmla="*/ 783 h 1685"/>
                <a:gd name="T50" fmla="*/ 109 w 241"/>
                <a:gd name="T51" fmla="*/ 730 h 1685"/>
                <a:gd name="T52" fmla="*/ 68 w 241"/>
                <a:gd name="T53" fmla="*/ 721 h 1685"/>
                <a:gd name="T54" fmla="*/ 67 w 241"/>
                <a:gd name="T55" fmla="*/ 769 h 1685"/>
                <a:gd name="T56" fmla="*/ 63 w 241"/>
                <a:gd name="T57" fmla="*/ 674 h 1685"/>
                <a:gd name="T58" fmla="*/ 170 w 241"/>
                <a:gd name="T59" fmla="*/ 664 h 1685"/>
                <a:gd name="T60" fmla="*/ 119 w 241"/>
                <a:gd name="T61" fmla="*/ 689 h 1685"/>
                <a:gd name="T62" fmla="*/ 150 w 241"/>
                <a:gd name="T63" fmla="*/ 758 h 1685"/>
                <a:gd name="T64" fmla="*/ 150 w 241"/>
                <a:gd name="T65" fmla="*/ 692 h 1685"/>
                <a:gd name="T66" fmla="*/ 140 w 241"/>
                <a:gd name="T67" fmla="*/ 520 h 1685"/>
                <a:gd name="T68" fmla="*/ 120 w 241"/>
                <a:gd name="T69" fmla="*/ 637 h 1685"/>
                <a:gd name="T70" fmla="*/ 60 w 241"/>
                <a:gd name="T71" fmla="*/ 540 h 1685"/>
                <a:gd name="T72" fmla="*/ 68 w 241"/>
                <a:gd name="T73" fmla="*/ 575 h 1685"/>
                <a:gd name="T74" fmla="*/ 171 w 241"/>
                <a:gd name="T75" fmla="*/ 576 h 1685"/>
                <a:gd name="T76" fmla="*/ 186 w 241"/>
                <a:gd name="T77" fmla="*/ 448 h 1685"/>
                <a:gd name="T78" fmla="*/ 147 w 241"/>
                <a:gd name="T79" fmla="*/ 497 h 1685"/>
                <a:gd name="T80" fmla="*/ 52 w 241"/>
                <a:gd name="T81" fmla="*/ 497 h 1685"/>
                <a:gd name="T82" fmla="*/ 52 w 241"/>
                <a:gd name="T83" fmla="*/ 451 h 1685"/>
                <a:gd name="T84" fmla="*/ 161 w 241"/>
                <a:gd name="T85" fmla="*/ 472 h 1685"/>
                <a:gd name="T86" fmla="*/ 27 w 241"/>
                <a:gd name="T87" fmla="*/ 428 h 1685"/>
                <a:gd name="T88" fmla="*/ 27 w 241"/>
                <a:gd name="T89" fmla="*/ 428 h 1685"/>
                <a:gd name="T90" fmla="*/ 187 w 241"/>
                <a:gd name="T91" fmla="*/ 405 h 1685"/>
                <a:gd name="T92" fmla="*/ 52 w 241"/>
                <a:gd name="T93" fmla="*/ 360 h 1685"/>
                <a:gd name="T94" fmla="*/ 52 w 241"/>
                <a:gd name="T95" fmla="*/ 284 h 1685"/>
                <a:gd name="T96" fmla="*/ 27 w 241"/>
                <a:gd name="T97" fmla="*/ 241 h 1685"/>
                <a:gd name="T98" fmla="*/ 27 w 241"/>
                <a:gd name="T99" fmla="*/ 241 h 1685"/>
                <a:gd name="T100" fmla="*/ 187 w 241"/>
                <a:gd name="T101" fmla="*/ 218 h 1685"/>
                <a:gd name="T102" fmla="*/ 188 w 241"/>
                <a:gd name="T103" fmla="*/ 147 h 1685"/>
                <a:gd name="T104" fmla="*/ 69 w 241"/>
                <a:gd name="T105" fmla="*/ 179 h 1685"/>
                <a:gd name="T106" fmla="*/ 18 w 241"/>
                <a:gd name="T107" fmla="*/ 179 h 1685"/>
                <a:gd name="T108" fmla="*/ 69 w 241"/>
                <a:gd name="T109" fmla="*/ 133 h 1685"/>
                <a:gd name="T110" fmla="*/ 165 w 241"/>
                <a:gd name="T111" fmla="*/ 151 h 1685"/>
                <a:gd name="T112" fmla="*/ 217 w 241"/>
                <a:gd name="T113" fmla="*/ 114 h 1685"/>
                <a:gd name="T114" fmla="*/ 193 w 241"/>
                <a:gd name="T115" fmla="*/ 74 h 1685"/>
                <a:gd name="T116" fmla="*/ 130 w 241"/>
                <a:gd name="T117" fmla="*/ 71 h 1685"/>
                <a:gd name="T118" fmla="*/ 52 w 241"/>
                <a:gd name="T119" fmla="*/ 0 h 1685"/>
                <a:gd name="T120" fmla="*/ 241 w 241"/>
                <a:gd name="T121" fmla="*/ 97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1" h="1685">
                  <a:moveTo>
                    <a:pt x="187" y="1634"/>
                  </a:moveTo>
                  <a:lnTo>
                    <a:pt x="52" y="1685"/>
                  </a:lnTo>
                  <a:lnTo>
                    <a:pt x="52" y="1660"/>
                  </a:lnTo>
                  <a:lnTo>
                    <a:pt x="133" y="1631"/>
                  </a:lnTo>
                  <a:cubicBezTo>
                    <a:pt x="141" y="1628"/>
                    <a:pt x="150" y="1625"/>
                    <a:pt x="160" y="1623"/>
                  </a:cubicBezTo>
                  <a:cubicBezTo>
                    <a:pt x="153" y="1621"/>
                    <a:pt x="144" y="1618"/>
                    <a:pt x="134" y="1614"/>
                  </a:cubicBezTo>
                  <a:lnTo>
                    <a:pt x="52" y="1584"/>
                  </a:lnTo>
                  <a:lnTo>
                    <a:pt x="52" y="1561"/>
                  </a:lnTo>
                  <a:lnTo>
                    <a:pt x="187" y="1612"/>
                  </a:lnTo>
                  <a:lnTo>
                    <a:pt x="187" y="1634"/>
                  </a:lnTo>
                  <a:close/>
                  <a:moveTo>
                    <a:pt x="119" y="1549"/>
                  </a:moveTo>
                  <a:cubicBezTo>
                    <a:pt x="94" y="1549"/>
                    <a:pt x="76" y="1542"/>
                    <a:pt x="64" y="1528"/>
                  </a:cubicBezTo>
                  <a:cubicBezTo>
                    <a:pt x="54" y="1517"/>
                    <a:pt x="49" y="1503"/>
                    <a:pt x="49" y="1486"/>
                  </a:cubicBezTo>
                  <a:cubicBezTo>
                    <a:pt x="49" y="1467"/>
                    <a:pt x="55" y="1452"/>
                    <a:pt x="67" y="1441"/>
                  </a:cubicBezTo>
                  <a:cubicBezTo>
                    <a:pt x="79" y="1429"/>
                    <a:pt x="96" y="1423"/>
                    <a:pt x="117" y="1423"/>
                  </a:cubicBezTo>
                  <a:cubicBezTo>
                    <a:pt x="135" y="1423"/>
                    <a:pt x="148" y="1425"/>
                    <a:pt x="158" y="1431"/>
                  </a:cubicBezTo>
                  <a:cubicBezTo>
                    <a:pt x="168" y="1436"/>
                    <a:pt x="176" y="1443"/>
                    <a:pt x="181" y="1453"/>
                  </a:cubicBezTo>
                  <a:cubicBezTo>
                    <a:pt x="187" y="1463"/>
                    <a:pt x="189" y="1474"/>
                    <a:pt x="189" y="1486"/>
                  </a:cubicBezTo>
                  <a:cubicBezTo>
                    <a:pt x="189" y="1505"/>
                    <a:pt x="183" y="1520"/>
                    <a:pt x="171" y="1532"/>
                  </a:cubicBezTo>
                  <a:cubicBezTo>
                    <a:pt x="159" y="1543"/>
                    <a:pt x="142" y="1549"/>
                    <a:pt x="119" y="1549"/>
                  </a:cubicBezTo>
                  <a:close/>
                  <a:moveTo>
                    <a:pt x="119" y="1526"/>
                  </a:moveTo>
                  <a:cubicBezTo>
                    <a:pt x="136" y="1526"/>
                    <a:pt x="149" y="1522"/>
                    <a:pt x="158" y="1515"/>
                  </a:cubicBezTo>
                  <a:cubicBezTo>
                    <a:pt x="166" y="1507"/>
                    <a:pt x="171" y="1497"/>
                    <a:pt x="171" y="1486"/>
                  </a:cubicBezTo>
                  <a:cubicBezTo>
                    <a:pt x="171" y="1475"/>
                    <a:pt x="166" y="1465"/>
                    <a:pt x="158" y="1458"/>
                  </a:cubicBezTo>
                  <a:cubicBezTo>
                    <a:pt x="149" y="1450"/>
                    <a:pt x="136" y="1446"/>
                    <a:pt x="118" y="1446"/>
                  </a:cubicBezTo>
                  <a:cubicBezTo>
                    <a:pt x="102" y="1446"/>
                    <a:pt x="89" y="1450"/>
                    <a:pt x="81" y="1458"/>
                  </a:cubicBezTo>
                  <a:cubicBezTo>
                    <a:pt x="72" y="1465"/>
                    <a:pt x="68" y="1475"/>
                    <a:pt x="68" y="1486"/>
                  </a:cubicBezTo>
                  <a:cubicBezTo>
                    <a:pt x="68" y="1497"/>
                    <a:pt x="72" y="1507"/>
                    <a:pt x="81" y="1515"/>
                  </a:cubicBezTo>
                  <a:cubicBezTo>
                    <a:pt x="89" y="1522"/>
                    <a:pt x="102" y="1526"/>
                    <a:pt x="119" y="1526"/>
                  </a:cubicBezTo>
                  <a:close/>
                  <a:moveTo>
                    <a:pt x="187" y="1412"/>
                  </a:moveTo>
                  <a:lnTo>
                    <a:pt x="117" y="1362"/>
                  </a:lnTo>
                  <a:lnTo>
                    <a:pt x="52" y="1408"/>
                  </a:lnTo>
                  <a:lnTo>
                    <a:pt x="52" y="1380"/>
                  </a:lnTo>
                  <a:lnTo>
                    <a:pt x="84" y="1359"/>
                  </a:lnTo>
                  <a:cubicBezTo>
                    <a:pt x="90" y="1355"/>
                    <a:pt x="94" y="1352"/>
                    <a:pt x="98" y="1349"/>
                  </a:cubicBezTo>
                  <a:cubicBezTo>
                    <a:pt x="93" y="1345"/>
                    <a:pt x="88" y="1342"/>
                    <a:pt x="84" y="1339"/>
                  </a:cubicBezTo>
                  <a:lnTo>
                    <a:pt x="52" y="1317"/>
                  </a:lnTo>
                  <a:lnTo>
                    <a:pt x="52" y="1289"/>
                  </a:lnTo>
                  <a:lnTo>
                    <a:pt x="117" y="1334"/>
                  </a:lnTo>
                  <a:lnTo>
                    <a:pt x="187" y="1286"/>
                  </a:lnTo>
                  <a:lnTo>
                    <a:pt x="187" y="1313"/>
                  </a:lnTo>
                  <a:lnTo>
                    <a:pt x="145" y="1341"/>
                  </a:lnTo>
                  <a:lnTo>
                    <a:pt x="135" y="1348"/>
                  </a:lnTo>
                  <a:lnTo>
                    <a:pt x="187" y="1384"/>
                  </a:lnTo>
                  <a:lnTo>
                    <a:pt x="187" y="1412"/>
                  </a:lnTo>
                  <a:close/>
                  <a:moveTo>
                    <a:pt x="143" y="1174"/>
                  </a:moveTo>
                  <a:lnTo>
                    <a:pt x="146" y="1150"/>
                  </a:lnTo>
                  <a:cubicBezTo>
                    <a:pt x="160" y="1154"/>
                    <a:pt x="171" y="1161"/>
                    <a:pt x="178" y="1171"/>
                  </a:cubicBezTo>
                  <a:cubicBezTo>
                    <a:pt x="186" y="1181"/>
                    <a:pt x="189" y="1194"/>
                    <a:pt x="189" y="1210"/>
                  </a:cubicBezTo>
                  <a:cubicBezTo>
                    <a:pt x="189" y="1229"/>
                    <a:pt x="183" y="1245"/>
                    <a:pt x="171" y="1256"/>
                  </a:cubicBezTo>
                  <a:cubicBezTo>
                    <a:pt x="159" y="1268"/>
                    <a:pt x="142" y="1274"/>
                    <a:pt x="120" y="1274"/>
                  </a:cubicBezTo>
                  <a:cubicBezTo>
                    <a:pt x="98" y="1274"/>
                    <a:pt x="80" y="1268"/>
                    <a:pt x="68" y="1256"/>
                  </a:cubicBezTo>
                  <a:cubicBezTo>
                    <a:pt x="55" y="1245"/>
                    <a:pt x="49" y="1229"/>
                    <a:pt x="49" y="1211"/>
                  </a:cubicBezTo>
                  <a:cubicBezTo>
                    <a:pt x="49" y="1193"/>
                    <a:pt x="55" y="1178"/>
                    <a:pt x="67" y="1167"/>
                  </a:cubicBezTo>
                  <a:cubicBezTo>
                    <a:pt x="80" y="1155"/>
                    <a:pt x="97" y="1150"/>
                    <a:pt x="119" y="1150"/>
                  </a:cubicBezTo>
                  <a:cubicBezTo>
                    <a:pt x="120" y="1150"/>
                    <a:pt x="122" y="1150"/>
                    <a:pt x="125" y="1150"/>
                  </a:cubicBezTo>
                  <a:lnTo>
                    <a:pt x="125" y="1250"/>
                  </a:lnTo>
                  <a:cubicBezTo>
                    <a:pt x="140" y="1249"/>
                    <a:pt x="151" y="1245"/>
                    <a:pt x="159" y="1238"/>
                  </a:cubicBezTo>
                  <a:cubicBezTo>
                    <a:pt x="167" y="1230"/>
                    <a:pt x="171" y="1221"/>
                    <a:pt x="171" y="1210"/>
                  </a:cubicBezTo>
                  <a:cubicBezTo>
                    <a:pt x="171" y="1201"/>
                    <a:pt x="169" y="1194"/>
                    <a:pt x="164" y="1188"/>
                  </a:cubicBezTo>
                  <a:cubicBezTo>
                    <a:pt x="160" y="1182"/>
                    <a:pt x="153" y="1178"/>
                    <a:pt x="143" y="1174"/>
                  </a:cubicBezTo>
                  <a:close/>
                  <a:moveTo>
                    <a:pt x="106" y="1249"/>
                  </a:moveTo>
                  <a:lnTo>
                    <a:pt x="106" y="1174"/>
                  </a:lnTo>
                  <a:cubicBezTo>
                    <a:pt x="95" y="1175"/>
                    <a:pt x="86" y="1178"/>
                    <a:pt x="81" y="1183"/>
                  </a:cubicBezTo>
                  <a:cubicBezTo>
                    <a:pt x="72" y="1190"/>
                    <a:pt x="68" y="1199"/>
                    <a:pt x="68" y="1211"/>
                  </a:cubicBezTo>
                  <a:cubicBezTo>
                    <a:pt x="68" y="1221"/>
                    <a:pt x="71" y="1230"/>
                    <a:pt x="78" y="1237"/>
                  </a:cubicBezTo>
                  <a:cubicBezTo>
                    <a:pt x="85" y="1244"/>
                    <a:pt x="95" y="1248"/>
                    <a:pt x="106" y="1249"/>
                  </a:cubicBezTo>
                  <a:close/>
                  <a:moveTo>
                    <a:pt x="187" y="1122"/>
                  </a:moveTo>
                  <a:lnTo>
                    <a:pt x="1" y="1122"/>
                  </a:lnTo>
                  <a:lnTo>
                    <a:pt x="1" y="1099"/>
                  </a:lnTo>
                  <a:lnTo>
                    <a:pt x="187" y="1099"/>
                  </a:lnTo>
                  <a:lnTo>
                    <a:pt x="187" y="1122"/>
                  </a:lnTo>
                  <a:close/>
                  <a:moveTo>
                    <a:pt x="165" y="878"/>
                  </a:moveTo>
                  <a:lnTo>
                    <a:pt x="187" y="878"/>
                  </a:lnTo>
                  <a:lnTo>
                    <a:pt x="187" y="1001"/>
                  </a:lnTo>
                  <a:cubicBezTo>
                    <a:pt x="181" y="1001"/>
                    <a:pt x="176" y="1001"/>
                    <a:pt x="171" y="999"/>
                  </a:cubicBezTo>
                  <a:cubicBezTo>
                    <a:pt x="162" y="995"/>
                    <a:pt x="154" y="990"/>
                    <a:pt x="146" y="983"/>
                  </a:cubicBezTo>
                  <a:cubicBezTo>
                    <a:pt x="138" y="976"/>
                    <a:pt x="129" y="966"/>
                    <a:pt x="118" y="954"/>
                  </a:cubicBezTo>
                  <a:cubicBezTo>
                    <a:pt x="101" y="933"/>
                    <a:pt x="88" y="920"/>
                    <a:pt x="79" y="913"/>
                  </a:cubicBezTo>
                  <a:cubicBezTo>
                    <a:pt x="69" y="905"/>
                    <a:pt x="60" y="902"/>
                    <a:pt x="51" y="902"/>
                  </a:cubicBezTo>
                  <a:cubicBezTo>
                    <a:pt x="42" y="902"/>
                    <a:pt x="34" y="905"/>
                    <a:pt x="28" y="911"/>
                  </a:cubicBezTo>
                  <a:cubicBezTo>
                    <a:pt x="22" y="918"/>
                    <a:pt x="19" y="926"/>
                    <a:pt x="19" y="937"/>
                  </a:cubicBezTo>
                  <a:cubicBezTo>
                    <a:pt x="19" y="948"/>
                    <a:pt x="22" y="957"/>
                    <a:pt x="29" y="963"/>
                  </a:cubicBezTo>
                  <a:cubicBezTo>
                    <a:pt x="35" y="970"/>
                    <a:pt x="44" y="973"/>
                    <a:pt x="56" y="973"/>
                  </a:cubicBezTo>
                  <a:lnTo>
                    <a:pt x="54" y="997"/>
                  </a:lnTo>
                  <a:cubicBezTo>
                    <a:pt x="36" y="995"/>
                    <a:pt x="23" y="989"/>
                    <a:pt x="14" y="979"/>
                  </a:cubicBezTo>
                  <a:cubicBezTo>
                    <a:pt x="4" y="968"/>
                    <a:pt x="0" y="954"/>
                    <a:pt x="0" y="936"/>
                  </a:cubicBezTo>
                  <a:cubicBezTo>
                    <a:pt x="0" y="919"/>
                    <a:pt x="5" y="904"/>
                    <a:pt x="15" y="894"/>
                  </a:cubicBezTo>
                  <a:cubicBezTo>
                    <a:pt x="25" y="884"/>
                    <a:pt x="37" y="878"/>
                    <a:pt x="51" y="878"/>
                  </a:cubicBezTo>
                  <a:cubicBezTo>
                    <a:pt x="59" y="878"/>
                    <a:pt x="66" y="880"/>
                    <a:pt x="73" y="883"/>
                  </a:cubicBezTo>
                  <a:cubicBezTo>
                    <a:pt x="81" y="886"/>
                    <a:pt x="88" y="891"/>
                    <a:pt x="96" y="898"/>
                  </a:cubicBezTo>
                  <a:cubicBezTo>
                    <a:pt x="104" y="905"/>
                    <a:pt x="115" y="917"/>
                    <a:pt x="129" y="933"/>
                  </a:cubicBezTo>
                  <a:cubicBezTo>
                    <a:pt x="140" y="947"/>
                    <a:pt x="148" y="956"/>
                    <a:pt x="152" y="960"/>
                  </a:cubicBezTo>
                  <a:cubicBezTo>
                    <a:pt x="157" y="964"/>
                    <a:pt x="161" y="967"/>
                    <a:pt x="165" y="969"/>
                  </a:cubicBezTo>
                  <a:lnTo>
                    <a:pt x="165" y="878"/>
                  </a:lnTo>
                  <a:close/>
                  <a:moveTo>
                    <a:pt x="170" y="687"/>
                  </a:moveTo>
                  <a:cubicBezTo>
                    <a:pt x="177" y="695"/>
                    <a:pt x="182" y="704"/>
                    <a:pt x="185" y="711"/>
                  </a:cubicBezTo>
                  <a:cubicBezTo>
                    <a:pt x="188" y="719"/>
                    <a:pt x="189" y="728"/>
                    <a:pt x="189" y="737"/>
                  </a:cubicBezTo>
                  <a:cubicBezTo>
                    <a:pt x="189" y="751"/>
                    <a:pt x="186" y="763"/>
                    <a:pt x="179" y="771"/>
                  </a:cubicBezTo>
                  <a:cubicBezTo>
                    <a:pt x="171" y="779"/>
                    <a:pt x="162" y="783"/>
                    <a:pt x="151" y="783"/>
                  </a:cubicBezTo>
                  <a:cubicBezTo>
                    <a:pt x="144" y="783"/>
                    <a:pt x="138" y="781"/>
                    <a:pt x="133" y="778"/>
                  </a:cubicBezTo>
                  <a:cubicBezTo>
                    <a:pt x="128" y="775"/>
                    <a:pt x="123" y="771"/>
                    <a:pt x="120" y="766"/>
                  </a:cubicBezTo>
                  <a:cubicBezTo>
                    <a:pt x="117" y="762"/>
                    <a:pt x="114" y="756"/>
                    <a:pt x="112" y="750"/>
                  </a:cubicBezTo>
                  <a:cubicBezTo>
                    <a:pt x="111" y="745"/>
                    <a:pt x="110" y="739"/>
                    <a:pt x="109" y="730"/>
                  </a:cubicBezTo>
                  <a:cubicBezTo>
                    <a:pt x="107" y="711"/>
                    <a:pt x="104" y="697"/>
                    <a:pt x="101" y="689"/>
                  </a:cubicBezTo>
                  <a:cubicBezTo>
                    <a:pt x="98" y="689"/>
                    <a:pt x="96" y="689"/>
                    <a:pt x="95" y="689"/>
                  </a:cubicBezTo>
                  <a:cubicBezTo>
                    <a:pt x="86" y="689"/>
                    <a:pt x="79" y="691"/>
                    <a:pt x="76" y="695"/>
                  </a:cubicBezTo>
                  <a:cubicBezTo>
                    <a:pt x="70" y="701"/>
                    <a:pt x="68" y="710"/>
                    <a:pt x="68" y="721"/>
                  </a:cubicBezTo>
                  <a:cubicBezTo>
                    <a:pt x="68" y="732"/>
                    <a:pt x="70" y="740"/>
                    <a:pt x="74" y="745"/>
                  </a:cubicBezTo>
                  <a:cubicBezTo>
                    <a:pt x="77" y="750"/>
                    <a:pt x="84" y="754"/>
                    <a:pt x="94" y="756"/>
                  </a:cubicBezTo>
                  <a:lnTo>
                    <a:pt x="90" y="779"/>
                  </a:lnTo>
                  <a:cubicBezTo>
                    <a:pt x="81" y="777"/>
                    <a:pt x="73" y="773"/>
                    <a:pt x="67" y="769"/>
                  </a:cubicBezTo>
                  <a:cubicBezTo>
                    <a:pt x="61" y="764"/>
                    <a:pt x="57" y="757"/>
                    <a:pt x="54" y="749"/>
                  </a:cubicBezTo>
                  <a:cubicBezTo>
                    <a:pt x="50" y="740"/>
                    <a:pt x="49" y="729"/>
                    <a:pt x="49" y="718"/>
                  </a:cubicBezTo>
                  <a:cubicBezTo>
                    <a:pt x="49" y="706"/>
                    <a:pt x="50" y="697"/>
                    <a:pt x="53" y="690"/>
                  </a:cubicBezTo>
                  <a:cubicBezTo>
                    <a:pt x="56" y="682"/>
                    <a:pt x="59" y="677"/>
                    <a:pt x="63" y="674"/>
                  </a:cubicBezTo>
                  <a:cubicBezTo>
                    <a:pt x="67" y="670"/>
                    <a:pt x="72" y="668"/>
                    <a:pt x="79" y="667"/>
                  </a:cubicBezTo>
                  <a:cubicBezTo>
                    <a:pt x="83" y="666"/>
                    <a:pt x="90" y="666"/>
                    <a:pt x="100" y="666"/>
                  </a:cubicBezTo>
                  <a:lnTo>
                    <a:pt x="130" y="666"/>
                  </a:lnTo>
                  <a:cubicBezTo>
                    <a:pt x="151" y="666"/>
                    <a:pt x="165" y="665"/>
                    <a:pt x="170" y="664"/>
                  </a:cubicBezTo>
                  <a:cubicBezTo>
                    <a:pt x="176" y="663"/>
                    <a:pt x="181" y="661"/>
                    <a:pt x="187" y="659"/>
                  </a:cubicBezTo>
                  <a:lnTo>
                    <a:pt x="187" y="682"/>
                  </a:lnTo>
                  <a:cubicBezTo>
                    <a:pt x="182" y="685"/>
                    <a:pt x="176" y="686"/>
                    <a:pt x="170" y="687"/>
                  </a:cubicBezTo>
                  <a:close/>
                  <a:moveTo>
                    <a:pt x="119" y="689"/>
                  </a:moveTo>
                  <a:cubicBezTo>
                    <a:pt x="122" y="697"/>
                    <a:pt x="125" y="709"/>
                    <a:pt x="128" y="726"/>
                  </a:cubicBezTo>
                  <a:cubicBezTo>
                    <a:pt x="129" y="736"/>
                    <a:pt x="130" y="742"/>
                    <a:pt x="132" y="746"/>
                  </a:cubicBezTo>
                  <a:cubicBezTo>
                    <a:pt x="134" y="750"/>
                    <a:pt x="136" y="753"/>
                    <a:pt x="140" y="755"/>
                  </a:cubicBezTo>
                  <a:cubicBezTo>
                    <a:pt x="143" y="757"/>
                    <a:pt x="146" y="758"/>
                    <a:pt x="150" y="758"/>
                  </a:cubicBezTo>
                  <a:cubicBezTo>
                    <a:pt x="156" y="758"/>
                    <a:pt x="161" y="756"/>
                    <a:pt x="165" y="751"/>
                  </a:cubicBezTo>
                  <a:cubicBezTo>
                    <a:pt x="170" y="747"/>
                    <a:pt x="172" y="740"/>
                    <a:pt x="172" y="731"/>
                  </a:cubicBezTo>
                  <a:cubicBezTo>
                    <a:pt x="172" y="722"/>
                    <a:pt x="170" y="714"/>
                    <a:pt x="166" y="708"/>
                  </a:cubicBezTo>
                  <a:cubicBezTo>
                    <a:pt x="162" y="701"/>
                    <a:pt x="157" y="696"/>
                    <a:pt x="150" y="692"/>
                  </a:cubicBezTo>
                  <a:cubicBezTo>
                    <a:pt x="145" y="690"/>
                    <a:pt x="137" y="689"/>
                    <a:pt x="127" y="689"/>
                  </a:cubicBezTo>
                  <a:lnTo>
                    <a:pt x="119" y="689"/>
                  </a:lnTo>
                  <a:close/>
                  <a:moveTo>
                    <a:pt x="137" y="542"/>
                  </a:moveTo>
                  <a:lnTo>
                    <a:pt x="140" y="520"/>
                  </a:lnTo>
                  <a:cubicBezTo>
                    <a:pt x="156" y="522"/>
                    <a:pt x="168" y="529"/>
                    <a:pt x="176" y="539"/>
                  </a:cubicBezTo>
                  <a:cubicBezTo>
                    <a:pt x="185" y="549"/>
                    <a:pt x="189" y="561"/>
                    <a:pt x="189" y="576"/>
                  </a:cubicBezTo>
                  <a:cubicBezTo>
                    <a:pt x="189" y="594"/>
                    <a:pt x="183" y="609"/>
                    <a:pt x="171" y="620"/>
                  </a:cubicBezTo>
                  <a:cubicBezTo>
                    <a:pt x="159" y="632"/>
                    <a:pt x="142" y="637"/>
                    <a:pt x="120" y="637"/>
                  </a:cubicBezTo>
                  <a:cubicBezTo>
                    <a:pt x="105" y="637"/>
                    <a:pt x="92" y="635"/>
                    <a:pt x="82" y="630"/>
                  </a:cubicBezTo>
                  <a:cubicBezTo>
                    <a:pt x="71" y="625"/>
                    <a:pt x="62" y="618"/>
                    <a:pt x="57" y="608"/>
                  </a:cubicBezTo>
                  <a:cubicBezTo>
                    <a:pt x="52" y="598"/>
                    <a:pt x="49" y="587"/>
                    <a:pt x="49" y="576"/>
                  </a:cubicBezTo>
                  <a:cubicBezTo>
                    <a:pt x="49" y="561"/>
                    <a:pt x="53" y="549"/>
                    <a:pt x="60" y="540"/>
                  </a:cubicBezTo>
                  <a:cubicBezTo>
                    <a:pt x="67" y="531"/>
                    <a:pt x="78" y="525"/>
                    <a:pt x="92" y="522"/>
                  </a:cubicBezTo>
                  <a:lnTo>
                    <a:pt x="95" y="544"/>
                  </a:lnTo>
                  <a:cubicBezTo>
                    <a:pt x="86" y="546"/>
                    <a:pt x="79" y="550"/>
                    <a:pt x="74" y="555"/>
                  </a:cubicBezTo>
                  <a:cubicBezTo>
                    <a:pt x="70" y="561"/>
                    <a:pt x="68" y="567"/>
                    <a:pt x="68" y="575"/>
                  </a:cubicBezTo>
                  <a:cubicBezTo>
                    <a:pt x="68" y="586"/>
                    <a:pt x="72" y="596"/>
                    <a:pt x="80" y="603"/>
                  </a:cubicBezTo>
                  <a:cubicBezTo>
                    <a:pt x="88" y="610"/>
                    <a:pt x="101" y="614"/>
                    <a:pt x="119" y="614"/>
                  </a:cubicBezTo>
                  <a:cubicBezTo>
                    <a:pt x="137" y="614"/>
                    <a:pt x="150" y="610"/>
                    <a:pt x="158" y="603"/>
                  </a:cubicBezTo>
                  <a:cubicBezTo>
                    <a:pt x="167" y="596"/>
                    <a:pt x="171" y="587"/>
                    <a:pt x="171" y="576"/>
                  </a:cubicBezTo>
                  <a:cubicBezTo>
                    <a:pt x="171" y="567"/>
                    <a:pt x="168" y="560"/>
                    <a:pt x="163" y="554"/>
                  </a:cubicBezTo>
                  <a:cubicBezTo>
                    <a:pt x="157" y="548"/>
                    <a:pt x="149" y="544"/>
                    <a:pt x="137" y="542"/>
                  </a:cubicBezTo>
                  <a:close/>
                  <a:moveTo>
                    <a:pt x="166" y="451"/>
                  </a:moveTo>
                  <a:lnTo>
                    <a:pt x="186" y="448"/>
                  </a:lnTo>
                  <a:cubicBezTo>
                    <a:pt x="188" y="454"/>
                    <a:pt x="188" y="460"/>
                    <a:pt x="188" y="465"/>
                  </a:cubicBezTo>
                  <a:cubicBezTo>
                    <a:pt x="188" y="473"/>
                    <a:pt x="187" y="480"/>
                    <a:pt x="185" y="484"/>
                  </a:cubicBezTo>
                  <a:cubicBezTo>
                    <a:pt x="182" y="489"/>
                    <a:pt x="178" y="492"/>
                    <a:pt x="174" y="494"/>
                  </a:cubicBezTo>
                  <a:cubicBezTo>
                    <a:pt x="170" y="496"/>
                    <a:pt x="161" y="497"/>
                    <a:pt x="147" y="497"/>
                  </a:cubicBezTo>
                  <a:lnTo>
                    <a:pt x="69" y="497"/>
                  </a:lnTo>
                  <a:lnTo>
                    <a:pt x="69" y="513"/>
                  </a:lnTo>
                  <a:lnTo>
                    <a:pt x="52" y="513"/>
                  </a:lnTo>
                  <a:lnTo>
                    <a:pt x="52" y="497"/>
                  </a:lnTo>
                  <a:lnTo>
                    <a:pt x="18" y="497"/>
                  </a:lnTo>
                  <a:lnTo>
                    <a:pt x="5" y="474"/>
                  </a:lnTo>
                  <a:lnTo>
                    <a:pt x="52" y="474"/>
                  </a:lnTo>
                  <a:lnTo>
                    <a:pt x="52" y="451"/>
                  </a:lnTo>
                  <a:lnTo>
                    <a:pt x="69" y="451"/>
                  </a:lnTo>
                  <a:lnTo>
                    <a:pt x="69" y="474"/>
                  </a:lnTo>
                  <a:lnTo>
                    <a:pt x="148" y="474"/>
                  </a:lnTo>
                  <a:cubicBezTo>
                    <a:pt x="155" y="474"/>
                    <a:pt x="159" y="473"/>
                    <a:pt x="161" y="472"/>
                  </a:cubicBezTo>
                  <a:cubicBezTo>
                    <a:pt x="163" y="472"/>
                    <a:pt x="164" y="470"/>
                    <a:pt x="165" y="469"/>
                  </a:cubicBezTo>
                  <a:cubicBezTo>
                    <a:pt x="167" y="467"/>
                    <a:pt x="167" y="464"/>
                    <a:pt x="167" y="461"/>
                  </a:cubicBezTo>
                  <a:cubicBezTo>
                    <a:pt x="167" y="458"/>
                    <a:pt x="167" y="455"/>
                    <a:pt x="166" y="451"/>
                  </a:cubicBezTo>
                  <a:close/>
                  <a:moveTo>
                    <a:pt x="27" y="428"/>
                  </a:moveTo>
                  <a:lnTo>
                    <a:pt x="1" y="428"/>
                  </a:lnTo>
                  <a:lnTo>
                    <a:pt x="1" y="405"/>
                  </a:lnTo>
                  <a:lnTo>
                    <a:pt x="27" y="405"/>
                  </a:lnTo>
                  <a:lnTo>
                    <a:pt x="27" y="428"/>
                  </a:lnTo>
                  <a:close/>
                  <a:moveTo>
                    <a:pt x="187" y="428"/>
                  </a:moveTo>
                  <a:lnTo>
                    <a:pt x="52" y="428"/>
                  </a:lnTo>
                  <a:lnTo>
                    <a:pt x="52" y="405"/>
                  </a:lnTo>
                  <a:lnTo>
                    <a:pt x="187" y="405"/>
                  </a:lnTo>
                  <a:lnTo>
                    <a:pt x="187" y="428"/>
                  </a:lnTo>
                  <a:close/>
                  <a:moveTo>
                    <a:pt x="187" y="334"/>
                  </a:moveTo>
                  <a:lnTo>
                    <a:pt x="52" y="385"/>
                  </a:lnTo>
                  <a:lnTo>
                    <a:pt x="52" y="360"/>
                  </a:lnTo>
                  <a:lnTo>
                    <a:pt x="133" y="331"/>
                  </a:lnTo>
                  <a:cubicBezTo>
                    <a:pt x="141" y="328"/>
                    <a:pt x="150" y="325"/>
                    <a:pt x="160" y="323"/>
                  </a:cubicBezTo>
                  <a:cubicBezTo>
                    <a:pt x="153" y="321"/>
                    <a:pt x="144" y="318"/>
                    <a:pt x="134" y="314"/>
                  </a:cubicBezTo>
                  <a:lnTo>
                    <a:pt x="52" y="284"/>
                  </a:lnTo>
                  <a:lnTo>
                    <a:pt x="52" y="261"/>
                  </a:lnTo>
                  <a:lnTo>
                    <a:pt x="187" y="312"/>
                  </a:lnTo>
                  <a:lnTo>
                    <a:pt x="187" y="334"/>
                  </a:lnTo>
                  <a:close/>
                  <a:moveTo>
                    <a:pt x="27" y="241"/>
                  </a:moveTo>
                  <a:lnTo>
                    <a:pt x="1" y="241"/>
                  </a:lnTo>
                  <a:lnTo>
                    <a:pt x="1" y="218"/>
                  </a:lnTo>
                  <a:lnTo>
                    <a:pt x="27" y="218"/>
                  </a:lnTo>
                  <a:lnTo>
                    <a:pt x="27" y="241"/>
                  </a:lnTo>
                  <a:close/>
                  <a:moveTo>
                    <a:pt x="187" y="241"/>
                  </a:moveTo>
                  <a:lnTo>
                    <a:pt x="52" y="241"/>
                  </a:lnTo>
                  <a:lnTo>
                    <a:pt x="52" y="218"/>
                  </a:lnTo>
                  <a:lnTo>
                    <a:pt x="187" y="218"/>
                  </a:lnTo>
                  <a:lnTo>
                    <a:pt x="187" y="241"/>
                  </a:lnTo>
                  <a:close/>
                  <a:moveTo>
                    <a:pt x="166" y="133"/>
                  </a:moveTo>
                  <a:lnTo>
                    <a:pt x="186" y="130"/>
                  </a:lnTo>
                  <a:cubicBezTo>
                    <a:pt x="188" y="136"/>
                    <a:pt x="188" y="142"/>
                    <a:pt x="188" y="147"/>
                  </a:cubicBezTo>
                  <a:cubicBezTo>
                    <a:pt x="188" y="156"/>
                    <a:pt x="187" y="162"/>
                    <a:pt x="185" y="167"/>
                  </a:cubicBezTo>
                  <a:cubicBezTo>
                    <a:pt x="182" y="171"/>
                    <a:pt x="178" y="174"/>
                    <a:pt x="174" y="176"/>
                  </a:cubicBezTo>
                  <a:cubicBezTo>
                    <a:pt x="170" y="178"/>
                    <a:pt x="161" y="179"/>
                    <a:pt x="147" y="179"/>
                  </a:cubicBezTo>
                  <a:lnTo>
                    <a:pt x="69" y="179"/>
                  </a:lnTo>
                  <a:lnTo>
                    <a:pt x="69" y="196"/>
                  </a:lnTo>
                  <a:lnTo>
                    <a:pt x="52" y="196"/>
                  </a:lnTo>
                  <a:lnTo>
                    <a:pt x="52" y="179"/>
                  </a:lnTo>
                  <a:lnTo>
                    <a:pt x="18" y="179"/>
                  </a:lnTo>
                  <a:lnTo>
                    <a:pt x="5" y="156"/>
                  </a:lnTo>
                  <a:lnTo>
                    <a:pt x="52" y="156"/>
                  </a:lnTo>
                  <a:lnTo>
                    <a:pt x="52" y="133"/>
                  </a:lnTo>
                  <a:lnTo>
                    <a:pt x="69" y="133"/>
                  </a:lnTo>
                  <a:lnTo>
                    <a:pt x="69" y="156"/>
                  </a:lnTo>
                  <a:lnTo>
                    <a:pt x="148" y="156"/>
                  </a:lnTo>
                  <a:cubicBezTo>
                    <a:pt x="155" y="156"/>
                    <a:pt x="159" y="156"/>
                    <a:pt x="161" y="155"/>
                  </a:cubicBezTo>
                  <a:cubicBezTo>
                    <a:pt x="163" y="154"/>
                    <a:pt x="164" y="153"/>
                    <a:pt x="165" y="151"/>
                  </a:cubicBezTo>
                  <a:cubicBezTo>
                    <a:pt x="167" y="149"/>
                    <a:pt x="167" y="147"/>
                    <a:pt x="167" y="143"/>
                  </a:cubicBezTo>
                  <a:cubicBezTo>
                    <a:pt x="167" y="141"/>
                    <a:pt x="167" y="137"/>
                    <a:pt x="166" y="133"/>
                  </a:cubicBezTo>
                  <a:close/>
                  <a:moveTo>
                    <a:pt x="238" y="112"/>
                  </a:moveTo>
                  <a:lnTo>
                    <a:pt x="217" y="114"/>
                  </a:lnTo>
                  <a:cubicBezTo>
                    <a:pt x="219" y="109"/>
                    <a:pt x="219" y="105"/>
                    <a:pt x="219" y="101"/>
                  </a:cubicBezTo>
                  <a:cubicBezTo>
                    <a:pt x="219" y="96"/>
                    <a:pt x="219" y="92"/>
                    <a:pt x="217" y="89"/>
                  </a:cubicBezTo>
                  <a:cubicBezTo>
                    <a:pt x="215" y="86"/>
                    <a:pt x="213" y="83"/>
                    <a:pt x="210" y="81"/>
                  </a:cubicBezTo>
                  <a:cubicBezTo>
                    <a:pt x="207" y="80"/>
                    <a:pt x="202" y="78"/>
                    <a:pt x="193" y="74"/>
                  </a:cubicBezTo>
                  <a:cubicBezTo>
                    <a:pt x="191" y="74"/>
                    <a:pt x="190" y="73"/>
                    <a:pt x="187" y="72"/>
                  </a:cubicBezTo>
                  <a:lnTo>
                    <a:pt x="52" y="124"/>
                  </a:lnTo>
                  <a:lnTo>
                    <a:pt x="52" y="99"/>
                  </a:lnTo>
                  <a:lnTo>
                    <a:pt x="130" y="71"/>
                  </a:lnTo>
                  <a:cubicBezTo>
                    <a:pt x="139" y="67"/>
                    <a:pt x="150" y="64"/>
                    <a:pt x="161" y="61"/>
                  </a:cubicBezTo>
                  <a:cubicBezTo>
                    <a:pt x="151" y="59"/>
                    <a:pt x="140" y="55"/>
                    <a:pt x="130" y="52"/>
                  </a:cubicBezTo>
                  <a:lnTo>
                    <a:pt x="52" y="23"/>
                  </a:lnTo>
                  <a:lnTo>
                    <a:pt x="52" y="0"/>
                  </a:lnTo>
                  <a:lnTo>
                    <a:pt x="189" y="51"/>
                  </a:lnTo>
                  <a:cubicBezTo>
                    <a:pt x="204" y="57"/>
                    <a:pt x="214" y="61"/>
                    <a:pt x="219" y="64"/>
                  </a:cubicBezTo>
                  <a:cubicBezTo>
                    <a:pt x="227" y="68"/>
                    <a:pt x="232" y="73"/>
                    <a:pt x="236" y="78"/>
                  </a:cubicBezTo>
                  <a:cubicBezTo>
                    <a:pt x="239" y="83"/>
                    <a:pt x="241" y="90"/>
                    <a:pt x="241" y="97"/>
                  </a:cubicBezTo>
                  <a:cubicBezTo>
                    <a:pt x="241" y="101"/>
                    <a:pt x="240" y="106"/>
                    <a:pt x="238" y="1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3300"/>
                </a:solidFill>
              </a:endParaRPr>
            </a:p>
          </p:txBody>
        </p:sp>
      </p:grpSp>
      <p:sp>
        <p:nvSpPr>
          <p:cNvPr id="31" name="Freeform 229"/>
          <p:cNvSpPr>
            <a:spLocks/>
          </p:cNvSpPr>
          <p:nvPr/>
        </p:nvSpPr>
        <p:spPr bwMode="auto">
          <a:xfrm>
            <a:off x="1867429" y="2826392"/>
            <a:ext cx="391481" cy="2083237"/>
          </a:xfrm>
          <a:custGeom>
            <a:avLst/>
            <a:gdLst>
              <a:gd name="T0" fmla="*/ 0 w 814"/>
              <a:gd name="T1" fmla="*/ 0 h 4351"/>
              <a:gd name="T2" fmla="*/ 567 w 814"/>
              <a:gd name="T3" fmla="*/ 0 h 4351"/>
              <a:gd name="T4" fmla="*/ 814 w 814"/>
              <a:gd name="T5" fmla="*/ 246 h 4351"/>
              <a:gd name="T6" fmla="*/ 814 w 814"/>
              <a:gd name="T7" fmla="*/ 4351 h 4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4" h="4351">
                <a:moveTo>
                  <a:pt x="0" y="0"/>
                </a:moveTo>
                <a:lnTo>
                  <a:pt x="567" y="0"/>
                </a:lnTo>
                <a:cubicBezTo>
                  <a:pt x="703" y="0"/>
                  <a:pt x="814" y="111"/>
                  <a:pt x="814" y="246"/>
                </a:cubicBezTo>
                <a:lnTo>
                  <a:pt x="814" y="4351"/>
                </a:lnTo>
              </a:path>
            </a:pathLst>
          </a:custGeom>
          <a:noFill/>
          <a:ln w="9525" cap="rnd">
            <a:solidFill>
              <a:srgbClr val="EA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2811" name="Group 12810"/>
          <p:cNvGrpSpPr/>
          <p:nvPr/>
        </p:nvGrpSpPr>
        <p:grpSpPr>
          <a:xfrm>
            <a:off x="5269127" y="4361923"/>
            <a:ext cx="1652609" cy="1026239"/>
            <a:chOff x="5423465" y="3838196"/>
            <a:chExt cx="1652609" cy="1026239"/>
          </a:xfrm>
        </p:grpSpPr>
        <p:sp>
          <p:nvSpPr>
            <p:cNvPr id="12775" name="Freeform 154"/>
            <p:cNvSpPr>
              <a:spLocks/>
            </p:cNvSpPr>
            <p:nvPr/>
          </p:nvSpPr>
          <p:spPr bwMode="auto">
            <a:xfrm>
              <a:off x="5423465" y="3838196"/>
              <a:ext cx="1227572" cy="791350"/>
            </a:xfrm>
            <a:custGeom>
              <a:avLst/>
              <a:gdLst>
                <a:gd name="T0" fmla="*/ 2559 w 2559"/>
                <a:gd name="T1" fmla="*/ 492 h 1652"/>
                <a:gd name="T2" fmla="*/ 2532 w 2559"/>
                <a:gd name="T3" fmla="*/ 511 h 1652"/>
                <a:gd name="T4" fmla="*/ 2470 w 2559"/>
                <a:gd name="T5" fmla="*/ 393 h 1652"/>
                <a:gd name="T6" fmla="*/ 2217 w 2559"/>
                <a:gd name="T7" fmla="*/ 187 h 1652"/>
                <a:gd name="T8" fmla="*/ 1333 w 2559"/>
                <a:gd name="T9" fmla="*/ 71 h 1652"/>
                <a:gd name="T10" fmla="*/ 427 w 2559"/>
                <a:gd name="T11" fmla="*/ 409 h 1652"/>
                <a:gd name="T12" fmla="*/ 99 w 2559"/>
                <a:gd name="T13" fmla="*/ 770 h 1652"/>
                <a:gd name="T14" fmla="*/ 36 w 2559"/>
                <a:gd name="T15" fmla="*/ 1041 h 1652"/>
                <a:gd name="T16" fmla="*/ 123 w 2559"/>
                <a:gd name="T17" fmla="*/ 1287 h 1652"/>
                <a:gd name="T18" fmla="*/ 376 w 2559"/>
                <a:gd name="T19" fmla="*/ 1493 h 1652"/>
                <a:gd name="T20" fmla="*/ 924 w 2559"/>
                <a:gd name="T21" fmla="*/ 1623 h 1652"/>
                <a:gd name="T22" fmla="*/ 882 w 2559"/>
                <a:gd name="T23" fmla="*/ 1652 h 1652"/>
                <a:gd name="T24" fmla="*/ 362 w 2559"/>
                <a:gd name="T25" fmla="*/ 1521 h 1652"/>
                <a:gd name="T26" fmla="*/ 98 w 2559"/>
                <a:gd name="T27" fmla="*/ 1306 h 1652"/>
                <a:gd name="T28" fmla="*/ 5 w 2559"/>
                <a:gd name="T29" fmla="*/ 1042 h 1652"/>
                <a:gd name="T30" fmla="*/ 71 w 2559"/>
                <a:gd name="T31" fmla="*/ 756 h 1652"/>
                <a:gd name="T32" fmla="*/ 408 w 2559"/>
                <a:gd name="T33" fmla="*/ 384 h 1652"/>
                <a:gd name="T34" fmla="*/ 1329 w 2559"/>
                <a:gd name="T35" fmla="*/ 40 h 1652"/>
                <a:gd name="T36" fmla="*/ 2231 w 2559"/>
                <a:gd name="T37" fmla="*/ 160 h 1652"/>
                <a:gd name="T38" fmla="*/ 2495 w 2559"/>
                <a:gd name="T39" fmla="*/ 375 h 1652"/>
                <a:gd name="T40" fmla="*/ 2559 w 2559"/>
                <a:gd name="T41" fmla="*/ 492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9" h="1652">
                  <a:moveTo>
                    <a:pt x="2559" y="492"/>
                  </a:moveTo>
                  <a:lnTo>
                    <a:pt x="2532" y="511"/>
                  </a:lnTo>
                  <a:cubicBezTo>
                    <a:pt x="2518" y="470"/>
                    <a:pt x="2497" y="430"/>
                    <a:pt x="2470" y="393"/>
                  </a:cubicBezTo>
                  <a:cubicBezTo>
                    <a:pt x="2413" y="314"/>
                    <a:pt x="2329" y="244"/>
                    <a:pt x="2217" y="187"/>
                  </a:cubicBezTo>
                  <a:cubicBezTo>
                    <a:pt x="1978" y="67"/>
                    <a:pt x="1657" y="31"/>
                    <a:pt x="1333" y="71"/>
                  </a:cubicBezTo>
                  <a:cubicBezTo>
                    <a:pt x="1008" y="111"/>
                    <a:pt x="680" y="227"/>
                    <a:pt x="427" y="409"/>
                  </a:cubicBezTo>
                  <a:cubicBezTo>
                    <a:pt x="271" y="521"/>
                    <a:pt x="162" y="645"/>
                    <a:pt x="99" y="770"/>
                  </a:cubicBezTo>
                  <a:cubicBezTo>
                    <a:pt x="53" y="861"/>
                    <a:pt x="32" y="953"/>
                    <a:pt x="36" y="1041"/>
                  </a:cubicBezTo>
                  <a:cubicBezTo>
                    <a:pt x="40" y="1128"/>
                    <a:pt x="69" y="1212"/>
                    <a:pt x="123" y="1287"/>
                  </a:cubicBezTo>
                  <a:cubicBezTo>
                    <a:pt x="180" y="1366"/>
                    <a:pt x="264" y="1436"/>
                    <a:pt x="376" y="1493"/>
                  </a:cubicBezTo>
                  <a:cubicBezTo>
                    <a:pt x="531" y="1571"/>
                    <a:pt x="721" y="1614"/>
                    <a:pt x="924" y="1623"/>
                  </a:cubicBezTo>
                  <a:lnTo>
                    <a:pt x="882" y="1652"/>
                  </a:lnTo>
                  <a:cubicBezTo>
                    <a:pt x="690" y="1639"/>
                    <a:pt x="511" y="1596"/>
                    <a:pt x="362" y="1521"/>
                  </a:cubicBezTo>
                  <a:cubicBezTo>
                    <a:pt x="245" y="1462"/>
                    <a:pt x="157" y="1388"/>
                    <a:pt x="98" y="1306"/>
                  </a:cubicBezTo>
                  <a:cubicBezTo>
                    <a:pt x="40" y="1225"/>
                    <a:pt x="9" y="1136"/>
                    <a:pt x="5" y="1042"/>
                  </a:cubicBezTo>
                  <a:cubicBezTo>
                    <a:pt x="0" y="949"/>
                    <a:pt x="22" y="852"/>
                    <a:pt x="71" y="756"/>
                  </a:cubicBezTo>
                  <a:cubicBezTo>
                    <a:pt x="136" y="626"/>
                    <a:pt x="249" y="499"/>
                    <a:pt x="408" y="384"/>
                  </a:cubicBezTo>
                  <a:cubicBezTo>
                    <a:pt x="666" y="199"/>
                    <a:pt x="999" y="81"/>
                    <a:pt x="1329" y="40"/>
                  </a:cubicBezTo>
                  <a:cubicBezTo>
                    <a:pt x="1659" y="0"/>
                    <a:pt x="1986" y="36"/>
                    <a:pt x="2231" y="160"/>
                  </a:cubicBezTo>
                  <a:cubicBezTo>
                    <a:pt x="2348" y="218"/>
                    <a:pt x="2436" y="292"/>
                    <a:pt x="2495" y="375"/>
                  </a:cubicBezTo>
                  <a:cubicBezTo>
                    <a:pt x="2522" y="412"/>
                    <a:pt x="2543" y="452"/>
                    <a:pt x="2559" y="492"/>
                  </a:cubicBezTo>
                  <a:close/>
                </a:path>
              </a:pathLst>
            </a:custGeom>
            <a:solidFill>
              <a:srgbClr val="DD2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76" name="Freeform 155"/>
            <p:cNvSpPr>
              <a:spLocks/>
            </p:cNvSpPr>
            <p:nvPr/>
          </p:nvSpPr>
          <p:spPr bwMode="auto">
            <a:xfrm>
              <a:off x="5588447" y="3944455"/>
              <a:ext cx="908795" cy="587221"/>
            </a:xfrm>
            <a:custGeom>
              <a:avLst/>
              <a:gdLst>
                <a:gd name="T0" fmla="*/ 1894 w 1894"/>
                <a:gd name="T1" fmla="*/ 487 h 1226"/>
                <a:gd name="T2" fmla="*/ 1862 w 1894"/>
                <a:gd name="T3" fmla="*/ 509 h 1226"/>
                <a:gd name="T4" fmla="*/ 1863 w 1894"/>
                <a:gd name="T5" fmla="*/ 470 h 1226"/>
                <a:gd name="T6" fmla="*/ 1800 w 1894"/>
                <a:gd name="T7" fmla="*/ 293 h 1226"/>
                <a:gd name="T8" fmla="*/ 1617 w 1894"/>
                <a:gd name="T9" fmla="*/ 145 h 1226"/>
                <a:gd name="T10" fmla="*/ 975 w 1894"/>
                <a:gd name="T11" fmla="*/ 60 h 1226"/>
                <a:gd name="T12" fmla="*/ 318 w 1894"/>
                <a:gd name="T13" fmla="*/ 306 h 1226"/>
                <a:gd name="T14" fmla="*/ 80 w 1894"/>
                <a:gd name="T15" fmla="*/ 567 h 1226"/>
                <a:gd name="T16" fmla="*/ 35 w 1894"/>
                <a:gd name="T17" fmla="*/ 762 h 1226"/>
                <a:gd name="T18" fmla="*/ 98 w 1894"/>
                <a:gd name="T19" fmla="*/ 939 h 1226"/>
                <a:gd name="T20" fmla="*/ 280 w 1894"/>
                <a:gd name="T21" fmla="*/ 1088 h 1226"/>
                <a:gd name="T22" fmla="*/ 901 w 1894"/>
                <a:gd name="T23" fmla="*/ 1174 h 1226"/>
                <a:gd name="T24" fmla="*/ 849 w 1894"/>
                <a:gd name="T25" fmla="*/ 1210 h 1226"/>
                <a:gd name="T26" fmla="*/ 266 w 1894"/>
                <a:gd name="T27" fmla="*/ 1116 h 1226"/>
                <a:gd name="T28" fmla="*/ 72 w 1894"/>
                <a:gd name="T29" fmla="*/ 958 h 1226"/>
                <a:gd name="T30" fmla="*/ 4 w 1894"/>
                <a:gd name="T31" fmla="*/ 763 h 1226"/>
                <a:gd name="T32" fmla="*/ 52 w 1894"/>
                <a:gd name="T33" fmla="*/ 553 h 1226"/>
                <a:gd name="T34" fmla="*/ 299 w 1894"/>
                <a:gd name="T35" fmla="*/ 281 h 1226"/>
                <a:gd name="T36" fmla="*/ 972 w 1894"/>
                <a:gd name="T37" fmla="*/ 30 h 1226"/>
                <a:gd name="T38" fmla="*/ 1631 w 1894"/>
                <a:gd name="T39" fmla="*/ 117 h 1226"/>
                <a:gd name="T40" fmla="*/ 1825 w 1894"/>
                <a:gd name="T41" fmla="*/ 275 h 1226"/>
                <a:gd name="T42" fmla="*/ 1894 w 1894"/>
                <a:gd name="T43" fmla="*/ 469 h 1226"/>
                <a:gd name="T44" fmla="*/ 1894 w 1894"/>
                <a:gd name="T45" fmla="*/ 487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4" h="1226">
                  <a:moveTo>
                    <a:pt x="1894" y="487"/>
                  </a:moveTo>
                  <a:lnTo>
                    <a:pt x="1862" y="509"/>
                  </a:lnTo>
                  <a:cubicBezTo>
                    <a:pt x="1863" y="496"/>
                    <a:pt x="1863" y="483"/>
                    <a:pt x="1863" y="470"/>
                  </a:cubicBezTo>
                  <a:cubicBezTo>
                    <a:pt x="1860" y="408"/>
                    <a:pt x="1839" y="347"/>
                    <a:pt x="1800" y="293"/>
                  </a:cubicBezTo>
                  <a:cubicBezTo>
                    <a:pt x="1759" y="236"/>
                    <a:pt x="1698" y="185"/>
                    <a:pt x="1617" y="145"/>
                  </a:cubicBezTo>
                  <a:cubicBezTo>
                    <a:pt x="1444" y="57"/>
                    <a:pt x="1211" y="31"/>
                    <a:pt x="975" y="60"/>
                  </a:cubicBezTo>
                  <a:cubicBezTo>
                    <a:pt x="740" y="90"/>
                    <a:pt x="501" y="174"/>
                    <a:pt x="318" y="306"/>
                  </a:cubicBezTo>
                  <a:cubicBezTo>
                    <a:pt x="205" y="387"/>
                    <a:pt x="126" y="476"/>
                    <a:pt x="80" y="567"/>
                  </a:cubicBezTo>
                  <a:cubicBezTo>
                    <a:pt x="47" y="633"/>
                    <a:pt x="32" y="699"/>
                    <a:pt x="35" y="762"/>
                  </a:cubicBezTo>
                  <a:cubicBezTo>
                    <a:pt x="38" y="825"/>
                    <a:pt x="59" y="885"/>
                    <a:pt x="98" y="939"/>
                  </a:cubicBezTo>
                  <a:cubicBezTo>
                    <a:pt x="138" y="996"/>
                    <a:pt x="199" y="1047"/>
                    <a:pt x="280" y="1088"/>
                  </a:cubicBezTo>
                  <a:cubicBezTo>
                    <a:pt x="449" y="1173"/>
                    <a:pt x="673" y="1199"/>
                    <a:pt x="901" y="1174"/>
                  </a:cubicBezTo>
                  <a:lnTo>
                    <a:pt x="849" y="1210"/>
                  </a:lnTo>
                  <a:cubicBezTo>
                    <a:pt x="634" y="1226"/>
                    <a:pt x="426" y="1196"/>
                    <a:pt x="266" y="1116"/>
                  </a:cubicBezTo>
                  <a:cubicBezTo>
                    <a:pt x="181" y="1072"/>
                    <a:pt x="116" y="1018"/>
                    <a:pt x="72" y="958"/>
                  </a:cubicBezTo>
                  <a:cubicBezTo>
                    <a:pt x="30" y="898"/>
                    <a:pt x="7" y="832"/>
                    <a:pt x="4" y="763"/>
                  </a:cubicBezTo>
                  <a:cubicBezTo>
                    <a:pt x="0" y="695"/>
                    <a:pt x="17" y="623"/>
                    <a:pt x="52" y="553"/>
                  </a:cubicBezTo>
                  <a:cubicBezTo>
                    <a:pt x="100" y="458"/>
                    <a:pt x="183" y="365"/>
                    <a:pt x="299" y="281"/>
                  </a:cubicBezTo>
                  <a:cubicBezTo>
                    <a:pt x="487" y="145"/>
                    <a:pt x="731" y="59"/>
                    <a:pt x="972" y="30"/>
                  </a:cubicBezTo>
                  <a:cubicBezTo>
                    <a:pt x="1213" y="0"/>
                    <a:pt x="1452" y="26"/>
                    <a:pt x="1631" y="117"/>
                  </a:cubicBezTo>
                  <a:cubicBezTo>
                    <a:pt x="1717" y="160"/>
                    <a:pt x="1781" y="214"/>
                    <a:pt x="1825" y="275"/>
                  </a:cubicBezTo>
                  <a:cubicBezTo>
                    <a:pt x="1868" y="334"/>
                    <a:pt x="1891" y="400"/>
                    <a:pt x="1894" y="469"/>
                  </a:cubicBezTo>
                  <a:cubicBezTo>
                    <a:pt x="1894" y="475"/>
                    <a:pt x="1894" y="481"/>
                    <a:pt x="1894" y="487"/>
                  </a:cubicBezTo>
                  <a:close/>
                </a:path>
              </a:pathLst>
            </a:custGeom>
            <a:solidFill>
              <a:srgbClr val="DD2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77" name="Freeform 156"/>
            <p:cNvSpPr>
              <a:spLocks noEditPoints="1"/>
            </p:cNvSpPr>
            <p:nvPr/>
          </p:nvSpPr>
          <p:spPr bwMode="auto">
            <a:xfrm>
              <a:off x="5725465" y="4031140"/>
              <a:ext cx="640351" cy="416647"/>
            </a:xfrm>
            <a:custGeom>
              <a:avLst/>
              <a:gdLst>
                <a:gd name="T0" fmla="*/ 1248 w 1335"/>
                <a:gd name="T1" fmla="*/ 559 h 871"/>
                <a:gd name="T2" fmla="*/ 930 w 1335"/>
                <a:gd name="T3" fmla="*/ 779 h 871"/>
                <a:gd name="T4" fmla="*/ 652 w 1335"/>
                <a:gd name="T5" fmla="*/ 850 h 871"/>
                <a:gd name="T6" fmla="*/ 188 w 1335"/>
                <a:gd name="T7" fmla="*/ 788 h 871"/>
                <a:gd name="T8" fmla="*/ 51 w 1335"/>
                <a:gd name="T9" fmla="*/ 677 h 871"/>
                <a:gd name="T10" fmla="*/ 2 w 1335"/>
                <a:gd name="T11" fmla="*/ 538 h 871"/>
                <a:gd name="T12" fmla="*/ 37 w 1335"/>
                <a:gd name="T13" fmla="*/ 389 h 871"/>
                <a:gd name="T14" fmla="*/ 211 w 1335"/>
                <a:gd name="T15" fmla="*/ 197 h 871"/>
                <a:gd name="T16" fmla="*/ 683 w 1335"/>
                <a:gd name="T17" fmla="*/ 21 h 871"/>
                <a:gd name="T18" fmla="*/ 1147 w 1335"/>
                <a:gd name="T19" fmla="*/ 82 h 871"/>
                <a:gd name="T20" fmla="*/ 1284 w 1335"/>
                <a:gd name="T21" fmla="*/ 194 h 871"/>
                <a:gd name="T22" fmla="*/ 1333 w 1335"/>
                <a:gd name="T23" fmla="*/ 332 h 871"/>
                <a:gd name="T24" fmla="*/ 1298 w 1335"/>
                <a:gd name="T25" fmla="*/ 482 h 871"/>
                <a:gd name="T26" fmla="*/ 1248 w 1335"/>
                <a:gd name="T27" fmla="*/ 559 h 871"/>
                <a:gd name="T28" fmla="*/ 1259 w 1335"/>
                <a:gd name="T29" fmla="*/ 212 h 871"/>
                <a:gd name="T30" fmla="*/ 1133 w 1335"/>
                <a:gd name="T31" fmla="*/ 110 h 871"/>
                <a:gd name="T32" fmla="*/ 687 w 1335"/>
                <a:gd name="T33" fmla="*/ 51 h 871"/>
                <a:gd name="T34" fmla="*/ 229 w 1335"/>
                <a:gd name="T35" fmla="*/ 222 h 871"/>
                <a:gd name="T36" fmla="*/ 65 w 1335"/>
                <a:gd name="T37" fmla="*/ 403 h 871"/>
                <a:gd name="T38" fmla="*/ 34 w 1335"/>
                <a:gd name="T39" fmla="*/ 537 h 871"/>
                <a:gd name="T40" fmla="*/ 77 w 1335"/>
                <a:gd name="T41" fmla="*/ 658 h 871"/>
                <a:gd name="T42" fmla="*/ 203 w 1335"/>
                <a:gd name="T43" fmla="*/ 761 h 871"/>
                <a:gd name="T44" fmla="*/ 648 w 1335"/>
                <a:gd name="T45" fmla="*/ 819 h 871"/>
                <a:gd name="T46" fmla="*/ 1106 w 1335"/>
                <a:gd name="T47" fmla="*/ 648 h 871"/>
                <a:gd name="T48" fmla="*/ 1270 w 1335"/>
                <a:gd name="T49" fmla="*/ 468 h 871"/>
                <a:gd name="T50" fmla="*/ 1302 w 1335"/>
                <a:gd name="T51" fmla="*/ 334 h 871"/>
                <a:gd name="T52" fmla="*/ 1259 w 1335"/>
                <a:gd name="T53" fmla="*/ 212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5" h="871">
                  <a:moveTo>
                    <a:pt x="1248" y="559"/>
                  </a:moveTo>
                  <a:lnTo>
                    <a:pt x="930" y="779"/>
                  </a:lnTo>
                  <a:cubicBezTo>
                    <a:pt x="842" y="814"/>
                    <a:pt x="747" y="838"/>
                    <a:pt x="652" y="850"/>
                  </a:cubicBezTo>
                  <a:cubicBezTo>
                    <a:pt x="483" y="871"/>
                    <a:pt x="314" y="852"/>
                    <a:pt x="188" y="788"/>
                  </a:cubicBezTo>
                  <a:cubicBezTo>
                    <a:pt x="128" y="758"/>
                    <a:pt x="82" y="720"/>
                    <a:pt x="51" y="677"/>
                  </a:cubicBezTo>
                  <a:cubicBezTo>
                    <a:pt x="21" y="634"/>
                    <a:pt x="5" y="587"/>
                    <a:pt x="2" y="538"/>
                  </a:cubicBezTo>
                  <a:cubicBezTo>
                    <a:pt x="0" y="489"/>
                    <a:pt x="12" y="439"/>
                    <a:pt x="37" y="389"/>
                  </a:cubicBezTo>
                  <a:cubicBezTo>
                    <a:pt x="71" y="322"/>
                    <a:pt x="129" y="256"/>
                    <a:pt x="211" y="197"/>
                  </a:cubicBezTo>
                  <a:cubicBezTo>
                    <a:pt x="343" y="102"/>
                    <a:pt x="514" y="41"/>
                    <a:pt x="683" y="21"/>
                  </a:cubicBezTo>
                  <a:cubicBezTo>
                    <a:pt x="853" y="0"/>
                    <a:pt x="1021" y="18"/>
                    <a:pt x="1147" y="82"/>
                  </a:cubicBezTo>
                  <a:cubicBezTo>
                    <a:pt x="1207" y="112"/>
                    <a:pt x="1253" y="151"/>
                    <a:pt x="1284" y="194"/>
                  </a:cubicBezTo>
                  <a:cubicBezTo>
                    <a:pt x="1314" y="236"/>
                    <a:pt x="1331" y="283"/>
                    <a:pt x="1333" y="332"/>
                  </a:cubicBezTo>
                  <a:cubicBezTo>
                    <a:pt x="1335" y="381"/>
                    <a:pt x="1324" y="432"/>
                    <a:pt x="1298" y="482"/>
                  </a:cubicBezTo>
                  <a:cubicBezTo>
                    <a:pt x="1285" y="508"/>
                    <a:pt x="1268" y="533"/>
                    <a:pt x="1248" y="559"/>
                  </a:cubicBezTo>
                  <a:close/>
                  <a:moveTo>
                    <a:pt x="1259" y="212"/>
                  </a:moveTo>
                  <a:cubicBezTo>
                    <a:pt x="1230" y="173"/>
                    <a:pt x="1189" y="138"/>
                    <a:pt x="1133" y="110"/>
                  </a:cubicBezTo>
                  <a:cubicBezTo>
                    <a:pt x="1012" y="49"/>
                    <a:pt x="851" y="31"/>
                    <a:pt x="687" y="51"/>
                  </a:cubicBezTo>
                  <a:cubicBezTo>
                    <a:pt x="523" y="72"/>
                    <a:pt x="357" y="130"/>
                    <a:pt x="229" y="222"/>
                  </a:cubicBezTo>
                  <a:cubicBezTo>
                    <a:pt x="151" y="278"/>
                    <a:pt x="96" y="340"/>
                    <a:pt x="65" y="403"/>
                  </a:cubicBezTo>
                  <a:cubicBezTo>
                    <a:pt x="42" y="448"/>
                    <a:pt x="31" y="493"/>
                    <a:pt x="34" y="537"/>
                  </a:cubicBezTo>
                  <a:cubicBezTo>
                    <a:pt x="36" y="580"/>
                    <a:pt x="50" y="621"/>
                    <a:pt x="77" y="658"/>
                  </a:cubicBezTo>
                  <a:cubicBezTo>
                    <a:pt x="105" y="697"/>
                    <a:pt x="147" y="732"/>
                    <a:pt x="203" y="761"/>
                  </a:cubicBezTo>
                  <a:cubicBezTo>
                    <a:pt x="323" y="821"/>
                    <a:pt x="485" y="839"/>
                    <a:pt x="648" y="819"/>
                  </a:cubicBezTo>
                  <a:cubicBezTo>
                    <a:pt x="812" y="799"/>
                    <a:pt x="978" y="740"/>
                    <a:pt x="1106" y="648"/>
                  </a:cubicBezTo>
                  <a:cubicBezTo>
                    <a:pt x="1184" y="592"/>
                    <a:pt x="1239" y="530"/>
                    <a:pt x="1270" y="468"/>
                  </a:cubicBezTo>
                  <a:cubicBezTo>
                    <a:pt x="1293" y="422"/>
                    <a:pt x="1304" y="377"/>
                    <a:pt x="1302" y="334"/>
                  </a:cubicBezTo>
                  <a:cubicBezTo>
                    <a:pt x="1300" y="291"/>
                    <a:pt x="1285" y="249"/>
                    <a:pt x="1259" y="212"/>
                  </a:cubicBezTo>
                  <a:close/>
                </a:path>
              </a:pathLst>
            </a:custGeom>
            <a:solidFill>
              <a:srgbClr val="DD2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78" name="Freeform 157"/>
            <p:cNvSpPr>
              <a:spLocks noEditPoints="1"/>
            </p:cNvSpPr>
            <p:nvPr/>
          </p:nvSpPr>
          <p:spPr bwMode="auto">
            <a:xfrm>
              <a:off x="5876465" y="4129010"/>
              <a:ext cx="338351" cy="223703"/>
            </a:xfrm>
            <a:custGeom>
              <a:avLst/>
              <a:gdLst>
                <a:gd name="T0" fmla="*/ 604 w 705"/>
                <a:gd name="T1" fmla="*/ 44 h 466"/>
                <a:gd name="T2" fmla="*/ 678 w 705"/>
                <a:gd name="T3" fmla="*/ 104 h 466"/>
                <a:gd name="T4" fmla="*/ 704 w 705"/>
                <a:gd name="T5" fmla="*/ 180 h 466"/>
                <a:gd name="T6" fmla="*/ 686 w 705"/>
                <a:gd name="T7" fmla="*/ 261 h 466"/>
                <a:gd name="T8" fmla="*/ 593 w 705"/>
                <a:gd name="T9" fmla="*/ 363 h 466"/>
                <a:gd name="T10" fmla="*/ 346 w 705"/>
                <a:gd name="T11" fmla="*/ 455 h 466"/>
                <a:gd name="T12" fmla="*/ 101 w 705"/>
                <a:gd name="T13" fmla="*/ 423 h 466"/>
                <a:gd name="T14" fmla="*/ 28 w 705"/>
                <a:gd name="T15" fmla="*/ 362 h 466"/>
                <a:gd name="T16" fmla="*/ 1 w 705"/>
                <a:gd name="T17" fmla="*/ 287 h 466"/>
                <a:gd name="T18" fmla="*/ 20 w 705"/>
                <a:gd name="T19" fmla="*/ 206 h 466"/>
                <a:gd name="T20" fmla="*/ 112 w 705"/>
                <a:gd name="T21" fmla="*/ 104 h 466"/>
                <a:gd name="T22" fmla="*/ 360 w 705"/>
                <a:gd name="T23" fmla="*/ 11 h 466"/>
                <a:gd name="T24" fmla="*/ 604 w 705"/>
                <a:gd name="T25" fmla="*/ 44 h 466"/>
                <a:gd name="T26" fmla="*/ 652 w 705"/>
                <a:gd name="T27" fmla="*/ 122 h 466"/>
                <a:gd name="T28" fmla="*/ 590 w 705"/>
                <a:gd name="T29" fmla="*/ 72 h 466"/>
                <a:gd name="T30" fmla="*/ 364 w 705"/>
                <a:gd name="T31" fmla="*/ 42 h 466"/>
                <a:gd name="T32" fmla="*/ 130 w 705"/>
                <a:gd name="T33" fmla="*/ 129 h 466"/>
                <a:gd name="T34" fmla="*/ 48 w 705"/>
                <a:gd name="T35" fmla="*/ 220 h 466"/>
                <a:gd name="T36" fmla="*/ 32 w 705"/>
                <a:gd name="T37" fmla="*/ 285 h 466"/>
                <a:gd name="T38" fmla="*/ 53 w 705"/>
                <a:gd name="T39" fmla="*/ 344 h 466"/>
                <a:gd name="T40" fmla="*/ 115 w 705"/>
                <a:gd name="T41" fmla="*/ 395 h 466"/>
                <a:gd name="T42" fmla="*/ 342 w 705"/>
                <a:gd name="T43" fmla="*/ 424 h 466"/>
                <a:gd name="T44" fmla="*/ 575 w 705"/>
                <a:gd name="T45" fmla="*/ 337 h 466"/>
                <a:gd name="T46" fmla="*/ 658 w 705"/>
                <a:gd name="T47" fmla="*/ 247 h 466"/>
                <a:gd name="T48" fmla="*/ 673 w 705"/>
                <a:gd name="T49" fmla="*/ 181 h 466"/>
                <a:gd name="T50" fmla="*/ 652 w 705"/>
                <a:gd name="T51" fmla="*/ 122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5" h="466">
                  <a:moveTo>
                    <a:pt x="604" y="44"/>
                  </a:moveTo>
                  <a:cubicBezTo>
                    <a:pt x="636" y="60"/>
                    <a:pt x="661" y="81"/>
                    <a:pt x="678" y="104"/>
                  </a:cubicBezTo>
                  <a:cubicBezTo>
                    <a:pt x="694" y="127"/>
                    <a:pt x="703" y="153"/>
                    <a:pt x="704" y="180"/>
                  </a:cubicBezTo>
                  <a:cubicBezTo>
                    <a:pt x="705" y="206"/>
                    <a:pt x="699" y="234"/>
                    <a:pt x="686" y="261"/>
                  </a:cubicBezTo>
                  <a:cubicBezTo>
                    <a:pt x="668" y="296"/>
                    <a:pt x="637" y="331"/>
                    <a:pt x="593" y="363"/>
                  </a:cubicBezTo>
                  <a:cubicBezTo>
                    <a:pt x="524" y="412"/>
                    <a:pt x="434" y="444"/>
                    <a:pt x="346" y="455"/>
                  </a:cubicBezTo>
                  <a:cubicBezTo>
                    <a:pt x="256" y="466"/>
                    <a:pt x="168" y="456"/>
                    <a:pt x="101" y="423"/>
                  </a:cubicBezTo>
                  <a:cubicBezTo>
                    <a:pt x="69" y="406"/>
                    <a:pt x="44" y="386"/>
                    <a:pt x="28" y="362"/>
                  </a:cubicBezTo>
                  <a:cubicBezTo>
                    <a:pt x="11" y="339"/>
                    <a:pt x="2" y="314"/>
                    <a:pt x="1" y="287"/>
                  </a:cubicBezTo>
                  <a:cubicBezTo>
                    <a:pt x="0" y="260"/>
                    <a:pt x="6" y="233"/>
                    <a:pt x="20" y="206"/>
                  </a:cubicBezTo>
                  <a:cubicBezTo>
                    <a:pt x="38" y="170"/>
                    <a:pt x="68" y="135"/>
                    <a:pt x="112" y="104"/>
                  </a:cubicBezTo>
                  <a:cubicBezTo>
                    <a:pt x="181" y="54"/>
                    <a:pt x="271" y="22"/>
                    <a:pt x="360" y="11"/>
                  </a:cubicBezTo>
                  <a:cubicBezTo>
                    <a:pt x="449" y="0"/>
                    <a:pt x="537" y="10"/>
                    <a:pt x="604" y="44"/>
                  </a:cubicBezTo>
                  <a:close/>
                  <a:moveTo>
                    <a:pt x="652" y="122"/>
                  </a:moveTo>
                  <a:cubicBezTo>
                    <a:pt x="638" y="103"/>
                    <a:pt x="618" y="86"/>
                    <a:pt x="590" y="72"/>
                  </a:cubicBezTo>
                  <a:cubicBezTo>
                    <a:pt x="529" y="41"/>
                    <a:pt x="447" y="32"/>
                    <a:pt x="364" y="42"/>
                  </a:cubicBezTo>
                  <a:cubicBezTo>
                    <a:pt x="280" y="52"/>
                    <a:pt x="195" y="82"/>
                    <a:pt x="130" y="129"/>
                  </a:cubicBezTo>
                  <a:cubicBezTo>
                    <a:pt x="91" y="157"/>
                    <a:pt x="63" y="189"/>
                    <a:pt x="48" y="220"/>
                  </a:cubicBezTo>
                  <a:cubicBezTo>
                    <a:pt x="36" y="242"/>
                    <a:pt x="31" y="264"/>
                    <a:pt x="32" y="285"/>
                  </a:cubicBezTo>
                  <a:cubicBezTo>
                    <a:pt x="33" y="306"/>
                    <a:pt x="40" y="326"/>
                    <a:pt x="53" y="344"/>
                  </a:cubicBezTo>
                  <a:cubicBezTo>
                    <a:pt x="67" y="363"/>
                    <a:pt x="88" y="381"/>
                    <a:pt x="115" y="395"/>
                  </a:cubicBezTo>
                  <a:cubicBezTo>
                    <a:pt x="176" y="425"/>
                    <a:pt x="259" y="435"/>
                    <a:pt x="342" y="424"/>
                  </a:cubicBezTo>
                  <a:cubicBezTo>
                    <a:pt x="425" y="414"/>
                    <a:pt x="510" y="384"/>
                    <a:pt x="575" y="337"/>
                  </a:cubicBezTo>
                  <a:cubicBezTo>
                    <a:pt x="614" y="309"/>
                    <a:pt x="642" y="278"/>
                    <a:pt x="658" y="247"/>
                  </a:cubicBezTo>
                  <a:cubicBezTo>
                    <a:pt x="669" y="224"/>
                    <a:pt x="674" y="202"/>
                    <a:pt x="673" y="181"/>
                  </a:cubicBezTo>
                  <a:cubicBezTo>
                    <a:pt x="672" y="160"/>
                    <a:pt x="665" y="140"/>
                    <a:pt x="652" y="122"/>
                  </a:cubicBezTo>
                  <a:close/>
                </a:path>
              </a:pathLst>
            </a:custGeom>
            <a:solidFill>
              <a:srgbClr val="DD2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79" name="Freeform 158"/>
            <p:cNvSpPr>
              <a:spLocks/>
            </p:cNvSpPr>
            <p:nvPr/>
          </p:nvSpPr>
          <p:spPr bwMode="auto">
            <a:xfrm>
              <a:off x="5848502" y="4070288"/>
              <a:ext cx="1227572" cy="794147"/>
            </a:xfrm>
            <a:custGeom>
              <a:avLst/>
              <a:gdLst>
                <a:gd name="T0" fmla="*/ 1675 w 2559"/>
                <a:gd name="T1" fmla="*/ 0 h 1652"/>
                <a:gd name="T2" fmla="*/ 1634 w 2559"/>
                <a:gd name="T3" fmla="*/ 28 h 1652"/>
                <a:gd name="T4" fmla="*/ 2183 w 2559"/>
                <a:gd name="T5" fmla="*/ 159 h 1652"/>
                <a:gd name="T6" fmla="*/ 2436 w 2559"/>
                <a:gd name="T7" fmla="*/ 364 h 1652"/>
                <a:gd name="T8" fmla="*/ 2523 w 2559"/>
                <a:gd name="T9" fmla="*/ 611 h 1652"/>
                <a:gd name="T10" fmla="*/ 2460 w 2559"/>
                <a:gd name="T11" fmla="*/ 882 h 1652"/>
                <a:gd name="T12" fmla="*/ 2132 w 2559"/>
                <a:gd name="T13" fmla="*/ 1242 h 1652"/>
                <a:gd name="T14" fmla="*/ 1226 w 2559"/>
                <a:gd name="T15" fmla="*/ 1580 h 1652"/>
                <a:gd name="T16" fmla="*/ 342 w 2559"/>
                <a:gd name="T17" fmla="*/ 1464 h 1652"/>
                <a:gd name="T18" fmla="*/ 89 w 2559"/>
                <a:gd name="T19" fmla="*/ 1259 h 1652"/>
                <a:gd name="T20" fmla="*/ 26 w 2559"/>
                <a:gd name="T21" fmla="*/ 1140 h 1652"/>
                <a:gd name="T22" fmla="*/ 0 w 2559"/>
                <a:gd name="T23" fmla="*/ 1158 h 1652"/>
                <a:gd name="T24" fmla="*/ 64 w 2559"/>
                <a:gd name="T25" fmla="*/ 1277 h 1652"/>
                <a:gd name="T26" fmla="*/ 328 w 2559"/>
                <a:gd name="T27" fmla="*/ 1492 h 1652"/>
                <a:gd name="T28" fmla="*/ 1230 w 2559"/>
                <a:gd name="T29" fmla="*/ 1611 h 1652"/>
                <a:gd name="T30" fmla="*/ 2151 w 2559"/>
                <a:gd name="T31" fmla="*/ 1267 h 1652"/>
                <a:gd name="T32" fmla="*/ 2488 w 2559"/>
                <a:gd name="T33" fmla="*/ 896 h 1652"/>
                <a:gd name="T34" fmla="*/ 2554 w 2559"/>
                <a:gd name="T35" fmla="*/ 610 h 1652"/>
                <a:gd name="T36" fmla="*/ 2461 w 2559"/>
                <a:gd name="T37" fmla="*/ 346 h 1652"/>
                <a:gd name="T38" fmla="*/ 2197 w 2559"/>
                <a:gd name="T39" fmla="*/ 131 h 1652"/>
                <a:gd name="T40" fmla="*/ 1675 w 2559"/>
                <a:gd name="T41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9" h="1652">
                  <a:moveTo>
                    <a:pt x="1675" y="0"/>
                  </a:moveTo>
                  <a:lnTo>
                    <a:pt x="1634" y="28"/>
                  </a:lnTo>
                  <a:cubicBezTo>
                    <a:pt x="1837" y="38"/>
                    <a:pt x="2027" y="80"/>
                    <a:pt x="2183" y="159"/>
                  </a:cubicBezTo>
                  <a:cubicBezTo>
                    <a:pt x="2295" y="215"/>
                    <a:pt x="2379" y="285"/>
                    <a:pt x="2436" y="364"/>
                  </a:cubicBezTo>
                  <a:cubicBezTo>
                    <a:pt x="2490" y="440"/>
                    <a:pt x="2519" y="523"/>
                    <a:pt x="2523" y="611"/>
                  </a:cubicBezTo>
                  <a:cubicBezTo>
                    <a:pt x="2527" y="699"/>
                    <a:pt x="2506" y="791"/>
                    <a:pt x="2460" y="882"/>
                  </a:cubicBezTo>
                  <a:cubicBezTo>
                    <a:pt x="2397" y="1007"/>
                    <a:pt x="2288" y="1130"/>
                    <a:pt x="2132" y="1242"/>
                  </a:cubicBezTo>
                  <a:cubicBezTo>
                    <a:pt x="1879" y="1424"/>
                    <a:pt x="1551" y="1540"/>
                    <a:pt x="1226" y="1580"/>
                  </a:cubicBezTo>
                  <a:cubicBezTo>
                    <a:pt x="902" y="1620"/>
                    <a:pt x="581" y="1585"/>
                    <a:pt x="342" y="1464"/>
                  </a:cubicBezTo>
                  <a:cubicBezTo>
                    <a:pt x="230" y="1408"/>
                    <a:pt x="146" y="1337"/>
                    <a:pt x="89" y="1259"/>
                  </a:cubicBezTo>
                  <a:cubicBezTo>
                    <a:pt x="62" y="1221"/>
                    <a:pt x="41" y="1181"/>
                    <a:pt x="26" y="1140"/>
                  </a:cubicBezTo>
                  <a:lnTo>
                    <a:pt x="0" y="1158"/>
                  </a:lnTo>
                  <a:cubicBezTo>
                    <a:pt x="15" y="1199"/>
                    <a:pt x="36" y="1239"/>
                    <a:pt x="64" y="1277"/>
                  </a:cubicBezTo>
                  <a:cubicBezTo>
                    <a:pt x="123" y="1360"/>
                    <a:pt x="211" y="1433"/>
                    <a:pt x="328" y="1492"/>
                  </a:cubicBezTo>
                  <a:cubicBezTo>
                    <a:pt x="573" y="1615"/>
                    <a:pt x="900" y="1652"/>
                    <a:pt x="1230" y="1611"/>
                  </a:cubicBezTo>
                  <a:cubicBezTo>
                    <a:pt x="1560" y="1570"/>
                    <a:pt x="1893" y="1453"/>
                    <a:pt x="2151" y="1267"/>
                  </a:cubicBezTo>
                  <a:cubicBezTo>
                    <a:pt x="2310" y="1153"/>
                    <a:pt x="2423" y="1025"/>
                    <a:pt x="2488" y="896"/>
                  </a:cubicBezTo>
                  <a:cubicBezTo>
                    <a:pt x="2537" y="800"/>
                    <a:pt x="2559" y="703"/>
                    <a:pt x="2554" y="610"/>
                  </a:cubicBezTo>
                  <a:cubicBezTo>
                    <a:pt x="2550" y="516"/>
                    <a:pt x="2519" y="427"/>
                    <a:pt x="2461" y="346"/>
                  </a:cubicBezTo>
                  <a:cubicBezTo>
                    <a:pt x="2401" y="263"/>
                    <a:pt x="2313" y="190"/>
                    <a:pt x="2197" y="131"/>
                  </a:cubicBezTo>
                  <a:cubicBezTo>
                    <a:pt x="2048" y="55"/>
                    <a:pt x="1868" y="12"/>
                    <a:pt x="1675" y="0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80" name="Freeform 159"/>
            <p:cNvSpPr>
              <a:spLocks/>
            </p:cNvSpPr>
            <p:nvPr/>
          </p:nvSpPr>
          <p:spPr bwMode="auto">
            <a:xfrm>
              <a:off x="6002298" y="4168158"/>
              <a:ext cx="905999" cy="587221"/>
            </a:xfrm>
            <a:custGeom>
              <a:avLst/>
              <a:gdLst>
                <a:gd name="T0" fmla="*/ 1044 w 1894"/>
                <a:gd name="T1" fmla="*/ 16 h 1227"/>
                <a:gd name="T2" fmla="*/ 992 w 1894"/>
                <a:gd name="T3" fmla="*/ 52 h 1227"/>
                <a:gd name="T4" fmla="*/ 1614 w 1894"/>
                <a:gd name="T5" fmla="*/ 139 h 1227"/>
                <a:gd name="T6" fmla="*/ 1796 w 1894"/>
                <a:gd name="T7" fmla="*/ 287 h 1227"/>
                <a:gd name="T8" fmla="*/ 1859 w 1894"/>
                <a:gd name="T9" fmla="*/ 465 h 1227"/>
                <a:gd name="T10" fmla="*/ 1814 w 1894"/>
                <a:gd name="T11" fmla="*/ 660 h 1227"/>
                <a:gd name="T12" fmla="*/ 1576 w 1894"/>
                <a:gd name="T13" fmla="*/ 921 h 1227"/>
                <a:gd name="T14" fmla="*/ 918 w 1894"/>
                <a:gd name="T15" fmla="*/ 1166 h 1227"/>
                <a:gd name="T16" fmla="*/ 277 w 1894"/>
                <a:gd name="T17" fmla="*/ 1082 h 1227"/>
                <a:gd name="T18" fmla="*/ 94 w 1894"/>
                <a:gd name="T19" fmla="*/ 933 h 1227"/>
                <a:gd name="T20" fmla="*/ 31 w 1894"/>
                <a:gd name="T21" fmla="*/ 756 h 1227"/>
                <a:gd name="T22" fmla="*/ 32 w 1894"/>
                <a:gd name="T23" fmla="*/ 716 h 1227"/>
                <a:gd name="T24" fmla="*/ 0 w 1894"/>
                <a:gd name="T25" fmla="*/ 738 h 1227"/>
                <a:gd name="T26" fmla="*/ 0 w 1894"/>
                <a:gd name="T27" fmla="*/ 757 h 1227"/>
                <a:gd name="T28" fmla="*/ 69 w 1894"/>
                <a:gd name="T29" fmla="*/ 952 h 1227"/>
                <a:gd name="T30" fmla="*/ 263 w 1894"/>
                <a:gd name="T31" fmla="*/ 1110 h 1227"/>
                <a:gd name="T32" fmla="*/ 922 w 1894"/>
                <a:gd name="T33" fmla="*/ 1197 h 1227"/>
                <a:gd name="T34" fmla="*/ 1595 w 1894"/>
                <a:gd name="T35" fmla="*/ 946 h 1227"/>
                <a:gd name="T36" fmla="*/ 1842 w 1894"/>
                <a:gd name="T37" fmla="*/ 674 h 1227"/>
                <a:gd name="T38" fmla="*/ 1890 w 1894"/>
                <a:gd name="T39" fmla="*/ 463 h 1227"/>
                <a:gd name="T40" fmla="*/ 1822 w 1894"/>
                <a:gd name="T41" fmla="*/ 269 h 1227"/>
                <a:gd name="T42" fmla="*/ 1628 w 1894"/>
                <a:gd name="T43" fmla="*/ 111 h 1227"/>
                <a:gd name="T44" fmla="*/ 1044 w 1894"/>
                <a:gd name="T45" fmla="*/ 16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4" h="1227">
                  <a:moveTo>
                    <a:pt x="1044" y="16"/>
                  </a:moveTo>
                  <a:lnTo>
                    <a:pt x="992" y="52"/>
                  </a:lnTo>
                  <a:cubicBezTo>
                    <a:pt x="1220" y="27"/>
                    <a:pt x="1445" y="54"/>
                    <a:pt x="1614" y="139"/>
                  </a:cubicBezTo>
                  <a:cubicBezTo>
                    <a:pt x="1695" y="180"/>
                    <a:pt x="1755" y="230"/>
                    <a:pt x="1796" y="287"/>
                  </a:cubicBezTo>
                  <a:cubicBezTo>
                    <a:pt x="1835" y="342"/>
                    <a:pt x="1856" y="402"/>
                    <a:pt x="1859" y="465"/>
                  </a:cubicBezTo>
                  <a:cubicBezTo>
                    <a:pt x="1862" y="528"/>
                    <a:pt x="1847" y="594"/>
                    <a:pt x="1814" y="660"/>
                  </a:cubicBezTo>
                  <a:cubicBezTo>
                    <a:pt x="1768" y="750"/>
                    <a:pt x="1689" y="840"/>
                    <a:pt x="1576" y="921"/>
                  </a:cubicBezTo>
                  <a:cubicBezTo>
                    <a:pt x="1392" y="1053"/>
                    <a:pt x="1154" y="1137"/>
                    <a:pt x="918" y="1166"/>
                  </a:cubicBezTo>
                  <a:cubicBezTo>
                    <a:pt x="683" y="1195"/>
                    <a:pt x="450" y="1169"/>
                    <a:pt x="277" y="1082"/>
                  </a:cubicBezTo>
                  <a:cubicBezTo>
                    <a:pt x="196" y="1041"/>
                    <a:pt x="135" y="990"/>
                    <a:pt x="94" y="933"/>
                  </a:cubicBezTo>
                  <a:cubicBezTo>
                    <a:pt x="55" y="879"/>
                    <a:pt x="34" y="819"/>
                    <a:pt x="31" y="756"/>
                  </a:cubicBezTo>
                  <a:cubicBezTo>
                    <a:pt x="31" y="743"/>
                    <a:pt x="31" y="730"/>
                    <a:pt x="32" y="716"/>
                  </a:cubicBezTo>
                  <a:lnTo>
                    <a:pt x="0" y="738"/>
                  </a:lnTo>
                  <a:cubicBezTo>
                    <a:pt x="0" y="745"/>
                    <a:pt x="0" y="751"/>
                    <a:pt x="0" y="757"/>
                  </a:cubicBezTo>
                  <a:cubicBezTo>
                    <a:pt x="3" y="826"/>
                    <a:pt x="26" y="892"/>
                    <a:pt x="69" y="952"/>
                  </a:cubicBezTo>
                  <a:cubicBezTo>
                    <a:pt x="113" y="1013"/>
                    <a:pt x="177" y="1067"/>
                    <a:pt x="263" y="1110"/>
                  </a:cubicBezTo>
                  <a:cubicBezTo>
                    <a:pt x="442" y="1200"/>
                    <a:pt x="681" y="1227"/>
                    <a:pt x="922" y="1197"/>
                  </a:cubicBezTo>
                  <a:cubicBezTo>
                    <a:pt x="1163" y="1167"/>
                    <a:pt x="1406" y="1081"/>
                    <a:pt x="1595" y="946"/>
                  </a:cubicBezTo>
                  <a:cubicBezTo>
                    <a:pt x="1711" y="862"/>
                    <a:pt x="1794" y="768"/>
                    <a:pt x="1842" y="674"/>
                  </a:cubicBezTo>
                  <a:cubicBezTo>
                    <a:pt x="1877" y="603"/>
                    <a:pt x="1894" y="532"/>
                    <a:pt x="1890" y="463"/>
                  </a:cubicBezTo>
                  <a:cubicBezTo>
                    <a:pt x="1887" y="394"/>
                    <a:pt x="1864" y="328"/>
                    <a:pt x="1822" y="269"/>
                  </a:cubicBezTo>
                  <a:cubicBezTo>
                    <a:pt x="1778" y="208"/>
                    <a:pt x="1713" y="154"/>
                    <a:pt x="1628" y="111"/>
                  </a:cubicBezTo>
                  <a:cubicBezTo>
                    <a:pt x="1467" y="30"/>
                    <a:pt x="1259" y="0"/>
                    <a:pt x="1044" y="16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81" name="Freeform 160"/>
            <p:cNvSpPr>
              <a:spLocks noEditPoints="1"/>
            </p:cNvSpPr>
            <p:nvPr/>
          </p:nvSpPr>
          <p:spPr bwMode="auto">
            <a:xfrm>
              <a:off x="6133724" y="4252047"/>
              <a:ext cx="640351" cy="416647"/>
            </a:xfrm>
            <a:custGeom>
              <a:avLst/>
              <a:gdLst>
                <a:gd name="T0" fmla="*/ 402 w 1335"/>
                <a:gd name="T1" fmla="*/ 93 h 871"/>
                <a:gd name="T2" fmla="*/ 89 w 1335"/>
                <a:gd name="T3" fmla="*/ 310 h 871"/>
                <a:gd name="T4" fmla="*/ 37 w 1335"/>
                <a:gd name="T5" fmla="*/ 389 h 871"/>
                <a:gd name="T6" fmla="*/ 2 w 1335"/>
                <a:gd name="T7" fmla="*/ 538 h 871"/>
                <a:gd name="T8" fmla="*/ 51 w 1335"/>
                <a:gd name="T9" fmla="*/ 677 h 871"/>
                <a:gd name="T10" fmla="*/ 188 w 1335"/>
                <a:gd name="T11" fmla="*/ 789 h 871"/>
                <a:gd name="T12" fmla="*/ 652 w 1335"/>
                <a:gd name="T13" fmla="*/ 850 h 871"/>
                <a:gd name="T14" fmla="*/ 1124 w 1335"/>
                <a:gd name="T15" fmla="*/ 674 h 871"/>
                <a:gd name="T16" fmla="*/ 1298 w 1335"/>
                <a:gd name="T17" fmla="*/ 482 h 871"/>
                <a:gd name="T18" fmla="*/ 1333 w 1335"/>
                <a:gd name="T19" fmla="*/ 332 h 871"/>
                <a:gd name="T20" fmla="*/ 1284 w 1335"/>
                <a:gd name="T21" fmla="*/ 194 h 871"/>
                <a:gd name="T22" fmla="*/ 1146 w 1335"/>
                <a:gd name="T23" fmla="*/ 82 h 871"/>
                <a:gd name="T24" fmla="*/ 683 w 1335"/>
                <a:gd name="T25" fmla="*/ 21 h 871"/>
                <a:gd name="T26" fmla="*/ 402 w 1335"/>
                <a:gd name="T27" fmla="*/ 93 h 871"/>
                <a:gd name="T28" fmla="*/ 1258 w 1335"/>
                <a:gd name="T29" fmla="*/ 212 h 871"/>
                <a:gd name="T30" fmla="*/ 1132 w 1335"/>
                <a:gd name="T31" fmla="*/ 110 h 871"/>
                <a:gd name="T32" fmla="*/ 687 w 1335"/>
                <a:gd name="T33" fmla="*/ 52 h 871"/>
                <a:gd name="T34" fmla="*/ 229 w 1335"/>
                <a:gd name="T35" fmla="*/ 222 h 871"/>
                <a:gd name="T36" fmla="*/ 64 w 1335"/>
                <a:gd name="T37" fmla="*/ 403 h 871"/>
                <a:gd name="T38" fmla="*/ 33 w 1335"/>
                <a:gd name="T39" fmla="*/ 537 h 871"/>
                <a:gd name="T40" fmla="*/ 76 w 1335"/>
                <a:gd name="T41" fmla="*/ 658 h 871"/>
                <a:gd name="T42" fmla="*/ 202 w 1335"/>
                <a:gd name="T43" fmla="*/ 761 h 871"/>
                <a:gd name="T44" fmla="*/ 648 w 1335"/>
                <a:gd name="T45" fmla="*/ 819 h 871"/>
                <a:gd name="T46" fmla="*/ 1106 w 1335"/>
                <a:gd name="T47" fmla="*/ 648 h 871"/>
                <a:gd name="T48" fmla="*/ 1270 w 1335"/>
                <a:gd name="T49" fmla="*/ 468 h 871"/>
                <a:gd name="T50" fmla="*/ 1301 w 1335"/>
                <a:gd name="T51" fmla="*/ 334 h 871"/>
                <a:gd name="T52" fmla="*/ 1258 w 1335"/>
                <a:gd name="T53" fmla="*/ 212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5" h="871">
                  <a:moveTo>
                    <a:pt x="402" y="93"/>
                  </a:moveTo>
                  <a:lnTo>
                    <a:pt x="89" y="310"/>
                  </a:lnTo>
                  <a:cubicBezTo>
                    <a:pt x="67" y="336"/>
                    <a:pt x="50" y="362"/>
                    <a:pt x="37" y="389"/>
                  </a:cubicBezTo>
                  <a:cubicBezTo>
                    <a:pt x="11" y="439"/>
                    <a:pt x="0" y="490"/>
                    <a:pt x="2" y="538"/>
                  </a:cubicBezTo>
                  <a:cubicBezTo>
                    <a:pt x="4" y="587"/>
                    <a:pt x="21" y="634"/>
                    <a:pt x="51" y="677"/>
                  </a:cubicBezTo>
                  <a:cubicBezTo>
                    <a:pt x="82" y="720"/>
                    <a:pt x="128" y="758"/>
                    <a:pt x="188" y="789"/>
                  </a:cubicBezTo>
                  <a:cubicBezTo>
                    <a:pt x="314" y="852"/>
                    <a:pt x="482" y="871"/>
                    <a:pt x="652" y="850"/>
                  </a:cubicBezTo>
                  <a:cubicBezTo>
                    <a:pt x="821" y="829"/>
                    <a:pt x="992" y="769"/>
                    <a:pt x="1124" y="674"/>
                  </a:cubicBezTo>
                  <a:cubicBezTo>
                    <a:pt x="1206" y="615"/>
                    <a:pt x="1264" y="549"/>
                    <a:pt x="1298" y="482"/>
                  </a:cubicBezTo>
                  <a:cubicBezTo>
                    <a:pt x="1323" y="432"/>
                    <a:pt x="1335" y="381"/>
                    <a:pt x="1333" y="332"/>
                  </a:cubicBezTo>
                  <a:cubicBezTo>
                    <a:pt x="1330" y="283"/>
                    <a:pt x="1314" y="236"/>
                    <a:pt x="1284" y="194"/>
                  </a:cubicBezTo>
                  <a:cubicBezTo>
                    <a:pt x="1253" y="151"/>
                    <a:pt x="1207" y="113"/>
                    <a:pt x="1146" y="82"/>
                  </a:cubicBezTo>
                  <a:cubicBezTo>
                    <a:pt x="1020" y="19"/>
                    <a:pt x="852" y="0"/>
                    <a:pt x="683" y="21"/>
                  </a:cubicBezTo>
                  <a:cubicBezTo>
                    <a:pt x="587" y="32"/>
                    <a:pt x="491" y="57"/>
                    <a:pt x="402" y="93"/>
                  </a:cubicBezTo>
                  <a:close/>
                  <a:moveTo>
                    <a:pt x="1258" y="212"/>
                  </a:moveTo>
                  <a:cubicBezTo>
                    <a:pt x="1230" y="173"/>
                    <a:pt x="1188" y="138"/>
                    <a:pt x="1132" y="110"/>
                  </a:cubicBezTo>
                  <a:cubicBezTo>
                    <a:pt x="1012" y="49"/>
                    <a:pt x="850" y="31"/>
                    <a:pt x="687" y="52"/>
                  </a:cubicBezTo>
                  <a:cubicBezTo>
                    <a:pt x="523" y="72"/>
                    <a:pt x="357" y="130"/>
                    <a:pt x="229" y="222"/>
                  </a:cubicBezTo>
                  <a:cubicBezTo>
                    <a:pt x="151" y="278"/>
                    <a:pt x="96" y="340"/>
                    <a:pt x="64" y="403"/>
                  </a:cubicBezTo>
                  <a:cubicBezTo>
                    <a:pt x="42" y="448"/>
                    <a:pt x="31" y="494"/>
                    <a:pt x="33" y="537"/>
                  </a:cubicBezTo>
                  <a:cubicBezTo>
                    <a:pt x="35" y="580"/>
                    <a:pt x="50" y="621"/>
                    <a:pt x="76" y="658"/>
                  </a:cubicBezTo>
                  <a:cubicBezTo>
                    <a:pt x="104" y="698"/>
                    <a:pt x="146" y="733"/>
                    <a:pt x="202" y="761"/>
                  </a:cubicBezTo>
                  <a:cubicBezTo>
                    <a:pt x="323" y="821"/>
                    <a:pt x="484" y="839"/>
                    <a:pt x="648" y="819"/>
                  </a:cubicBezTo>
                  <a:cubicBezTo>
                    <a:pt x="812" y="799"/>
                    <a:pt x="978" y="740"/>
                    <a:pt x="1106" y="648"/>
                  </a:cubicBezTo>
                  <a:cubicBezTo>
                    <a:pt x="1184" y="592"/>
                    <a:pt x="1239" y="530"/>
                    <a:pt x="1270" y="468"/>
                  </a:cubicBezTo>
                  <a:cubicBezTo>
                    <a:pt x="1293" y="422"/>
                    <a:pt x="1303" y="377"/>
                    <a:pt x="1301" y="334"/>
                  </a:cubicBezTo>
                  <a:cubicBezTo>
                    <a:pt x="1299" y="291"/>
                    <a:pt x="1285" y="249"/>
                    <a:pt x="1258" y="212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82" name="Freeform 161"/>
            <p:cNvSpPr>
              <a:spLocks noEditPoints="1"/>
            </p:cNvSpPr>
            <p:nvPr/>
          </p:nvSpPr>
          <p:spPr bwMode="auto">
            <a:xfrm>
              <a:off x="6284723" y="4347121"/>
              <a:ext cx="338351" cy="223703"/>
            </a:xfrm>
            <a:custGeom>
              <a:avLst/>
              <a:gdLst>
                <a:gd name="T0" fmla="*/ 605 w 706"/>
                <a:gd name="T1" fmla="*/ 44 h 466"/>
                <a:gd name="T2" fmla="*/ 678 w 706"/>
                <a:gd name="T3" fmla="*/ 104 h 466"/>
                <a:gd name="T4" fmla="*/ 705 w 706"/>
                <a:gd name="T5" fmla="*/ 180 h 466"/>
                <a:gd name="T6" fmla="*/ 686 w 706"/>
                <a:gd name="T7" fmla="*/ 261 h 466"/>
                <a:gd name="T8" fmla="*/ 594 w 706"/>
                <a:gd name="T9" fmla="*/ 363 h 466"/>
                <a:gd name="T10" fmla="*/ 346 w 706"/>
                <a:gd name="T11" fmla="*/ 455 h 466"/>
                <a:gd name="T12" fmla="*/ 102 w 706"/>
                <a:gd name="T13" fmla="*/ 423 h 466"/>
                <a:gd name="T14" fmla="*/ 28 w 706"/>
                <a:gd name="T15" fmla="*/ 363 h 466"/>
                <a:gd name="T16" fmla="*/ 2 w 706"/>
                <a:gd name="T17" fmla="*/ 287 h 466"/>
                <a:gd name="T18" fmla="*/ 20 w 706"/>
                <a:gd name="T19" fmla="*/ 206 h 466"/>
                <a:gd name="T20" fmla="*/ 113 w 706"/>
                <a:gd name="T21" fmla="*/ 104 h 466"/>
                <a:gd name="T22" fmla="*/ 360 w 706"/>
                <a:gd name="T23" fmla="*/ 11 h 466"/>
                <a:gd name="T24" fmla="*/ 605 w 706"/>
                <a:gd name="T25" fmla="*/ 44 h 466"/>
                <a:gd name="T26" fmla="*/ 653 w 706"/>
                <a:gd name="T27" fmla="*/ 122 h 466"/>
                <a:gd name="T28" fmla="*/ 590 w 706"/>
                <a:gd name="T29" fmla="*/ 72 h 466"/>
                <a:gd name="T30" fmla="*/ 364 w 706"/>
                <a:gd name="T31" fmla="*/ 42 h 466"/>
                <a:gd name="T32" fmla="*/ 131 w 706"/>
                <a:gd name="T33" fmla="*/ 129 h 466"/>
                <a:gd name="T34" fmla="*/ 48 w 706"/>
                <a:gd name="T35" fmla="*/ 220 h 466"/>
                <a:gd name="T36" fmla="*/ 33 w 706"/>
                <a:gd name="T37" fmla="*/ 286 h 466"/>
                <a:gd name="T38" fmla="*/ 54 w 706"/>
                <a:gd name="T39" fmla="*/ 344 h 466"/>
                <a:gd name="T40" fmla="*/ 116 w 706"/>
                <a:gd name="T41" fmla="*/ 395 h 466"/>
                <a:gd name="T42" fmla="*/ 342 w 706"/>
                <a:gd name="T43" fmla="*/ 424 h 466"/>
                <a:gd name="T44" fmla="*/ 576 w 706"/>
                <a:gd name="T45" fmla="*/ 337 h 466"/>
                <a:gd name="T46" fmla="*/ 658 w 706"/>
                <a:gd name="T47" fmla="*/ 247 h 466"/>
                <a:gd name="T48" fmla="*/ 674 w 706"/>
                <a:gd name="T49" fmla="*/ 181 h 466"/>
                <a:gd name="T50" fmla="*/ 653 w 706"/>
                <a:gd name="T51" fmla="*/ 122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6" h="466">
                  <a:moveTo>
                    <a:pt x="605" y="44"/>
                  </a:moveTo>
                  <a:cubicBezTo>
                    <a:pt x="637" y="60"/>
                    <a:pt x="661" y="81"/>
                    <a:pt x="678" y="104"/>
                  </a:cubicBezTo>
                  <a:cubicBezTo>
                    <a:pt x="695" y="127"/>
                    <a:pt x="704" y="153"/>
                    <a:pt x="705" y="180"/>
                  </a:cubicBezTo>
                  <a:cubicBezTo>
                    <a:pt x="706" y="206"/>
                    <a:pt x="700" y="234"/>
                    <a:pt x="686" y="261"/>
                  </a:cubicBezTo>
                  <a:cubicBezTo>
                    <a:pt x="668" y="296"/>
                    <a:pt x="637" y="331"/>
                    <a:pt x="594" y="363"/>
                  </a:cubicBezTo>
                  <a:cubicBezTo>
                    <a:pt x="524" y="413"/>
                    <a:pt x="435" y="444"/>
                    <a:pt x="346" y="455"/>
                  </a:cubicBezTo>
                  <a:cubicBezTo>
                    <a:pt x="257" y="466"/>
                    <a:pt x="169" y="456"/>
                    <a:pt x="102" y="423"/>
                  </a:cubicBezTo>
                  <a:cubicBezTo>
                    <a:pt x="70" y="406"/>
                    <a:pt x="45" y="386"/>
                    <a:pt x="28" y="363"/>
                  </a:cubicBezTo>
                  <a:cubicBezTo>
                    <a:pt x="12" y="339"/>
                    <a:pt x="3" y="314"/>
                    <a:pt x="2" y="287"/>
                  </a:cubicBezTo>
                  <a:cubicBezTo>
                    <a:pt x="0" y="260"/>
                    <a:pt x="7" y="233"/>
                    <a:pt x="20" y="206"/>
                  </a:cubicBezTo>
                  <a:cubicBezTo>
                    <a:pt x="38" y="170"/>
                    <a:pt x="69" y="135"/>
                    <a:pt x="113" y="104"/>
                  </a:cubicBezTo>
                  <a:cubicBezTo>
                    <a:pt x="182" y="54"/>
                    <a:pt x="272" y="22"/>
                    <a:pt x="360" y="11"/>
                  </a:cubicBezTo>
                  <a:cubicBezTo>
                    <a:pt x="449" y="0"/>
                    <a:pt x="538" y="10"/>
                    <a:pt x="605" y="44"/>
                  </a:cubicBezTo>
                  <a:close/>
                  <a:moveTo>
                    <a:pt x="653" y="122"/>
                  </a:moveTo>
                  <a:cubicBezTo>
                    <a:pt x="639" y="103"/>
                    <a:pt x="618" y="86"/>
                    <a:pt x="590" y="72"/>
                  </a:cubicBezTo>
                  <a:cubicBezTo>
                    <a:pt x="529" y="41"/>
                    <a:pt x="447" y="32"/>
                    <a:pt x="364" y="42"/>
                  </a:cubicBezTo>
                  <a:cubicBezTo>
                    <a:pt x="281" y="53"/>
                    <a:pt x="196" y="82"/>
                    <a:pt x="131" y="129"/>
                  </a:cubicBezTo>
                  <a:cubicBezTo>
                    <a:pt x="92" y="157"/>
                    <a:pt x="64" y="189"/>
                    <a:pt x="48" y="220"/>
                  </a:cubicBezTo>
                  <a:cubicBezTo>
                    <a:pt x="37" y="242"/>
                    <a:pt x="32" y="264"/>
                    <a:pt x="33" y="286"/>
                  </a:cubicBezTo>
                  <a:cubicBezTo>
                    <a:pt x="34" y="306"/>
                    <a:pt x="41" y="326"/>
                    <a:pt x="54" y="344"/>
                  </a:cubicBezTo>
                  <a:cubicBezTo>
                    <a:pt x="68" y="364"/>
                    <a:pt x="88" y="381"/>
                    <a:pt x="116" y="395"/>
                  </a:cubicBezTo>
                  <a:cubicBezTo>
                    <a:pt x="177" y="426"/>
                    <a:pt x="259" y="435"/>
                    <a:pt x="342" y="424"/>
                  </a:cubicBezTo>
                  <a:cubicBezTo>
                    <a:pt x="426" y="414"/>
                    <a:pt x="511" y="384"/>
                    <a:pt x="576" y="337"/>
                  </a:cubicBezTo>
                  <a:cubicBezTo>
                    <a:pt x="615" y="309"/>
                    <a:pt x="643" y="278"/>
                    <a:pt x="658" y="247"/>
                  </a:cubicBezTo>
                  <a:cubicBezTo>
                    <a:pt x="670" y="224"/>
                    <a:pt x="675" y="202"/>
                    <a:pt x="674" y="181"/>
                  </a:cubicBezTo>
                  <a:cubicBezTo>
                    <a:pt x="673" y="160"/>
                    <a:pt x="666" y="140"/>
                    <a:pt x="653" y="122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83" name="Freeform 162"/>
            <p:cNvSpPr>
              <a:spLocks/>
            </p:cNvSpPr>
            <p:nvPr/>
          </p:nvSpPr>
          <p:spPr bwMode="auto">
            <a:xfrm>
              <a:off x="5988316" y="4204510"/>
              <a:ext cx="111852" cy="72704"/>
            </a:xfrm>
            <a:custGeom>
              <a:avLst/>
              <a:gdLst>
                <a:gd name="T0" fmla="*/ 200 w 233"/>
                <a:gd name="T1" fmla="*/ 15 h 154"/>
                <a:gd name="T2" fmla="*/ 224 w 233"/>
                <a:gd name="T3" fmla="*/ 35 h 154"/>
                <a:gd name="T4" fmla="*/ 233 w 233"/>
                <a:gd name="T5" fmla="*/ 59 h 154"/>
                <a:gd name="T6" fmla="*/ 226 w 233"/>
                <a:gd name="T7" fmla="*/ 86 h 154"/>
                <a:gd name="T8" fmla="*/ 196 w 233"/>
                <a:gd name="T9" fmla="*/ 120 h 154"/>
                <a:gd name="T10" fmla="*/ 114 w 233"/>
                <a:gd name="T11" fmla="*/ 150 h 154"/>
                <a:gd name="T12" fmla="*/ 34 w 233"/>
                <a:gd name="T13" fmla="*/ 140 h 154"/>
                <a:gd name="T14" fmla="*/ 9 w 233"/>
                <a:gd name="T15" fmla="*/ 120 h 154"/>
                <a:gd name="T16" fmla="*/ 1 w 233"/>
                <a:gd name="T17" fmla="*/ 95 h 154"/>
                <a:gd name="T18" fmla="*/ 7 w 233"/>
                <a:gd name="T19" fmla="*/ 68 h 154"/>
                <a:gd name="T20" fmla="*/ 37 w 233"/>
                <a:gd name="T21" fmla="*/ 34 h 154"/>
                <a:gd name="T22" fmla="*/ 119 w 233"/>
                <a:gd name="T23" fmla="*/ 4 h 154"/>
                <a:gd name="T24" fmla="*/ 200 w 233"/>
                <a:gd name="T25" fmla="*/ 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154">
                  <a:moveTo>
                    <a:pt x="200" y="15"/>
                  </a:moveTo>
                  <a:cubicBezTo>
                    <a:pt x="210" y="20"/>
                    <a:pt x="218" y="27"/>
                    <a:pt x="224" y="35"/>
                  </a:cubicBezTo>
                  <a:cubicBezTo>
                    <a:pt x="229" y="42"/>
                    <a:pt x="232" y="51"/>
                    <a:pt x="233" y="59"/>
                  </a:cubicBezTo>
                  <a:cubicBezTo>
                    <a:pt x="233" y="68"/>
                    <a:pt x="231" y="77"/>
                    <a:pt x="226" y="86"/>
                  </a:cubicBezTo>
                  <a:cubicBezTo>
                    <a:pt x="221" y="98"/>
                    <a:pt x="210" y="110"/>
                    <a:pt x="196" y="120"/>
                  </a:cubicBezTo>
                  <a:cubicBezTo>
                    <a:pt x="173" y="136"/>
                    <a:pt x="144" y="147"/>
                    <a:pt x="114" y="150"/>
                  </a:cubicBezTo>
                  <a:cubicBezTo>
                    <a:pt x="85" y="154"/>
                    <a:pt x="56" y="151"/>
                    <a:pt x="34" y="140"/>
                  </a:cubicBezTo>
                  <a:cubicBezTo>
                    <a:pt x="23" y="134"/>
                    <a:pt x="15" y="127"/>
                    <a:pt x="9" y="120"/>
                  </a:cubicBezTo>
                  <a:cubicBezTo>
                    <a:pt x="4" y="112"/>
                    <a:pt x="1" y="104"/>
                    <a:pt x="1" y="95"/>
                  </a:cubicBezTo>
                  <a:cubicBezTo>
                    <a:pt x="0" y="86"/>
                    <a:pt x="2" y="77"/>
                    <a:pt x="7" y="68"/>
                  </a:cubicBezTo>
                  <a:cubicBezTo>
                    <a:pt x="13" y="56"/>
                    <a:pt x="23" y="45"/>
                    <a:pt x="37" y="34"/>
                  </a:cubicBezTo>
                  <a:cubicBezTo>
                    <a:pt x="60" y="18"/>
                    <a:pt x="90" y="8"/>
                    <a:pt x="119" y="4"/>
                  </a:cubicBezTo>
                  <a:cubicBezTo>
                    <a:pt x="148" y="0"/>
                    <a:pt x="178" y="4"/>
                    <a:pt x="200" y="15"/>
                  </a:cubicBezTo>
                  <a:close/>
                </a:path>
              </a:pathLst>
            </a:custGeom>
            <a:solidFill>
              <a:srgbClr val="DD2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84" name="Freeform 163"/>
            <p:cNvSpPr>
              <a:spLocks/>
            </p:cNvSpPr>
            <p:nvPr/>
          </p:nvSpPr>
          <p:spPr bwMode="auto">
            <a:xfrm>
              <a:off x="6399371" y="4422621"/>
              <a:ext cx="111852" cy="75500"/>
            </a:xfrm>
            <a:custGeom>
              <a:avLst/>
              <a:gdLst>
                <a:gd name="T0" fmla="*/ 199 w 233"/>
                <a:gd name="T1" fmla="*/ 15 h 154"/>
                <a:gd name="T2" fmla="*/ 224 w 233"/>
                <a:gd name="T3" fmla="*/ 35 h 154"/>
                <a:gd name="T4" fmla="*/ 232 w 233"/>
                <a:gd name="T5" fmla="*/ 60 h 154"/>
                <a:gd name="T6" fmla="*/ 226 w 233"/>
                <a:gd name="T7" fmla="*/ 86 h 154"/>
                <a:gd name="T8" fmla="*/ 196 w 233"/>
                <a:gd name="T9" fmla="*/ 120 h 154"/>
                <a:gd name="T10" fmla="*/ 114 w 233"/>
                <a:gd name="T11" fmla="*/ 151 h 154"/>
                <a:gd name="T12" fmla="*/ 33 w 233"/>
                <a:gd name="T13" fmla="*/ 140 h 154"/>
                <a:gd name="T14" fmla="*/ 9 w 233"/>
                <a:gd name="T15" fmla="*/ 120 h 154"/>
                <a:gd name="T16" fmla="*/ 0 w 233"/>
                <a:gd name="T17" fmla="*/ 95 h 154"/>
                <a:gd name="T18" fmla="*/ 6 w 233"/>
                <a:gd name="T19" fmla="*/ 68 h 154"/>
                <a:gd name="T20" fmla="*/ 37 w 233"/>
                <a:gd name="T21" fmla="*/ 35 h 154"/>
                <a:gd name="T22" fmla="*/ 119 w 233"/>
                <a:gd name="T23" fmla="*/ 4 h 154"/>
                <a:gd name="T24" fmla="*/ 199 w 233"/>
                <a:gd name="T25" fmla="*/ 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154">
                  <a:moveTo>
                    <a:pt x="199" y="15"/>
                  </a:moveTo>
                  <a:cubicBezTo>
                    <a:pt x="210" y="20"/>
                    <a:pt x="218" y="27"/>
                    <a:pt x="224" y="35"/>
                  </a:cubicBezTo>
                  <a:cubicBezTo>
                    <a:pt x="229" y="42"/>
                    <a:pt x="232" y="51"/>
                    <a:pt x="232" y="60"/>
                  </a:cubicBezTo>
                  <a:cubicBezTo>
                    <a:pt x="233" y="68"/>
                    <a:pt x="231" y="77"/>
                    <a:pt x="226" y="86"/>
                  </a:cubicBezTo>
                  <a:cubicBezTo>
                    <a:pt x="220" y="98"/>
                    <a:pt x="210" y="110"/>
                    <a:pt x="196" y="120"/>
                  </a:cubicBezTo>
                  <a:cubicBezTo>
                    <a:pt x="173" y="136"/>
                    <a:pt x="143" y="147"/>
                    <a:pt x="114" y="151"/>
                  </a:cubicBezTo>
                  <a:cubicBezTo>
                    <a:pt x="85" y="154"/>
                    <a:pt x="55" y="151"/>
                    <a:pt x="33" y="140"/>
                  </a:cubicBezTo>
                  <a:cubicBezTo>
                    <a:pt x="23" y="134"/>
                    <a:pt x="15" y="128"/>
                    <a:pt x="9" y="120"/>
                  </a:cubicBezTo>
                  <a:cubicBezTo>
                    <a:pt x="4" y="112"/>
                    <a:pt x="1" y="104"/>
                    <a:pt x="0" y="95"/>
                  </a:cubicBezTo>
                  <a:cubicBezTo>
                    <a:pt x="0" y="86"/>
                    <a:pt x="2" y="77"/>
                    <a:pt x="6" y="68"/>
                  </a:cubicBezTo>
                  <a:cubicBezTo>
                    <a:pt x="12" y="57"/>
                    <a:pt x="23" y="45"/>
                    <a:pt x="37" y="35"/>
                  </a:cubicBezTo>
                  <a:cubicBezTo>
                    <a:pt x="60" y="18"/>
                    <a:pt x="89" y="8"/>
                    <a:pt x="119" y="4"/>
                  </a:cubicBezTo>
                  <a:cubicBezTo>
                    <a:pt x="148" y="0"/>
                    <a:pt x="177" y="4"/>
                    <a:pt x="199" y="15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94" name="Freeform 234"/>
            <p:cNvSpPr>
              <a:spLocks/>
            </p:cNvSpPr>
            <p:nvPr/>
          </p:nvSpPr>
          <p:spPr bwMode="auto">
            <a:xfrm>
              <a:off x="5423465" y="3838196"/>
              <a:ext cx="1227572" cy="791350"/>
            </a:xfrm>
            <a:custGeom>
              <a:avLst/>
              <a:gdLst>
                <a:gd name="T0" fmla="*/ 2559 w 2559"/>
                <a:gd name="T1" fmla="*/ 492 h 1652"/>
                <a:gd name="T2" fmla="*/ 2532 w 2559"/>
                <a:gd name="T3" fmla="*/ 511 h 1652"/>
                <a:gd name="T4" fmla="*/ 2470 w 2559"/>
                <a:gd name="T5" fmla="*/ 393 h 1652"/>
                <a:gd name="T6" fmla="*/ 2217 w 2559"/>
                <a:gd name="T7" fmla="*/ 187 h 1652"/>
                <a:gd name="T8" fmla="*/ 1333 w 2559"/>
                <a:gd name="T9" fmla="*/ 71 h 1652"/>
                <a:gd name="T10" fmla="*/ 427 w 2559"/>
                <a:gd name="T11" fmla="*/ 409 h 1652"/>
                <a:gd name="T12" fmla="*/ 99 w 2559"/>
                <a:gd name="T13" fmla="*/ 770 h 1652"/>
                <a:gd name="T14" fmla="*/ 36 w 2559"/>
                <a:gd name="T15" fmla="*/ 1041 h 1652"/>
                <a:gd name="T16" fmla="*/ 123 w 2559"/>
                <a:gd name="T17" fmla="*/ 1287 h 1652"/>
                <a:gd name="T18" fmla="*/ 376 w 2559"/>
                <a:gd name="T19" fmla="*/ 1493 h 1652"/>
                <a:gd name="T20" fmla="*/ 924 w 2559"/>
                <a:gd name="T21" fmla="*/ 1623 h 1652"/>
                <a:gd name="T22" fmla="*/ 882 w 2559"/>
                <a:gd name="T23" fmla="*/ 1652 h 1652"/>
                <a:gd name="T24" fmla="*/ 362 w 2559"/>
                <a:gd name="T25" fmla="*/ 1521 h 1652"/>
                <a:gd name="T26" fmla="*/ 98 w 2559"/>
                <a:gd name="T27" fmla="*/ 1306 h 1652"/>
                <a:gd name="T28" fmla="*/ 5 w 2559"/>
                <a:gd name="T29" fmla="*/ 1042 h 1652"/>
                <a:gd name="T30" fmla="*/ 71 w 2559"/>
                <a:gd name="T31" fmla="*/ 756 h 1652"/>
                <a:gd name="T32" fmla="*/ 408 w 2559"/>
                <a:gd name="T33" fmla="*/ 384 h 1652"/>
                <a:gd name="T34" fmla="*/ 1329 w 2559"/>
                <a:gd name="T35" fmla="*/ 40 h 1652"/>
                <a:gd name="T36" fmla="*/ 2231 w 2559"/>
                <a:gd name="T37" fmla="*/ 160 h 1652"/>
                <a:gd name="T38" fmla="*/ 2495 w 2559"/>
                <a:gd name="T39" fmla="*/ 375 h 1652"/>
                <a:gd name="T40" fmla="*/ 2559 w 2559"/>
                <a:gd name="T41" fmla="*/ 492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9" h="1652">
                  <a:moveTo>
                    <a:pt x="2559" y="492"/>
                  </a:moveTo>
                  <a:lnTo>
                    <a:pt x="2532" y="511"/>
                  </a:lnTo>
                  <a:cubicBezTo>
                    <a:pt x="2518" y="470"/>
                    <a:pt x="2497" y="430"/>
                    <a:pt x="2470" y="393"/>
                  </a:cubicBezTo>
                  <a:cubicBezTo>
                    <a:pt x="2413" y="314"/>
                    <a:pt x="2329" y="244"/>
                    <a:pt x="2217" y="187"/>
                  </a:cubicBezTo>
                  <a:cubicBezTo>
                    <a:pt x="1978" y="67"/>
                    <a:pt x="1657" y="31"/>
                    <a:pt x="1333" y="71"/>
                  </a:cubicBezTo>
                  <a:cubicBezTo>
                    <a:pt x="1008" y="111"/>
                    <a:pt x="680" y="227"/>
                    <a:pt x="427" y="409"/>
                  </a:cubicBezTo>
                  <a:cubicBezTo>
                    <a:pt x="271" y="521"/>
                    <a:pt x="162" y="645"/>
                    <a:pt x="99" y="770"/>
                  </a:cubicBezTo>
                  <a:cubicBezTo>
                    <a:pt x="53" y="861"/>
                    <a:pt x="32" y="953"/>
                    <a:pt x="36" y="1041"/>
                  </a:cubicBezTo>
                  <a:cubicBezTo>
                    <a:pt x="40" y="1128"/>
                    <a:pt x="69" y="1212"/>
                    <a:pt x="123" y="1287"/>
                  </a:cubicBezTo>
                  <a:cubicBezTo>
                    <a:pt x="180" y="1366"/>
                    <a:pt x="264" y="1436"/>
                    <a:pt x="376" y="1493"/>
                  </a:cubicBezTo>
                  <a:cubicBezTo>
                    <a:pt x="531" y="1571"/>
                    <a:pt x="721" y="1614"/>
                    <a:pt x="924" y="1623"/>
                  </a:cubicBezTo>
                  <a:lnTo>
                    <a:pt x="882" y="1652"/>
                  </a:lnTo>
                  <a:cubicBezTo>
                    <a:pt x="690" y="1639"/>
                    <a:pt x="511" y="1596"/>
                    <a:pt x="362" y="1521"/>
                  </a:cubicBezTo>
                  <a:cubicBezTo>
                    <a:pt x="245" y="1462"/>
                    <a:pt x="157" y="1388"/>
                    <a:pt x="98" y="1306"/>
                  </a:cubicBezTo>
                  <a:cubicBezTo>
                    <a:pt x="40" y="1225"/>
                    <a:pt x="9" y="1136"/>
                    <a:pt x="5" y="1042"/>
                  </a:cubicBezTo>
                  <a:cubicBezTo>
                    <a:pt x="0" y="949"/>
                    <a:pt x="22" y="852"/>
                    <a:pt x="71" y="756"/>
                  </a:cubicBezTo>
                  <a:cubicBezTo>
                    <a:pt x="136" y="626"/>
                    <a:pt x="249" y="499"/>
                    <a:pt x="408" y="384"/>
                  </a:cubicBezTo>
                  <a:cubicBezTo>
                    <a:pt x="666" y="199"/>
                    <a:pt x="999" y="81"/>
                    <a:pt x="1329" y="40"/>
                  </a:cubicBezTo>
                  <a:cubicBezTo>
                    <a:pt x="1659" y="0"/>
                    <a:pt x="1986" y="36"/>
                    <a:pt x="2231" y="160"/>
                  </a:cubicBezTo>
                  <a:cubicBezTo>
                    <a:pt x="2348" y="218"/>
                    <a:pt x="2436" y="292"/>
                    <a:pt x="2495" y="375"/>
                  </a:cubicBezTo>
                  <a:cubicBezTo>
                    <a:pt x="2522" y="412"/>
                    <a:pt x="2543" y="452"/>
                    <a:pt x="2559" y="492"/>
                  </a:cubicBezTo>
                  <a:close/>
                </a:path>
              </a:pathLst>
            </a:custGeom>
            <a:solidFill>
              <a:srgbClr val="F4B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95" name="Freeform 235"/>
            <p:cNvSpPr>
              <a:spLocks/>
            </p:cNvSpPr>
            <p:nvPr/>
          </p:nvSpPr>
          <p:spPr bwMode="auto">
            <a:xfrm>
              <a:off x="5588447" y="3944455"/>
              <a:ext cx="908795" cy="587221"/>
            </a:xfrm>
            <a:custGeom>
              <a:avLst/>
              <a:gdLst>
                <a:gd name="T0" fmla="*/ 1894 w 1894"/>
                <a:gd name="T1" fmla="*/ 487 h 1226"/>
                <a:gd name="T2" fmla="*/ 1862 w 1894"/>
                <a:gd name="T3" fmla="*/ 509 h 1226"/>
                <a:gd name="T4" fmla="*/ 1863 w 1894"/>
                <a:gd name="T5" fmla="*/ 470 h 1226"/>
                <a:gd name="T6" fmla="*/ 1800 w 1894"/>
                <a:gd name="T7" fmla="*/ 293 h 1226"/>
                <a:gd name="T8" fmla="*/ 1617 w 1894"/>
                <a:gd name="T9" fmla="*/ 145 h 1226"/>
                <a:gd name="T10" fmla="*/ 975 w 1894"/>
                <a:gd name="T11" fmla="*/ 60 h 1226"/>
                <a:gd name="T12" fmla="*/ 318 w 1894"/>
                <a:gd name="T13" fmla="*/ 306 h 1226"/>
                <a:gd name="T14" fmla="*/ 80 w 1894"/>
                <a:gd name="T15" fmla="*/ 567 h 1226"/>
                <a:gd name="T16" fmla="*/ 35 w 1894"/>
                <a:gd name="T17" fmla="*/ 762 h 1226"/>
                <a:gd name="T18" fmla="*/ 98 w 1894"/>
                <a:gd name="T19" fmla="*/ 939 h 1226"/>
                <a:gd name="T20" fmla="*/ 280 w 1894"/>
                <a:gd name="T21" fmla="*/ 1088 h 1226"/>
                <a:gd name="T22" fmla="*/ 901 w 1894"/>
                <a:gd name="T23" fmla="*/ 1174 h 1226"/>
                <a:gd name="T24" fmla="*/ 849 w 1894"/>
                <a:gd name="T25" fmla="*/ 1210 h 1226"/>
                <a:gd name="T26" fmla="*/ 266 w 1894"/>
                <a:gd name="T27" fmla="*/ 1116 h 1226"/>
                <a:gd name="T28" fmla="*/ 72 w 1894"/>
                <a:gd name="T29" fmla="*/ 958 h 1226"/>
                <a:gd name="T30" fmla="*/ 4 w 1894"/>
                <a:gd name="T31" fmla="*/ 763 h 1226"/>
                <a:gd name="T32" fmla="*/ 52 w 1894"/>
                <a:gd name="T33" fmla="*/ 553 h 1226"/>
                <a:gd name="T34" fmla="*/ 299 w 1894"/>
                <a:gd name="T35" fmla="*/ 281 h 1226"/>
                <a:gd name="T36" fmla="*/ 972 w 1894"/>
                <a:gd name="T37" fmla="*/ 30 h 1226"/>
                <a:gd name="T38" fmla="*/ 1631 w 1894"/>
                <a:gd name="T39" fmla="*/ 117 h 1226"/>
                <a:gd name="T40" fmla="*/ 1825 w 1894"/>
                <a:gd name="T41" fmla="*/ 275 h 1226"/>
                <a:gd name="T42" fmla="*/ 1894 w 1894"/>
                <a:gd name="T43" fmla="*/ 469 h 1226"/>
                <a:gd name="T44" fmla="*/ 1894 w 1894"/>
                <a:gd name="T45" fmla="*/ 487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4" h="1226">
                  <a:moveTo>
                    <a:pt x="1894" y="487"/>
                  </a:moveTo>
                  <a:lnTo>
                    <a:pt x="1862" y="509"/>
                  </a:lnTo>
                  <a:cubicBezTo>
                    <a:pt x="1863" y="496"/>
                    <a:pt x="1863" y="483"/>
                    <a:pt x="1863" y="470"/>
                  </a:cubicBezTo>
                  <a:cubicBezTo>
                    <a:pt x="1860" y="408"/>
                    <a:pt x="1839" y="347"/>
                    <a:pt x="1800" y="293"/>
                  </a:cubicBezTo>
                  <a:cubicBezTo>
                    <a:pt x="1759" y="236"/>
                    <a:pt x="1698" y="185"/>
                    <a:pt x="1617" y="145"/>
                  </a:cubicBezTo>
                  <a:cubicBezTo>
                    <a:pt x="1444" y="57"/>
                    <a:pt x="1211" y="31"/>
                    <a:pt x="975" y="60"/>
                  </a:cubicBezTo>
                  <a:cubicBezTo>
                    <a:pt x="740" y="90"/>
                    <a:pt x="501" y="174"/>
                    <a:pt x="318" y="306"/>
                  </a:cubicBezTo>
                  <a:cubicBezTo>
                    <a:pt x="205" y="387"/>
                    <a:pt x="126" y="476"/>
                    <a:pt x="80" y="567"/>
                  </a:cubicBezTo>
                  <a:cubicBezTo>
                    <a:pt x="47" y="633"/>
                    <a:pt x="32" y="699"/>
                    <a:pt x="35" y="762"/>
                  </a:cubicBezTo>
                  <a:cubicBezTo>
                    <a:pt x="38" y="825"/>
                    <a:pt x="59" y="885"/>
                    <a:pt x="98" y="939"/>
                  </a:cubicBezTo>
                  <a:cubicBezTo>
                    <a:pt x="138" y="996"/>
                    <a:pt x="199" y="1047"/>
                    <a:pt x="280" y="1088"/>
                  </a:cubicBezTo>
                  <a:cubicBezTo>
                    <a:pt x="449" y="1173"/>
                    <a:pt x="673" y="1199"/>
                    <a:pt x="901" y="1174"/>
                  </a:cubicBezTo>
                  <a:lnTo>
                    <a:pt x="849" y="1210"/>
                  </a:lnTo>
                  <a:cubicBezTo>
                    <a:pt x="634" y="1226"/>
                    <a:pt x="426" y="1196"/>
                    <a:pt x="266" y="1116"/>
                  </a:cubicBezTo>
                  <a:cubicBezTo>
                    <a:pt x="181" y="1072"/>
                    <a:pt x="116" y="1018"/>
                    <a:pt x="72" y="958"/>
                  </a:cubicBezTo>
                  <a:cubicBezTo>
                    <a:pt x="30" y="898"/>
                    <a:pt x="7" y="832"/>
                    <a:pt x="4" y="763"/>
                  </a:cubicBezTo>
                  <a:cubicBezTo>
                    <a:pt x="0" y="695"/>
                    <a:pt x="17" y="623"/>
                    <a:pt x="52" y="553"/>
                  </a:cubicBezTo>
                  <a:cubicBezTo>
                    <a:pt x="100" y="458"/>
                    <a:pt x="183" y="365"/>
                    <a:pt x="299" y="281"/>
                  </a:cubicBezTo>
                  <a:cubicBezTo>
                    <a:pt x="487" y="145"/>
                    <a:pt x="731" y="59"/>
                    <a:pt x="972" y="30"/>
                  </a:cubicBezTo>
                  <a:cubicBezTo>
                    <a:pt x="1213" y="0"/>
                    <a:pt x="1452" y="26"/>
                    <a:pt x="1631" y="117"/>
                  </a:cubicBezTo>
                  <a:cubicBezTo>
                    <a:pt x="1717" y="160"/>
                    <a:pt x="1781" y="214"/>
                    <a:pt x="1825" y="275"/>
                  </a:cubicBezTo>
                  <a:cubicBezTo>
                    <a:pt x="1868" y="334"/>
                    <a:pt x="1891" y="400"/>
                    <a:pt x="1894" y="469"/>
                  </a:cubicBezTo>
                  <a:cubicBezTo>
                    <a:pt x="1894" y="475"/>
                    <a:pt x="1894" y="481"/>
                    <a:pt x="1894" y="487"/>
                  </a:cubicBezTo>
                  <a:close/>
                </a:path>
              </a:pathLst>
            </a:custGeom>
            <a:solidFill>
              <a:srgbClr val="F4B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96" name="Freeform 236"/>
            <p:cNvSpPr>
              <a:spLocks noEditPoints="1"/>
            </p:cNvSpPr>
            <p:nvPr/>
          </p:nvSpPr>
          <p:spPr bwMode="auto">
            <a:xfrm>
              <a:off x="5725465" y="4031140"/>
              <a:ext cx="640351" cy="416647"/>
            </a:xfrm>
            <a:custGeom>
              <a:avLst/>
              <a:gdLst>
                <a:gd name="T0" fmla="*/ 1248 w 1335"/>
                <a:gd name="T1" fmla="*/ 559 h 871"/>
                <a:gd name="T2" fmla="*/ 930 w 1335"/>
                <a:gd name="T3" fmla="*/ 779 h 871"/>
                <a:gd name="T4" fmla="*/ 652 w 1335"/>
                <a:gd name="T5" fmla="*/ 850 h 871"/>
                <a:gd name="T6" fmla="*/ 188 w 1335"/>
                <a:gd name="T7" fmla="*/ 788 h 871"/>
                <a:gd name="T8" fmla="*/ 51 w 1335"/>
                <a:gd name="T9" fmla="*/ 677 h 871"/>
                <a:gd name="T10" fmla="*/ 2 w 1335"/>
                <a:gd name="T11" fmla="*/ 538 h 871"/>
                <a:gd name="T12" fmla="*/ 37 w 1335"/>
                <a:gd name="T13" fmla="*/ 389 h 871"/>
                <a:gd name="T14" fmla="*/ 211 w 1335"/>
                <a:gd name="T15" fmla="*/ 197 h 871"/>
                <a:gd name="T16" fmla="*/ 683 w 1335"/>
                <a:gd name="T17" fmla="*/ 21 h 871"/>
                <a:gd name="T18" fmla="*/ 1147 w 1335"/>
                <a:gd name="T19" fmla="*/ 82 h 871"/>
                <a:gd name="T20" fmla="*/ 1284 w 1335"/>
                <a:gd name="T21" fmla="*/ 194 h 871"/>
                <a:gd name="T22" fmla="*/ 1333 w 1335"/>
                <a:gd name="T23" fmla="*/ 332 h 871"/>
                <a:gd name="T24" fmla="*/ 1298 w 1335"/>
                <a:gd name="T25" fmla="*/ 482 h 871"/>
                <a:gd name="T26" fmla="*/ 1248 w 1335"/>
                <a:gd name="T27" fmla="*/ 559 h 871"/>
                <a:gd name="T28" fmla="*/ 1259 w 1335"/>
                <a:gd name="T29" fmla="*/ 212 h 871"/>
                <a:gd name="T30" fmla="*/ 1133 w 1335"/>
                <a:gd name="T31" fmla="*/ 110 h 871"/>
                <a:gd name="T32" fmla="*/ 687 w 1335"/>
                <a:gd name="T33" fmla="*/ 51 h 871"/>
                <a:gd name="T34" fmla="*/ 229 w 1335"/>
                <a:gd name="T35" fmla="*/ 222 h 871"/>
                <a:gd name="T36" fmla="*/ 65 w 1335"/>
                <a:gd name="T37" fmla="*/ 403 h 871"/>
                <a:gd name="T38" fmla="*/ 34 w 1335"/>
                <a:gd name="T39" fmla="*/ 537 h 871"/>
                <a:gd name="T40" fmla="*/ 77 w 1335"/>
                <a:gd name="T41" fmla="*/ 658 h 871"/>
                <a:gd name="T42" fmla="*/ 203 w 1335"/>
                <a:gd name="T43" fmla="*/ 761 h 871"/>
                <a:gd name="T44" fmla="*/ 648 w 1335"/>
                <a:gd name="T45" fmla="*/ 819 h 871"/>
                <a:gd name="T46" fmla="*/ 1106 w 1335"/>
                <a:gd name="T47" fmla="*/ 648 h 871"/>
                <a:gd name="T48" fmla="*/ 1270 w 1335"/>
                <a:gd name="T49" fmla="*/ 468 h 871"/>
                <a:gd name="T50" fmla="*/ 1302 w 1335"/>
                <a:gd name="T51" fmla="*/ 334 h 871"/>
                <a:gd name="T52" fmla="*/ 1259 w 1335"/>
                <a:gd name="T53" fmla="*/ 212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5" h="871">
                  <a:moveTo>
                    <a:pt x="1248" y="559"/>
                  </a:moveTo>
                  <a:lnTo>
                    <a:pt x="930" y="779"/>
                  </a:lnTo>
                  <a:cubicBezTo>
                    <a:pt x="842" y="814"/>
                    <a:pt x="747" y="838"/>
                    <a:pt x="652" y="850"/>
                  </a:cubicBezTo>
                  <a:cubicBezTo>
                    <a:pt x="483" y="871"/>
                    <a:pt x="314" y="852"/>
                    <a:pt x="188" y="788"/>
                  </a:cubicBezTo>
                  <a:cubicBezTo>
                    <a:pt x="128" y="758"/>
                    <a:pt x="82" y="720"/>
                    <a:pt x="51" y="677"/>
                  </a:cubicBezTo>
                  <a:cubicBezTo>
                    <a:pt x="21" y="634"/>
                    <a:pt x="5" y="587"/>
                    <a:pt x="2" y="538"/>
                  </a:cubicBezTo>
                  <a:cubicBezTo>
                    <a:pt x="0" y="489"/>
                    <a:pt x="12" y="439"/>
                    <a:pt x="37" y="389"/>
                  </a:cubicBezTo>
                  <a:cubicBezTo>
                    <a:pt x="71" y="322"/>
                    <a:pt x="129" y="256"/>
                    <a:pt x="211" y="197"/>
                  </a:cubicBezTo>
                  <a:cubicBezTo>
                    <a:pt x="343" y="102"/>
                    <a:pt x="514" y="41"/>
                    <a:pt x="683" y="21"/>
                  </a:cubicBezTo>
                  <a:cubicBezTo>
                    <a:pt x="853" y="0"/>
                    <a:pt x="1021" y="18"/>
                    <a:pt x="1147" y="82"/>
                  </a:cubicBezTo>
                  <a:cubicBezTo>
                    <a:pt x="1207" y="112"/>
                    <a:pt x="1253" y="151"/>
                    <a:pt x="1284" y="194"/>
                  </a:cubicBezTo>
                  <a:cubicBezTo>
                    <a:pt x="1314" y="236"/>
                    <a:pt x="1331" y="283"/>
                    <a:pt x="1333" y="332"/>
                  </a:cubicBezTo>
                  <a:cubicBezTo>
                    <a:pt x="1335" y="381"/>
                    <a:pt x="1324" y="432"/>
                    <a:pt x="1298" y="482"/>
                  </a:cubicBezTo>
                  <a:cubicBezTo>
                    <a:pt x="1285" y="508"/>
                    <a:pt x="1268" y="533"/>
                    <a:pt x="1248" y="559"/>
                  </a:cubicBezTo>
                  <a:close/>
                  <a:moveTo>
                    <a:pt x="1259" y="212"/>
                  </a:moveTo>
                  <a:cubicBezTo>
                    <a:pt x="1230" y="173"/>
                    <a:pt x="1189" y="138"/>
                    <a:pt x="1133" y="110"/>
                  </a:cubicBezTo>
                  <a:cubicBezTo>
                    <a:pt x="1012" y="49"/>
                    <a:pt x="851" y="31"/>
                    <a:pt x="687" y="51"/>
                  </a:cubicBezTo>
                  <a:cubicBezTo>
                    <a:pt x="523" y="72"/>
                    <a:pt x="357" y="130"/>
                    <a:pt x="229" y="222"/>
                  </a:cubicBezTo>
                  <a:cubicBezTo>
                    <a:pt x="151" y="278"/>
                    <a:pt x="96" y="340"/>
                    <a:pt x="65" y="403"/>
                  </a:cubicBezTo>
                  <a:cubicBezTo>
                    <a:pt x="42" y="448"/>
                    <a:pt x="31" y="493"/>
                    <a:pt x="34" y="537"/>
                  </a:cubicBezTo>
                  <a:cubicBezTo>
                    <a:pt x="36" y="580"/>
                    <a:pt x="50" y="621"/>
                    <a:pt x="77" y="658"/>
                  </a:cubicBezTo>
                  <a:cubicBezTo>
                    <a:pt x="105" y="697"/>
                    <a:pt x="147" y="732"/>
                    <a:pt x="203" y="761"/>
                  </a:cubicBezTo>
                  <a:cubicBezTo>
                    <a:pt x="323" y="821"/>
                    <a:pt x="485" y="839"/>
                    <a:pt x="648" y="819"/>
                  </a:cubicBezTo>
                  <a:cubicBezTo>
                    <a:pt x="812" y="799"/>
                    <a:pt x="978" y="740"/>
                    <a:pt x="1106" y="648"/>
                  </a:cubicBezTo>
                  <a:cubicBezTo>
                    <a:pt x="1184" y="592"/>
                    <a:pt x="1239" y="530"/>
                    <a:pt x="1270" y="468"/>
                  </a:cubicBezTo>
                  <a:cubicBezTo>
                    <a:pt x="1293" y="422"/>
                    <a:pt x="1304" y="377"/>
                    <a:pt x="1302" y="334"/>
                  </a:cubicBezTo>
                  <a:cubicBezTo>
                    <a:pt x="1300" y="291"/>
                    <a:pt x="1285" y="249"/>
                    <a:pt x="1259" y="212"/>
                  </a:cubicBezTo>
                  <a:close/>
                </a:path>
              </a:pathLst>
            </a:custGeom>
            <a:solidFill>
              <a:srgbClr val="F4B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97" name="Freeform 237"/>
            <p:cNvSpPr>
              <a:spLocks noEditPoints="1"/>
            </p:cNvSpPr>
            <p:nvPr/>
          </p:nvSpPr>
          <p:spPr bwMode="auto">
            <a:xfrm>
              <a:off x="5876465" y="4129010"/>
              <a:ext cx="338351" cy="223703"/>
            </a:xfrm>
            <a:custGeom>
              <a:avLst/>
              <a:gdLst>
                <a:gd name="T0" fmla="*/ 604 w 705"/>
                <a:gd name="T1" fmla="*/ 44 h 466"/>
                <a:gd name="T2" fmla="*/ 678 w 705"/>
                <a:gd name="T3" fmla="*/ 104 h 466"/>
                <a:gd name="T4" fmla="*/ 704 w 705"/>
                <a:gd name="T5" fmla="*/ 180 h 466"/>
                <a:gd name="T6" fmla="*/ 686 w 705"/>
                <a:gd name="T7" fmla="*/ 261 h 466"/>
                <a:gd name="T8" fmla="*/ 593 w 705"/>
                <a:gd name="T9" fmla="*/ 363 h 466"/>
                <a:gd name="T10" fmla="*/ 346 w 705"/>
                <a:gd name="T11" fmla="*/ 455 h 466"/>
                <a:gd name="T12" fmla="*/ 101 w 705"/>
                <a:gd name="T13" fmla="*/ 423 h 466"/>
                <a:gd name="T14" fmla="*/ 28 w 705"/>
                <a:gd name="T15" fmla="*/ 362 h 466"/>
                <a:gd name="T16" fmla="*/ 1 w 705"/>
                <a:gd name="T17" fmla="*/ 287 h 466"/>
                <a:gd name="T18" fmla="*/ 20 w 705"/>
                <a:gd name="T19" fmla="*/ 206 h 466"/>
                <a:gd name="T20" fmla="*/ 112 w 705"/>
                <a:gd name="T21" fmla="*/ 104 h 466"/>
                <a:gd name="T22" fmla="*/ 360 w 705"/>
                <a:gd name="T23" fmla="*/ 11 h 466"/>
                <a:gd name="T24" fmla="*/ 604 w 705"/>
                <a:gd name="T25" fmla="*/ 44 h 466"/>
                <a:gd name="T26" fmla="*/ 652 w 705"/>
                <a:gd name="T27" fmla="*/ 122 h 466"/>
                <a:gd name="T28" fmla="*/ 590 w 705"/>
                <a:gd name="T29" fmla="*/ 72 h 466"/>
                <a:gd name="T30" fmla="*/ 364 w 705"/>
                <a:gd name="T31" fmla="*/ 42 h 466"/>
                <a:gd name="T32" fmla="*/ 130 w 705"/>
                <a:gd name="T33" fmla="*/ 129 h 466"/>
                <a:gd name="T34" fmla="*/ 48 w 705"/>
                <a:gd name="T35" fmla="*/ 220 h 466"/>
                <a:gd name="T36" fmla="*/ 32 w 705"/>
                <a:gd name="T37" fmla="*/ 285 h 466"/>
                <a:gd name="T38" fmla="*/ 53 w 705"/>
                <a:gd name="T39" fmla="*/ 344 h 466"/>
                <a:gd name="T40" fmla="*/ 115 w 705"/>
                <a:gd name="T41" fmla="*/ 395 h 466"/>
                <a:gd name="T42" fmla="*/ 342 w 705"/>
                <a:gd name="T43" fmla="*/ 424 h 466"/>
                <a:gd name="T44" fmla="*/ 575 w 705"/>
                <a:gd name="T45" fmla="*/ 337 h 466"/>
                <a:gd name="T46" fmla="*/ 658 w 705"/>
                <a:gd name="T47" fmla="*/ 247 h 466"/>
                <a:gd name="T48" fmla="*/ 673 w 705"/>
                <a:gd name="T49" fmla="*/ 181 h 466"/>
                <a:gd name="T50" fmla="*/ 652 w 705"/>
                <a:gd name="T51" fmla="*/ 122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5" h="466">
                  <a:moveTo>
                    <a:pt x="604" y="44"/>
                  </a:moveTo>
                  <a:cubicBezTo>
                    <a:pt x="636" y="60"/>
                    <a:pt x="661" y="81"/>
                    <a:pt x="678" y="104"/>
                  </a:cubicBezTo>
                  <a:cubicBezTo>
                    <a:pt x="694" y="127"/>
                    <a:pt x="703" y="153"/>
                    <a:pt x="704" y="180"/>
                  </a:cubicBezTo>
                  <a:cubicBezTo>
                    <a:pt x="705" y="206"/>
                    <a:pt x="699" y="234"/>
                    <a:pt x="686" y="261"/>
                  </a:cubicBezTo>
                  <a:cubicBezTo>
                    <a:pt x="668" y="296"/>
                    <a:pt x="637" y="331"/>
                    <a:pt x="593" y="363"/>
                  </a:cubicBezTo>
                  <a:cubicBezTo>
                    <a:pt x="524" y="412"/>
                    <a:pt x="434" y="444"/>
                    <a:pt x="346" y="455"/>
                  </a:cubicBezTo>
                  <a:cubicBezTo>
                    <a:pt x="256" y="466"/>
                    <a:pt x="168" y="456"/>
                    <a:pt x="101" y="423"/>
                  </a:cubicBezTo>
                  <a:cubicBezTo>
                    <a:pt x="69" y="406"/>
                    <a:pt x="44" y="386"/>
                    <a:pt x="28" y="362"/>
                  </a:cubicBezTo>
                  <a:cubicBezTo>
                    <a:pt x="11" y="339"/>
                    <a:pt x="2" y="314"/>
                    <a:pt x="1" y="287"/>
                  </a:cubicBezTo>
                  <a:cubicBezTo>
                    <a:pt x="0" y="260"/>
                    <a:pt x="6" y="233"/>
                    <a:pt x="20" y="206"/>
                  </a:cubicBezTo>
                  <a:cubicBezTo>
                    <a:pt x="38" y="170"/>
                    <a:pt x="68" y="135"/>
                    <a:pt x="112" y="104"/>
                  </a:cubicBezTo>
                  <a:cubicBezTo>
                    <a:pt x="181" y="54"/>
                    <a:pt x="271" y="22"/>
                    <a:pt x="360" y="11"/>
                  </a:cubicBezTo>
                  <a:cubicBezTo>
                    <a:pt x="449" y="0"/>
                    <a:pt x="537" y="10"/>
                    <a:pt x="604" y="44"/>
                  </a:cubicBezTo>
                  <a:close/>
                  <a:moveTo>
                    <a:pt x="652" y="122"/>
                  </a:moveTo>
                  <a:cubicBezTo>
                    <a:pt x="638" y="103"/>
                    <a:pt x="618" y="86"/>
                    <a:pt x="590" y="72"/>
                  </a:cubicBezTo>
                  <a:cubicBezTo>
                    <a:pt x="529" y="41"/>
                    <a:pt x="447" y="32"/>
                    <a:pt x="364" y="42"/>
                  </a:cubicBezTo>
                  <a:cubicBezTo>
                    <a:pt x="280" y="52"/>
                    <a:pt x="195" y="82"/>
                    <a:pt x="130" y="129"/>
                  </a:cubicBezTo>
                  <a:cubicBezTo>
                    <a:pt x="91" y="157"/>
                    <a:pt x="63" y="189"/>
                    <a:pt x="48" y="220"/>
                  </a:cubicBezTo>
                  <a:cubicBezTo>
                    <a:pt x="36" y="242"/>
                    <a:pt x="31" y="264"/>
                    <a:pt x="32" y="285"/>
                  </a:cubicBezTo>
                  <a:cubicBezTo>
                    <a:pt x="33" y="306"/>
                    <a:pt x="40" y="326"/>
                    <a:pt x="53" y="344"/>
                  </a:cubicBezTo>
                  <a:cubicBezTo>
                    <a:pt x="67" y="363"/>
                    <a:pt x="88" y="381"/>
                    <a:pt x="115" y="395"/>
                  </a:cubicBezTo>
                  <a:cubicBezTo>
                    <a:pt x="176" y="425"/>
                    <a:pt x="259" y="435"/>
                    <a:pt x="342" y="424"/>
                  </a:cubicBezTo>
                  <a:cubicBezTo>
                    <a:pt x="425" y="414"/>
                    <a:pt x="510" y="384"/>
                    <a:pt x="575" y="337"/>
                  </a:cubicBezTo>
                  <a:cubicBezTo>
                    <a:pt x="614" y="309"/>
                    <a:pt x="642" y="278"/>
                    <a:pt x="658" y="247"/>
                  </a:cubicBezTo>
                  <a:cubicBezTo>
                    <a:pt x="669" y="224"/>
                    <a:pt x="674" y="202"/>
                    <a:pt x="673" y="181"/>
                  </a:cubicBezTo>
                  <a:cubicBezTo>
                    <a:pt x="672" y="160"/>
                    <a:pt x="665" y="140"/>
                    <a:pt x="652" y="122"/>
                  </a:cubicBezTo>
                  <a:close/>
                </a:path>
              </a:pathLst>
            </a:custGeom>
            <a:solidFill>
              <a:srgbClr val="F4B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98" name="Freeform 238"/>
            <p:cNvSpPr>
              <a:spLocks/>
            </p:cNvSpPr>
            <p:nvPr/>
          </p:nvSpPr>
          <p:spPr bwMode="auto">
            <a:xfrm>
              <a:off x="5848502" y="4070288"/>
              <a:ext cx="1227572" cy="794147"/>
            </a:xfrm>
            <a:custGeom>
              <a:avLst/>
              <a:gdLst>
                <a:gd name="T0" fmla="*/ 1675 w 2559"/>
                <a:gd name="T1" fmla="*/ 0 h 1652"/>
                <a:gd name="T2" fmla="*/ 1634 w 2559"/>
                <a:gd name="T3" fmla="*/ 28 h 1652"/>
                <a:gd name="T4" fmla="*/ 2183 w 2559"/>
                <a:gd name="T5" fmla="*/ 159 h 1652"/>
                <a:gd name="T6" fmla="*/ 2436 w 2559"/>
                <a:gd name="T7" fmla="*/ 364 h 1652"/>
                <a:gd name="T8" fmla="*/ 2523 w 2559"/>
                <a:gd name="T9" fmla="*/ 611 h 1652"/>
                <a:gd name="T10" fmla="*/ 2460 w 2559"/>
                <a:gd name="T11" fmla="*/ 882 h 1652"/>
                <a:gd name="T12" fmla="*/ 2132 w 2559"/>
                <a:gd name="T13" fmla="*/ 1242 h 1652"/>
                <a:gd name="T14" fmla="*/ 1226 w 2559"/>
                <a:gd name="T15" fmla="*/ 1580 h 1652"/>
                <a:gd name="T16" fmla="*/ 342 w 2559"/>
                <a:gd name="T17" fmla="*/ 1464 h 1652"/>
                <a:gd name="T18" fmla="*/ 89 w 2559"/>
                <a:gd name="T19" fmla="*/ 1259 h 1652"/>
                <a:gd name="T20" fmla="*/ 26 w 2559"/>
                <a:gd name="T21" fmla="*/ 1140 h 1652"/>
                <a:gd name="T22" fmla="*/ 0 w 2559"/>
                <a:gd name="T23" fmla="*/ 1158 h 1652"/>
                <a:gd name="T24" fmla="*/ 64 w 2559"/>
                <a:gd name="T25" fmla="*/ 1277 h 1652"/>
                <a:gd name="T26" fmla="*/ 328 w 2559"/>
                <a:gd name="T27" fmla="*/ 1492 h 1652"/>
                <a:gd name="T28" fmla="*/ 1230 w 2559"/>
                <a:gd name="T29" fmla="*/ 1611 h 1652"/>
                <a:gd name="T30" fmla="*/ 2151 w 2559"/>
                <a:gd name="T31" fmla="*/ 1267 h 1652"/>
                <a:gd name="T32" fmla="*/ 2488 w 2559"/>
                <a:gd name="T33" fmla="*/ 896 h 1652"/>
                <a:gd name="T34" fmla="*/ 2554 w 2559"/>
                <a:gd name="T35" fmla="*/ 610 h 1652"/>
                <a:gd name="T36" fmla="*/ 2461 w 2559"/>
                <a:gd name="T37" fmla="*/ 346 h 1652"/>
                <a:gd name="T38" fmla="*/ 2197 w 2559"/>
                <a:gd name="T39" fmla="*/ 131 h 1652"/>
                <a:gd name="T40" fmla="*/ 1675 w 2559"/>
                <a:gd name="T41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9" h="1652">
                  <a:moveTo>
                    <a:pt x="1675" y="0"/>
                  </a:moveTo>
                  <a:lnTo>
                    <a:pt x="1634" y="28"/>
                  </a:lnTo>
                  <a:cubicBezTo>
                    <a:pt x="1837" y="38"/>
                    <a:pt x="2027" y="80"/>
                    <a:pt x="2183" y="159"/>
                  </a:cubicBezTo>
                  <a:cubicBezTo>
                    <a:pt x="2295" y="215"/>
                    <a:pt x="2379" y="285"/>
                    <a:pt x="2436" y="364"/>
                  </a:cubicBezTo>
                  <a:cubicBezTo>
                    <a:pt x="2490" y="440"/>
                    <a:pt x="2519" y="523"/>
                    <a:pt x="2523" y="611"/>
                  </a:cubicBezTo>
                  <a:cubicBezTo>
                    <a:pt x="2527" y="699"/>
                    <a:pt x="2506" y="791"/>
                    <a:pt x="2460" y="882"/>
                  </a:cubicBezTo>
                  <a:cubicBezTo>
                    <a:pt x="2397" y="1007"/>
                    <a:pt x="2288" y="1130"/>
                    <a:pt x="2132" y="1242"/>
                  </a:cubicBezTo>
                  <a:cubicBezTo>
                    <a:pt x="1879" y="1424"/>
                    <a:pt x="1551" y="1540"/>
                    <a:pt x="1226" y="1580"/>
                  </a:cubicBezTo>
                  <a:cubicBezTo>
                    <a:pt x="902" y="1620"/>
                    <a:pt x="581" y="1585"/>
                    <a:pt x="342" y="1464"/>
                  </a:cubicBezTo>
                  <a:cubicBezTo>
                    <a:pt x="230" y="1408"/>
                    <a:pt x="146" y="1337"/>
                    <a:pt x="89" y="1259"/>
                  </a:cubicBezTo>
                  <a:cubicBezTo>
                    <a:pt x="62" y="1221"/>
                    <a:pt x="41" y="1181"/>
                    <a:pt x="26" y="1140"/>
                  </a:cubicBezTo>
                  <a:lnTo>
                    <a:pt x="0" y="1158"/>
                  </a:lnTo>
                  <a:cubicBezTo>
                    <a:pt x="15" y="1199"/>
                    <a:pt x="36" y="1239"/>
                    <a:pt x="64" y="1277"/>
                  </a:cubicBezTo>
                  <a:cubicBezTo>
                    <a:pt x="123" y="1360"/>
                    <a:pt x="211" y="1433"/>
                    <a:pt x="328" y="1492"/>
                  </a:cubicBezTo>
                  <a:cubicBezTo>
                    <a:pt x="573" y="1615"/>
                    <a:pt x="900" y="1652"/>
                    <a:pt x="1230" y="1611"/>
                  </a:cubicBezTo>
                  <a:cubicBezTo>
                    <a:pt x="1560" y="1570"/>
                    <a:pt x="1893" y="1453"/>
                    <a:pt x="2151" y="1267"/>
                  </a:cubicBezTo>
                  <a:cubicBezTo>
                    <a:pt x="2310" y="1153"/>
                    <a:pt x="2423" y="1025"/>
                    <a:pt x="2488" y="896"/>
                  </a:cubicBezTo>
                  <a:cubicBezTo>
                    <a:pt x="2537" y="800"/>
                    <a:pt x="2559" y="703"/>
                    <a:pt x="2554" y="610"/>
                  </a:cubicBezTo>
                  <a:cubicBezTo>
                    <a:pt x="2550" y="516"/>
                    <a:pt x="2519" y="427"/>
                    <a:pt x="2461" y="346"/>
                  </a:cubicBezTo>
                  <a:cubicBezTo>
                    <a:pt x="2401" y="263"/>
                    <a:pt x="2313" y="190"/>
                    <a:pt x="2197" y="131"/>
                  </a:cubicBezTo>
                  <a:cubicBezTo>
                    <a:pt x="2048" y="55"/>
                    <a:pt x="1868" y="12"/>
                    <a:pt x="1675" y="0"/>
                  </a:cubicBezTo>
                  <a:close/>
                </a:path>
              </a:pathLst>
            </a:custGeom>
            <a:solidFill>
              <a:srgbClr val="B2D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99" name="Freeform 239"/>
            <p:cNvSpPr>
              <a:spLocks/>
            </p:cNvSpPr>
            <p:nvPr/>
          </p:nvSpPr>
          <p:spPr bwMode="auto">
            <a:xfrm>
              <a:off x="6002298" y="4168158"/>
              <a:ext cx="905999" cy="587221"/>
            </a:xfrm>
            <a:custGeom>
              <a:avLst/>
              <a:gdLst>
                <a:gd name="T0" fmla="*/ 1044 w 1894"/>
                <a:gd name="T1" fmla="*/ 16 h 1227"/>
                <a:gd name="T2" fmla="*/ 992 w 1894"/>
                <a:gd name="T3" fmla="*/ 52 h 1227"/>
                <a:gd name="T4" fmla="*/ 1614 w 1894"/>
                <a:gd name="T5" fmla="*/ 139 h 1227"/>
                <a:gd name="T6" fmla="*/ 1796 w 1894"/>
                <a:gd name="T7" fmla="*/ 287 h 1227"/>
                <a:gd name="T8" fmla="*/ 1859 w 1894"/>
                <a:gd name="T9" fmla="*/ 465 h 1227"/>
                <a:gd name="T10" fmla="*/ 1814 w 1894"/>
                <a:gd name="T11" fmla="*/ 660 h 1227"/>
                <a:gd name="T12" fmla="*/ 1576 w 1894"/>
                <a:gd name="T13" fmla="*/ 921 h 1227"/>
                <a:gd name="T14" fmla="*/ 918 w 1894"/>
                <a:gd name="T15" fmla="*/ 1166 h 1227"/>
                <a:gd name="T16" fmla="*/ 277 w 1894"/>
                <a:gd name="T17" fmla="*/ 1082 h 1227"/>
                <a:gd name="T18" fmla="*/ 94 w 1894"/>
                <a:gd name="T19" fmla="*/ 933 h 1227"/>
                <a:gd name="T20" fmla="*/ 31 w 1894"/>
                <a:gd name="T21" fmla="*/ 756 h 1227"/>
                <a:gd name="T22" fmla="*/ 32 w 1894"/>
                <a:gd name="T23" fmla="*/ 716 h 1227"/>
                <a:gd name="T24" fmla="*/ 0 w 1894"/>
                <a:gd name="T25" fmla="*/ 738 h 1227"/>
                <a:gd name="T26" fmla="*/ 0 w 1894"/>
                <a:gd name="T27" fmla="*/ 757 h 1227"/>
                <a:gd name="T28" fmla="*/ 69 w 1894"/>
                <a:gd name="T29" fmla="*/ 952 h 1227"/>
                <a:gd name="T30" fmla="*/ 263 w 1894"/>
                <a:gd name="T31" fmla="*/ 1110 h 1227"/>
                <a:gd name="T32" fmla="*/ 922 w 1894"/>
                <a:gd name="T33" fmla="*/ 1197 h 1227"/>
                <a:gd name="T34" fmla="*/ 1595 w 1894"/>
                <a:gd name="T35" fmla="*/ 946 h 1227"/>
                <a:gd name="T36" fmla="*/ 1842 w 1894"/>
                <a:gd name="T37" fmla="*/ 674 h 1227"/>
                <a:gd name="T38" fmla="*/ 1890 w 1894"/>
                <a:gd name="T39" fmla="*/ 463 h 1227"/>
                <a:gd name="T40" fmla="*/ 1822 w 1894"/>
                <a:gd name="T41" fmla="*/ 269 h 1227"/>
                <a:gd name="T42" fmla="*/ 1628 w 1894"/>
                <a:gd name="T43" fmla="*/ 111 h 1227"/>
                <a:gd name="T44" fmla="*/ 1044 w 1894"/>
                <a:gd name="T45" fmla="*/ 16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4" h="1227">
                  <a:moveTo>
                    <a:pt x="1044" y="16"/>
                  </a:moveTo>
                  <a:lnTo>
                    <a:pt x="992" y="52"/>
                  </a:lnTo>
                  <a:cubicBezTo>
                    <a:pt x="1220" y="27"/>
                    <a:pt x="1445" y="54"/>
                    <a:pt x="1614" y="139"/>
                  </a:cubicBezTo>
                  <a:cubicBezTo>
                    <a:pt x="1695" y="180"/>
                    <a:pt x="1755" y="230"/>
                    <a:pt x="1796" y="287"/>
                  </a:cubicBezTo>
                  <a:cubicBezTo>
                    <a:pt x="1835" y="342"/>
                    <a:pt x="1856" y="402"/>
                    <a:pt x="1859" y="465"/>
                  </a:cubicBezTo>
                  <a:cubicBezTo>
                    <a:pt x="1862" y="528"/>
                    <a:pt x="1847" y="594"/>
                    <a:pt x="1814" y="660"/>
                  </a:cubicBezTo>
                  <a:cubicBezTo>
                    <a:pt x="1768" y="750"/>
                    <a:pt x="1689" y="840"/>
                    <a:pt x="1576" y="921"/>
                  </a:cubicBezTo>
                  <a:cubicBezTo>
                    <a:pt x="1392" y="1053"/>
                    <a:pt x="1154" y="1137"/>
                    <a:pt x="918" y="1166"/>
                  </a:cubicBezTo>
                  <a:cubicBezTo>
                    <a:pt x="683" y="1195"/>
                    <a:pt x="450" y="1169"/>
                    <a:pt x="277" y="1082"/>
                  </a:cubicBezTo>
                  <a:cubicBezTo>
                    <a:pt x="196" y="1041"/>
                    <a:pt x="135" y="990"/>
                    <a:pt x="94" y="933"/>
                  </a:cubicBezTo>
                  <a:cubicBezTo>
                    <a:pt x="55" y="879"/>
                    <a:pt x="34" y="819"/>
                    <a:pt x="31" y="756"/>
                  </a:cubicBezTo>
                  <a:cubicBezTo>
                    <a:pt x="31" y="743"/>
                    <a:pt x="31" y="730"/>
                    <a:pt x="32" y="716"/>
                  </a:cubicBezTo>
                  <a:lnTo>
                    <a:pt x="0" y="738"/>
                  </a:lnTo>
                  <a:cubicBezTo>
                    <a:pt x="0" y="745"/>
                    <a:pt x="0" y="751"/>
                    <a:pt x="0" y="757"/>
                  </a:cubicBezTo>
                  <a:cubicBezTo>
                    <a:pt x="3" y="826"/>
                    <a:pt x="26" y="892"/>
                    <a:pt x="69" y="952"/>
                  </a:cubicBezTo>
                  <a:cubicBezTo>
                    <a:pt x="113" y="1013"/>
                    <a:pt x="177" y="1067"/>
                    <a:pt x="263" y="1110"/>
                  </a:cubicBezTo>
                  <a:cubicBezTo>
                    <a:pt x="442" y="1200"/>
                    <a:pt x="681" y="1227"/>
                    <a:pt x="922" y="1197"/>
                  </a:cubicBezTo>
                  <a:cubicBezTo>
                    <a:pt x="1163" y="1167"/>
                    <a:pt x="1406" y="1081"/>
                    <a:pt x="1595" y="946"/>
                  </a:cubicBezTo>
                  <a:cubicBezTo>
                    <a:pt x="1711" y="862"/>
                    <a:pt x="1794" y="768"/>
                    <a:pt x="1842" y="674"/>
                  </a:cubicBezTo>
                  <a:cubicBezTo>
                    <a:pt x="1877" y="603"/>
                    <a:pt x="1894" y="532"/>
                    <a:pt x="1890" y="463"/>
                  </a:cubicBezTo>
                  <a:cubicBezTo>
                    <a:pt x="1887" y="394"/>
                    <a:pt x="1864" y="328"/>
                    <a:pt x="1822" y="269"/>
                  </a:cubicBezTo>
                  <a:cubicBezTo>
                    <a:pt x="1778" y="208"/>
                    <a:pt x="1713" y="154"/>
                    <a:pt x="1628" y="111"/>
                  </a:cubicBezTo>
                  <a:cubicBezTo>
                    <a:pt x="1467" y="30"/>
                    <a:pt x="1259" y="0"/>
                    <a:pt x="1044" y="16"/>
                  </a:cubicBezTo>
                  <a:close/>
                </a:path>
              </a:pathLst>
            </a:custGeom>
            <a:solidFill>
              <a:srgbClr val="B2D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00" name="Freeform 240"/>
            <p:cNvSpPr>
              <a:spLocks noEditPoints="1"/>
            </p:cNvSpPr>
            <p:nvPr/>
          </p:nvSpPr>
          <p:spPr bwMode="auto">
            <a:xfrm>
              <a:off x="6133724" y="4252047"/>
              <a:ext cx="640351" cy="416647"/>
            </a:xfrm>
            <a:custGeom>
              <a:avLst/>
              <a:gdLst>
                <a:gd name="T0" fmla="*/ 402 w 1335"/>
                <a:gd name="T1" fmla="*/ 93 h 871"/>
                <a:gd name="T2" fmla="*/ 89 w 1335"/>
                <a:gd name="T3" fmla="*/ 310 h 871"/>
                <a:gd name="T4" fmla="*/ 37 w 1335"/>
                <a:gd name="T5" fmla="*/ 389 h 871"/>
                <a:gd name="T6" fmla="*/ 2 w 1335"/>
                <a:gd name="T7" fmla="*/ 538 h 871"/>
                <a:gd name="T8" fmla="*/ 51 w 1335"/>
                <a:gd name="T9" fmla="*/ 677 h 871"/>
                <a:gd name="T10" fmla="*/ 188 w 1335"/>
                <a:gd name="T11" fmla="*/ 789 h 871"/>
                <a:gd name="T12" fmla="*/ 652 w 1335"/>
                <a:gd name="T13" fmla="*/ 850 h 871"/>
                <a:gd name="T14" fmla="*/ 1124 w 1335"/>
                <a:gd name="T15" fmla="*/ 674 h 871"/>
                <a:gd name="T16" fmla="*/ 1298 w 1335"/>
                <a:gd name="T17" fmla="*/ 482 h 871"/>
                <a:gd name="T18" fmla="*/ 1333 w 1335"/>
                <a:gd name="T19" fmla="*/ 332 h 871"/>
                <a:gd name="T20" fmla="*/ 1284 w 1335"/>
                <a:gd name="T21" fmla="*/ 194 h 871"/>
                <a:gd name="T22" fmla="*/ 1146 w 1335"/>
                <a:gd name="T23" fmla="*/ 82 h 871"/>
                <a:gd name="T24" fmla="*/ 683 w 1335"/>
                <a:gd name="T25" fmla="*/ 21 h 871"/>
                <a:gd name="T26" fmla="*/ 402 w 1335"/>
                <a:gd name="T27" fmla="*/ 93 h 871"/>
                <a:gd name="T28" fmla="*/ 1258 w 1335"/>
                <a:gd name="T29" fmla="*/ 212 h 871"/>
                <a:gd name="T30" fmla="*/ 1132 w 1335"/>
                <a:gd name="T31" fmla="*/ 110 h 871"/>
                <a:gd name="T32" fmla="*/ 687 w 1335"/>
                <a:gd name="T33" fmla="*/ 52 h 871"/>
                <a:gd name="T34" fmla="*/ 229 w 1335"/>
                <a:gd name="T35" fmla="*/ 222 h 871"/>
                <a:gd name="T36" fmla="*/ 64 w 1335"/>
                <a:gd name="T37" fmla="*/ 403 h 871"/>
                <a:gd name="T38" fmla="*/ 33 w 1335"/>
                <a:gd name="T39" fmla="*/ 537 h 871"/>
                <a:gd name="T40" fmla="*/ 76 w 1335"/>
                <a:gd name="T41" fmla="*/ 658 h 871"/>
                <a:gd name="T42" fmla="*/ 202 w 1335"/>
                <a:gd name="T43" fmla="*/ 761 h 871"/>
                <a:gd name="T44" fmla="*/ 648 w 1335"/>
                <a:gd name="T45" fmla="*/ 819 h 871"/>
                <a:gd name="T46" fmla="*/ 1106 w 1335"/>
                <a:gd name="T47" fmla="*/ 648 h 871"/>
                <a:gd name="T48" fmla="*/ 1270 w 1335"/>
                <a:gd name="T49" fmla="*/ 468 h 871"/>
                <a:gd name="T50" fmla="*/ 1301 w 1335"/>
                <a:gd name="T51" fmla="*/ 334 h 871"/>
                <a:gd name="T52" fmla="*/ 1258 w 1335"/>
                <a:gd name="T53" fmla="*/ 212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5" h="871">
                  <a:moveTo>
                    <a:pt x="402" y="93"/>
                  </a:moveTo>
                  <a:lnTo>
                    <a:pt x="89" y="310"/>
                  </a:lnTo>
                  <a:cubicBezTo>
                    <a:pt x="67" y="336"/>
                    <a:pt x="50" y="362"/>
                    <a:pt x="37" y="389"/>
                  </a:cubicBezTo>
                  <a:cubicBezTo>
                    <a:pt x="11" y="439"/>
                    <a:pt x="0" y="490"/>
                    <a:pt x="2" y="538"/>
                  </a:cubicBezTo>
                  <a:cubicBezTo>
                    <a:pt x="4" y="587"/>
                    <a:pt x="21" y="634"/>
                    <a:pt x="51" y="677"/>
                  </a:cubicBezTo>
                  <a:cubicBezTo>
                    <a:pt x="82" y="720"/>
                    <a:pt x="128" y="758"/>
                    <a:pt x="188" y="789"/>
                  </a:cubicBezTo>
                  <a:cubicBezTo>
                    <a:pt x="314" y="852"/>
                    <a:pt x="482" y="871"/>
                    <a:pt x="652" y="850"/>
                  </a:cubicBezTo>
                  <a:cubicBezTo>
                    <a:pt x="821" y="829"/>
                    <a:pt x="992" y="769"/>
                    <a:pt x="1124" y="674"/>
                  </a:cubicBezTo>
                  <a:cubicBezTo>
                    <a:pt x="1206" y="615"/>
                    <a:pt x="1264" y="549"/>
                    <a:pt x="1298" y="482"/>
                  </a:cubicBezTo>
                  <a:cubicBezTo>
                    <a:pt x="1323" y="432"/>
                    <a:pt x="1335" y="381"/>
                    <a:pt x="1333" y="332"/>
                  </a:cubicBezTo>
                  <a:cubicBezTo>
                    <a:pt x="1330" y="283"/>
                    <a:pt x="1314" y="236"/>
                    <a:pt x="1284" y="194"/>
                  </a:cubicBezTo>
                  <a:cubicBezTo>
                    <a:pt x="1253" y="151"/>
                    <a:pt x="1207" y="113"/>
                    <a:pt x="1146" y="82"/>
                  </a:cubicBezTo>
                  <a:cubicBezTo>
                    <a:pt x="1020" y="19"/>
                    <a:pt x="852" y="0"/>
                    <a:pt x="683" y="21"/>
                  </a:cubicBezTo>
                  <a:cubicBezTo>
                    <a:pt x="587" y="32"/>
                    <a:pt x="491" y="57"/>
                    <a:pt x="402" y="93"/>
                  </a:cubicBezTo>
                  <a:close/>
                  <a:moveTo>
                    <a:pt x="1258" y="212"/>
                  </a:moveTo>
                  <a:cubicBezTo>
                    <a:pt x="1230" y="173"/>
                    <a:pt x="1188" y="138"/>
                    <a:pt x="1132" y="110"/>
                  </a:cubicBezTo>
                  <a:cubicBezTo>
                    <a:pt x="1012" y="49"/>
                    <a:pt x="850" y="31"/>
                    <a:pt x="687" y="52"/>
                  </a:cubicBezTo>
                  <a:cubicBezTo>
                    <a:pt x="523" y="72"/>
                    <a:pt x="357" y="130"/>
                    <a:pt x="229" y="222"/>
                  </a:cubicBezTo>
                  <a:cubicBezTo>
                    <a:pt x="151" y="278"/>
                    <a:pt x="96" y="340"/>
                    <a:pt x="64" y="403"/>
                  </a:cubicBezTo>
                  <a:cubicBezTo>
                    <a:pt x="42" y="448"/>
                    <a:pt x="31" y="494"/>
                    <a:pt x="33" y="537"/>
                  </a:cubicBezTo>
                  <a:cubicBezTo>
                    <a:pt x="35" y="580"/>
                    <a:pt x="50" y="621"/>
                    <a:pt x="76" y="658"/>
                  </a:cubicBezTo>
                  <a:cubicBezTo>
                    <a:pt x="104" y="698"/>
                    <a:pt x="146" y="733"/>
                    <a:pt x="202" y="761"/>
                  </a:cubicBezTo>
                  <a:cubicBezTo>
                    <a:pt x="323" y="821"/>
                    <a:pt x="484" y="839"/>
                    <a:pt x="648" y="819"/>
                  </a:cubicBezTo>
                  <a:cubicBezTo>
                    <a:pt x="812" y="799"/>
                    <a:pt x="978" y="740"/>
                    <a:pt x="1106" y="648"/>
                  </a:cubicBezTo>
                  <a:cubicBezTo>
                    <a:pt x="1184" y="592"/>
                    <a:pt x="1239" y="530"/>
                    <a:pt x="1270" y="468"/>
                  </a:cubicBezTo>
                  <a:cubicBezTo>
                    <a:pt x="1293" y="422"/>
                    <a:pt x="1303" y="377"/>
                    <a:pt x="1301" y="334"/>
                  </a:cubicBezTo>
                  <a:cubicBezTo>
                    <a:pt x="1299" y="291"/>
                    <a:pt x="1285" y="249"/>
                    <a:pt x="1258" y="212"/>
                  </a:cubicBezTo>
                  <a:close/>
                </a:path>
              </a:pathLst>
            </a:custGeom>
            <a:solidFill>
              <a:srgbClr val="B2D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01" name="Freeform 241"/>
            <p:cNvSpPr>
              <a:spLocks noEditPoints="1"/>
            </p:cNvSpPr>
            <p:nvPr/>
          </p:nvSpPr>
          <p:spPr bwMode="auto">
            <a:xfrm>
              <a:off x="6284723" y="4347121"/>
              <a:ext cx="338351" cy="223703"/>
            </a:xfrm>
            <a:custGeom>
              <a:avLst/>
              <a:gdLst>
                <a:gd name="T0" fmla="*/ 605 w 706"/>
                <a:gd name="T1" fmla="*/ 44 h 466"/>
                <a:gd name="T2" fmla="*/ 678 w 706"/>
                <a:gd name="T3" fmla="*/ 104 h 466"/>
                <a:gd name="T4" fmla="*/ 705 w 706"/>
                <a:gd name="T5" fmla="*/ 180 h 466"/>
                <a:gd name="T6" fmla="*/ 686 w 706"/>
                <a:gd name="T7" fmla="*/ 261 h 466"/>
                <a:gd name="T8" fmla="*/ 594 w 706"/>
                <a:gd name="T9" fmla="*/ 363 h 466"/>
                <a:gd name="T10" fmla="*/ 346 w 706"/>
                <a:gd name="T11" fmla="*/ 455 h 466"/>
                <a:gd name="T12" fmla="*/ 102 w 706"/>
                <a:gd name="T13" fmla="*/ 423 h 466"/>
                <a:gd name="T14" fmla="*/ 28 w 706"/>
                <a:gd name="T15" fmla="*/ 363 h 466"/>
                <a:gd name="T16" fmla="*/ 2 w 706"/>
                <a:gd name="T17" fmla="*/ 287 h 466"/>
                <a:gd name="T18" fmla="*/ 20 w 706"/>
                <a:gd name="T19" fmla="*/ 206 h 466"/>
                <a:gd name="T20" fmla="*/ 113 w 706"/>
                <a:gd name="T21" fmla="*/ 104 h 466"/>
                <a:gd name="T22" fmla="*/ 360 w 706"/>
                <a:gd name="T23" fmla="*/ 11 h 466"/>
                <a:gd name="T24" fmla="*/ 605 w 706"/>
                <a:gd name="T25" fmla="*/ 44 h 466"/>
                <a:gd name="T26" fmla="*/ 653 w 706"/>
                <a:gd name="T27" fmla="*/ 122 h 466"/>
                <a:gd name="T28" fmla="*/ 590 w 706"/>
                <a:gd name="T29" fmla="*/ 72 h 466"/>
                <a:gd name="T30" fmla="*/ 364 w 706"/>
                <a:gd name="T31" fmla="*/ 42 h 466"/>
                <a:gd name="T32" fmla="*/ 131 w 706"/>
                <a:gd name="T33" fmla="*/ 129 h 466"/>
                <a:gd name="T34" fmla="*/ 48 w 706"/>
                <a:gd name="T35" fmla="*/ 220 h 466"/>
                <a:gd name="T36" fmla="*/ 33 w 706"/>
                <a:gd name="T37" fmla="*/ 286 h 466"/>
                <a:gd name="T38" fmla="*/ 54 w 706"/>
                <a:gd name="T39" fmla="*/ 344 h 466"/>
                <a:gd name="T40" fmla="*/ 116 w 706"/>
                <a:gd name="T41" fmla="*/ 395 h 466"/>
                <a:gd name="T42" fmla="*/ 342 w 706"/>
                <a:gd name="T43" fmla="*/ 424 h 466"/>
                <a:gd name="T44" fmla="*/ 576 w 706"/>
                <a:gd name="T45" fmla="*/ 337 h 466"/>
                <a:gd name="T46" fmla="*/ 658 w 706"/>
                <a:gd name="T47" fmla="*/ 247 h 466"/>
                <a:gd name="T48" fmla="*/ 674 w 706"/>
                <a:gd name="T49" fmla="*/ 181 h 466"/>
                <a:gd name="T50" fmla="*/ 653 w 706"/>
                <a:gd name="T51" fmla="*/ 122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6" h="466">
                  <a:moveTo>
                    <a:pt x="605" y="44"/>
                  </a:moveTo>
                  <a:cubicBezTo>
                    <a:pt x="637" y="60"/>
                    <a:pt x="661" y="81"/>
                    <a:pt x="678" y="104"/>
                  </a:cubicBezTo>
                  <a:cubicBezTo>
                    <a:pt x="695" y="127"/>
                    <a:pt x="704" y="153"/>
                    <a:pt x="705" y="180"/>
                  </a:cubicBezTo>
                  <a:cubicBezTo>
                    <a:pt x="706" y="206"/>
                    <a:pt x="700" y="234"/>
                    <a:pt x="686" y="261"/>
                  </a:cubicBezTo>
                  <a:cubicBezTo>
                    <a:pt x="668" y="296"/>
                    <a:pt x="637" y="331"/>
                    <a:pt x="594" y="363"/>
                  </a:cubicBezTo>
                  <a:cubicBezTo>
                    <a:pt x="524" y="413"/>
                    <a:pt x="435" y="444"/>
                    <a:pt x="346" y="455"/>
                  </a:cubicBezTo>
                  <a:cubicBezTo>
                    <a:pt x="257" y="466"/>
                    <a:pt x="169" y="456"/>
                    <a:pt x="102" y="423"/>
                  </a:cubicBezTo>
                  <a:cubicBezTo>
                    <a:pt x="70" y="406"/>
                    <a:pt x="45" y="386"/>
                    <a:pt x="28" y="363"/>
                  </a:cubicBezTo>
                  <a:cubicBezTo>
                    <a:pt x="12" y="339"/>
                    <a:pt x="3" y="314"/>
                    <a:pt x="2" y="287"/>
                  </a:cubicBezTo>
                  <a:cubicBezTo>
                    <a:pt x="0" y="260"/>
                    <a:pt x="7" y="233"/>
                    <a:pt x="20" y="206"/>
                  </a:cubicBezTo>
                  <a:cubicBezTo>
                    <a:pt x="38" y="170"/>
                    <a:pt x="69" y="135"/>
                    <a:pt x="113" y="104"/>
                  </a:cubicBezTo>
                  <a:cubicBezTo>
                    <a:pt x="182" y="54"/>
                    <a:pt x="272" y="22"/>
                    <a:pt x="360" y="11"/>
                  </a:cubicBezTo>
                  <a:cubicBezTo>
                    <a:pt x="449" y="0"/>
                    <a:pt x="538" y="10"/>
                    <a:pt x="605" y="44"/>
                  </a:cubicBezTo>
                  <a:close/>
                  <a:moveTo>
                    <a:pt x="653" y="122"/>
                  </a:moveTo>
                  <a:cubicBezTo>
                    <a:pt x="639" y="103"/>
                    <a:pt x="618" y="86"/>
                    <a:pt x="590" y="72"/>
                  </a:cubicBezTo>
                  <a:cubicBezTo>
                    <a:pt x="529" y="41"/>
                    <a:pt x="447" y="32"/>
                    <a:pt x="364" y="42"/>
                  </a:cubicBezTo>
                  <a:cubicBezTo>
                    <a:pt x="281" y="53"/>
                    <a:pt x="196" y="82"/>
                    <a:pt x="131" y="129"/>
                  </a:cubicBezTo>
                  <a:cubicBezTo>
                    <a:pt x="92" y="157"/>
                    <a:pt x="64" y="189"/>
                    <a:pt x="48" y="220"/>
                  </a:cubicBezTo>
                  <a:cubicBezTo>
                    <a:pt x="37" y="242"/>
                    <a:pt x="32" y="264"/>
                    <a:pt x="33" y="286"/>
                  </a:cubicBezTo>
                  <a:cubicBezTo>
                    <a:pt x="34" y="306"/>
                    <a:pt x="41" y="326"/>
                    <a:pt x="54" y="344"/>
                  </a:cubicBezTo>
                  <a:cubicBezTo>
                    <a:pt x="68" y="364"/>
                    <a:pt x="88" y="381"/>
                    <a:pt x="116" y="395"/>
                  </a:cubicBezTo>
                  <a:cubicBezTo>
                    <a:pt x="177" y="426"/>
                    <a:pt x="259" y="435"/>
                    <a:pt x="342" y="424"/>
                  </a:cubicBezTo>
                  <a:cubicBezTo>
                    <a:pt x="426" y="414"/>
                    <a:pt x="511" y="384"/>
                    <a:pt x="576" y="337"/>
                  </a:cubicBezTo>
                  <a:cubicBezTo>
                    <a:pt x="615" y="309"/>
                    <a:pt x="643" y="278"/>
                    <a:pt x="658" y="247"/>
                  </a:cubicBezTo>
                  <a:cubicBezTo>
                    <a:pt x="670" y="224"/>
                    <a:pt x="675" y="202"/>
                    <a:pt x="674" y="181"/>
                  </a:cubicBezTo>
                  <a:cubicBezTo>
                    <a:pt x="673" y="160"/>
                    <a:pt x="666" y="140"/>
                    <a:pt x="653" y="122"/>
                  </a:cubicBezTo>
                  <a:close/>
                </a:path>
              </a:pathLst>
            </a:custGeom>
            <a:solidFill>
              <a:srgbClr val="B2D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02" name="Freeform 242"/>
            <p:cNvSpPr>
              <a:spLocks/>
            </p:cNvSpPr>
            <p:nvPr/>
          </p:nvSpPr>
          <p:spPr bwMode="auto">
            <a:xfrm>
              <a:off x="5988316" y="4204510"/>
              <a:ext cx="111852" cy="72704"/>
            </a:xfrm>
            <a:custGeom>
              <a:avLst/>
              <a:gdLst>
                <a:gd name="T0" fmla="*/ 200 w 233"/>
                <a:gd name="T1" fmla="*/ 15 h 154"/>
                <a:gd name="T2" fmla="*/ 224 w 233"/>
                <a:gd name="T3" fmla="*/ 35 h 154"/>
                <a:gd name="T4" fmla="*/ 233 w 233"/>
                <a:gd name="T5" fmla="*/ 59 h 154"/>
                <a:gd name="T6" fmla="*/ 226 w 233"/>
                <a:gd name="T7" fmla="*/ 86 h 154"/>
                <a:gd name="T8" fmla="*/ 196 w 233"/>
                <a:gd name="T9" fmla="*/ 120 h 154"/>
                <a:gd name="T10" fmla="*/ 114 w 233"/>
                <a:gd name="T11" fmla="*/ 150 h 154"/>
                <a:gd name="T12" fmla="*/ 34 w 233"/>
                <a:gd name="T13" fmla="*/ 140 h 154"/>
                <a:gd name="T14" fmla="*/ 9 w 233"/>
                <a:gd name="T15" fmla="*/ 120 h 154"/>
                <a:gd name="T16" fmla="*/ 1 w 233"/>
                <a:gd name="T17" fmla="*/ 95 h 154"/>
                <a:gd name="T18" fmla="*/ 7 w 233"/>
                <a:gd name="T19" fmla="*/ 68 h 154"/>
                <a:gd name="T20" fmla="*/ 37 w 233"/>
                <a:gd name="T21" fmla="*/ 34 h 154"/>
                <a:gd name="T22" fmla="*/ 119 w 233"/>
                <a:gd name="T23" fmla="*/ 4 h 154"/>
                <a:gd name="T24" fmla="*/ 200 w 233"/>
                <a:gd name="T25" fmla="*/ 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154">
                  <a:moveTo>
                    <a:pt x="200" y="15"/>
                  </a:moveTo>
                  <a:cubicBezTo>
                    <a:pt x="210" y="20"/>
                    <a:pt x="218" y="27"/>
                    <a:pt x="224" y="35"/>
                  </a:cubicBezTo>
                  <a:cubicBezTo>
                    <a:pt x="229" y="42"/>
                    <a:pt x="232" y="51"/>
                    <a:pt x="233" y="59"/>
                  </a:cubicBezTo>
                  <a:cubicBezTo>
                    <a:pt x="233" y="68"/>
                    <a:pt x="231" y="77"/>
                    <a:pt x="226" y="86"/>
                  </a:cubicBezTo>
                  <a:cubicBezTo>
                    <a:pt x="221" y="98"/>
                    <a:pt x="210" y="110"/>
                    <a:pt x="196" y="120"/>
                  </a:cubicBezTo>
                  <a:cubicBezTo>
                    <a:pt x="173" y="136"/>
                    <a:pt x="144" y="147"/>
                    <a:pt x="114" y="150"/>
                  </a:cubicBezTo>
                  <a:cubicBezTo>
                    <a:pt x="85" y="154"/>
                    <a:pt x="56" y="151"/>
                    <a:pt x="34" y="140"/>
                  </a:cubicBezTo>
                  <a:cubicBezTo>
                    <a:pt x="23" y="134"/>
                    <a:pt x="15" y="127"/>
                    <a:pt x="9" y="120"/>
                  </a:cubicBezTo>
                  <a:cubicBezTo>
                    <a:pt x="4" y="112"/>
                    <a:pt x="1" y="104"/>
                    <a:pt x="1" y="95"/>
                  </a:cubicBezTo>
                  <a:cubicBezTo>
                    <a:pt x="0" y="86"/>
                    <a:pt x="2" y="77"/>
                    <a:pt x="7" y="68"/>
                  </a:cubicBezTo>
                  <a:cubicBezTo>
                    <a:pt x="13" y="56"/>
                    <a:pt x="23" y="45"/>
                    <a:pt x="37" y="34"/>
                  </a:cubicBezTo>
                  <a:cubicBezTo>
                    <a:pt x="60" y="18"/>
                    <a:pt x="90" y="8"/>
                    <a:pt x="119" y="4"/>
                  </a:cubicBezTo>
                  <a:cubicBezTo>
                    <a:pt x="148" y="0"/>
                    <a:pt x="178" y="4"/>
                    <a:pt x="200" y="15"/>
                  </a:cubicBezTo>
                  <a:close/>
                </a:path>
              </a:pathLst>
            </a:custGeom>
            <a:solidFill>
              <a:srgbClr val="F4B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03" name="Freeform 243"/>
            <p:cNvSpPr>
              <a:spLocks/>
            </p:cNvSpPr>
            <p:nvPr/>
          </p:nvSpPr>
          <p:spPr bwMode="auto">
            <a:xfrm>
              <a:off x="6399371" y="4422621"/>
              <a:ext cx="111852" cy="75500"/>
            </a:xfrm>
            <a:custGeom>
              <a:avLst/>
              <a:gdLst>
                <a:gd name="T0" fmla="*/ 199 w 233"/>
                <a:gd name="T1" fmla="*/ 15 h 154"/>
                <a:gd name="T2" fmla="*/ 224 w 233"/>
                <a:gd name="T3" fmla="*/ 35 h 154"/>
                <a:gd name="T4" fmla="*/ 232 w 233"/>
                <a:gd name="T5" fmla="*/ 60 h 154"/>
                <a:gd name="T6" fmla="*/ 226 w 233"/>
                <a:gd name="T7" fmla="*/ 86 h 154"/>
                <a:gd name="T8" fmla="*/ 196 w 233"/>
                <a:gd name="T9" fmla="*/ 120 h 154"/>
                <a:gd name="T10" fmla="*/ 114 w 233"/>
                <a:gd name="T11" fmla="*/ 151 h 154"/>
                <a:gd name="T12" fmla="*/ 33 w 233"/>
                <a:gd name="T13" fmla="*/ 140 h 154"/>
                <a:gd name="T14" fmla="*/ 9 w 233"/>
                <a:gd name="T15" fmla="*/ 120 h 154"/>
                <a:gd name="T16" fmla="*/ 0 w 233"/>
                <a:gd name="T17" fmla="*/ 95 h 154"/>
                <a:gd name="T18" fmla="*/ 6 w 233"/>
                <a:gd name="T19" fmla="*/ 68 h 154"/>
                <a:gd name="T20" fmla="*/ 37 w 233"/>
                <a:gd name="T21" fmla="*/ 35 h 154"/>
                <a:gd name="T22" fmla="*/ 119 w 233"/>
                <a:gd name="T23" fmla="*/ 4 h 154"/>
                <a:gd name="T24" fmla="*/ 199 w 233"/>
                <a:gd name="T25" fmla="*/ 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154">
                  <a:moveTo>
                    <a:pt x="199" y="15"/>
                  </a:moveTo>
                  <a:cubicBezTo>
                    <a:pt x="210" y="20"/>
                    <a:pt x="218" y="27"/>
                    <a:pt x="224" y="35"/>
                  </a:cubicBezTo>
                  <a:cubicBezTo>
                    <a:pt x="229" y="42"/>
                    <a:pt x="232" y="51"/>
                    <a:pt x="232" y="60"/>
                  </a:cubicBezTo>
                  <a:cubicBezTo>
                    <a:pt x="233" y="68"/>
                    <a:pt x="231" y="77"/>
                    <a:pt x="226" y="86"/>
                  </a:cubicBezTo>
                  <a:cubicBezTo>
                    <a:pt x="220" y="98"/>
                    <a:pt x="210" y="110"/>
                    <a:pt x="196" y="120"/>
                  </a:cubicBezTo>
                  <a:cubicBezTo>
                    <a:pt x="173" y="136"/>
                    <a:pt x="143" y="147"/>
                    <a:pt x="114" y="151"/>
                  </a:cubicBezTo>
                  <a:cubicBezTo>
                    <a:pt x="85" y="154"/>
                    <a:pt x="55" y="151"/>
                    <a:pt x="33" y="140"/>
                  </a:cubicBezTo>
                  <a:cubicBezTo>
                    <a:pt x="23" y="134"/>
                    <a:pt x="15" y="128"/>
                    <a:pt x="9" y="120"/>
                  </a:cubicBezTo>
                  <a:cubicBezTo>
                    <a:pt x="4" y="112"/>
                    <a:pt x="1" y="104"/>
                    <a:pt x="0" y="95"/>
                  </a:cubicBezTo>
                  <a:cubicBezTo>
                    <a:pt x="0" y="86"/>
                    <a:pt x="2" y="77"/>
                    <a:pt x="6" y="68"/>
                  </a:cubicBezTo>
                  <a:cubicBezTo>
                    <a:pt x="12" y="57"/>
                    <a:pt x="23" y="45"/>
                    <a:pt x="37" y="35"/>
                  </a:cubicBezTo>
                  <a:cubicBezTo>
                    <a:pt x="60" y="18"/>
                    <a:pt x="89" y="8"/>
                    <a:pt x="119" y="4"/>
                  </a:cubicBezTo>
                  <a:cubicBezTo>
                    <a:pt x="148" y="0"/>
                    <a:pt x="177" y="4"/>
                    <a:pt x="199" y="15"/>
                  </a:cubicBezTo>
                  <a:close/>
                </a:path>
              </a:pathLst>
            </a:custGeom>
            <a:solidFill>
              <a:srgbClr val="B2D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04" name="Freeform 244"/>
            <p:cNvSpPr>
              <a:spLocks/>
            </p:cNvSpPr>
            <p:nvPr/>
          </p:nvSpPr>
          <p:spPr bwMode="auto">
            <a:xfrm>
              <a:off x="5566776" y="3971951"/>
              <a:ext cx="1233165" cy="850073"/>
            </a:xfrm>
            <a:custGeom>
              <a:avLst/>
              <a:gdLst>
                <a:gd name="T0" fmla="*/ 2571 w 2571"/>
                <a:gd name="T1" fmla="*/ 0 h 1778"/>
                <a:gd name="T2" fmla="*/ 0 w 2571"/>
                <a:gd name="T3" fmla="*/ 1778 h 1778"/>
                <a:gd name="T4" fmla="*/ 2571 w 2571"/>
                <a:gd name="T5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71" h="1778">
                  <a:moveTo>
                    <a:pt x="2571" y="0"/>
                  </a:moveTo>
                  <a:lnTo>
                    <a:pt x="0" y="1778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B8B8B8"/>
            </a:solidFill>
            <a:ln w="9525" cap="flat">
              <a:solidFill>
                <a:srgbClr val="B8B8B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334" name="Rectangle 274"/>
          <p:cNvSpPr>
            <a:spLocks noChangeArrowheads="1"/>
          </p:cNvSpPr>
          <p:nvPr/>
        </p:nvSpPr>
        <p:spPr bwMode="auto">
          <a:xfrm>
            <a:off x="3824944" y="5685734"/>
            <a:ext cx="406301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 b="1" dirty="0">
                <a:solidFill>
                  <a:srgbClr val="AEAFB0"/>
                </a:solidFill>
              </a:rPr>
              <a:t>run A </a:t>
            </a:r>
            <a:endParaRPr lang="en-US" altLang="en-US" dirty="0"/>
          </a:p>
        </p:txBody>
      </p:sp>
      <p:sp>
        <p:nvSpPr>
          <p:cNvPr id="12335" name="Rectangle 275"/>
          <p:cNvSpPr>
            <a:spLocks noChangeArrowheads="1"/>
          </p:cNvSpPr>
          <p:nvPr/>
        </p:nvSpPr>
        <p:spPr bwMode="auto">
          <a:xfrm>
            <a:off x="4460510" y="5684204"/>
            <a:ext cx="376455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 b="1" dirty="0">
                <a:solidFill>
                  <a:srgbClr val="AEAFB0"/>
                </a:solidFill>
              </a:rPr>
              <a:t>run B</a:t>
            </a:r>
            <a:endParaRPr lang="en-US" altLang="en-US" dirty="0"/>
          </a:p>
        </p:txBody>
      </p:sp>
      <p:sp>
        <p:nvSpPr>
          <p:cNvPr id="12336" name="Line 276"/>
          <p:cNvSpPr>
            <a:spLocks noChangeShapeType="1"/>
          </p:cNvSpPr>
          <p:nvPr/>
        </p:nvSpPr>
        <p:spPr bwMode="auto">
          <a:xfrm>
            <a:off x="4331363" y="2687893"/>
            <a:ext cx="0" cy="3211624"/>
          </a:xfrm>
          <a:prstGeom prst="line">
            <a:avLst/>
          </a:prstGeom>
          <a:noFill/>
          <a:ln w="53975" cap="flat">
            <a:solidFill>
              <a:srgbClr val="AEAFB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306" name="Freeform 246"/>
          <p:cNvSpPr>
            <a:spLocks/>
          </p:cNvSpPr>
          <p:nvPr/>
        </p:nvSpPr>
        <p:spPr bwMode="auto">
          <a:xfrm>
            <a:off x="5590701" y="3338197"/>
            <a:ext cx="1772849" cy="1814793"/>
          </a:xfrm>
          <a:custGeom>
            <a:avLst/>
            <a:gdLst>
              <a:gd name="T0" fmla="*/ 0 w 3696"/>
              <a:gd name="T1" fmla="*/ 0 h 3786"/>
              <a:gd name="T2" fmla="*/ 443 w 3696"/>
              <a:gd name="T3" fmla="*/ 455 h 3786"/>
              <a:gd name="T4" fmla="*/ 1482 w 3696"/>
              <a:gd name="T5" fmla="*/ 1148 h 3786"/>
              <a:gd name="T6" fmla="*/ 2181 w 3696"/>
              <a:gd name="T7" fmla="*/ 1435 h 3786"/>
              <a:gd name="T8" fmla="*/ 2437 w 3696"/>
              <a:gd name="T9" fmla="*/ 2131 h 3786"/>
              <a:gd name="T10" fmla="*/ 3133 w 3696"/>
              <a:gd name="T11" fmla="*/ 3212 h 3786"/>
              <a:gd name="T12" fmla="*/ 3696 w 3696"/>
              <a:gd name="T13" fmla="*/ 3786 h 3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96" h="3786">
                <a:moveTo>
                  <a:pt x="0" y="0"/>
                </a:moveTo>
                <a:lnTo>
                  <a:pt x="443" y="455"/>
                </a:lnTo>
                <a:cubicBezTo>
                  <a:pt x="975" y="1000"/>
                  <a:pt x="1131" y="1033"/>
                  <a:pt x="1482" y="1148"/>
                </a:cubicBezTo>
                <a:cubicBezTo>
                  <a:pt x="1834" y="1263"/>
                  <a:pt x="2014" y="1265"/>
                  <a:pt x="2181" y="1435"/>
                </a:cubicBezTo>
                <a:cubicBezTo>
                  <a:pt x="2347" y="1606"/>
                  <a:pt x="2386" y="1833"/>
                  <a:pt x="2437" y="2131"/>
                </a:cubicBezTo>
                <a:cubicBezTo>
                  <a:pt x="2487" y="2428"/>
                  <a:pt x="2635" y="2704"/>
                  <a:pt x="3133" y="3212"/>
                </a:cubicBezTo>
                <a:lnTo>
                  <a:pt x="3696" y="3786"/>
                </a:lnTo>
              </a:path>
            </a:pathLst>
          </a:custGeom>
          <a:noFill/>
          <a:ln w="38100" cap="flat">
            <a:solidFill>
              <a:srgbClr val="DD2A1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800" name="TextBox 12799"/>
          <p:cNvSpPr txBox="1"/>
          <p:nvPr/>
        </p:nvSpPr>
        <p:spPr>
          <a:xfrm>
            <a:off x="908634" y="2687894"/>
            <a:ext cx="1008609" cy="27699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condition 1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3025510" y="2735122"/>
            <a:ext cx="1008609" cy="27699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sz="1200" b="1" dirty="0">
                <a:solidFill>
                  <a:srgbClr val="0099FF"/>
                </a:solidFill>
              </a:rPr>
              <a:t>condition 2</a:t>
            </a:r>
          </a:p>
        </p:txBody>
      </p:sp>
      <p:grpSp>
        <p:nvGrpSpPr>
          <p:cNvPr id="387" name="Group 386"/>
          <p:cNvGrpSpPr/>
          <p:nvPr/>
        </p:nvGrpSpPr>
        <p:grpSpPr>
          <a:xfrm>
            <a:off x="4846720" y="4769796"/>
            <a:ext cx="1026667" cy="1065228"/>
            <a:chOff x="1762202" y="4220921"/>
            <a:chExt cx="1026667" cy="1065228"/>
          </a:xfrm>
        </p:grpSpPr>
        <p:sp>
          <p:nvSpPr>
            <p:cNvPr id="388" name="Freeform 72"/>
            <p:cNvSpPr>
              <a:spLocks/>
            </p:cNvSpPr>
            <p:nvPr/>
          </p:nvSpPr>
          <p:spPr bwMode="auto">
            <a:xfrm>
              <a:off x="1936000" y="4220921"/>
              <a:ext cx="852869" cy="850073"/>
            </a:xfrm>
            <a:custGeom>
              <a:avLst/>
              <a:gdLst>
                <a:gd name="T0" fmla="*/ 0 w 1777"/>
                <a:gd name="T1" fmla="*/ 0 h 1778"/>
                <a:gd name="T2" fmla="*/ 0 w 1777"/>
                <a:gd name="T3" fmla="*/ 1778 h 1778"/>
                <a:gd name="T4" fmla="*/ 1777 w 1777"/>
                <a:gd name="T5" fmla="*/ 177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77" h="1778">
                  <a:moveTo>
                    <a:pt x="0" y="0"/>
                  </a:moveTo>
                  <a:lnTo>
                    <a:pt x="0" y="1778"/>
                  </a:lnTo>
                  <a:lnTo>
                    <a:pt x="1777" y="1778"/>
                  </a:lnTo>
                </a:path>
              </a:pathLst>
            </a:custGeom>
            <a:noFill/>
            <a:ln w="15875" cap="rnd">
              <a:solidFill>
                <a:srgbClr val="14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9" name="Freeform 183"/>
            <p:cNvSpPr>
              <a:spLocks noEditPoints="1"/>
            </p:cNvSpPr>
            <p:nvPr/>
          </p:nvSpPr>
          <p:spPr bwMode="auto">
            <a:xfrm>
              <a:off x="1936000" y="5168705"/>
              <a:ext cx="805332" cy="117444"/>
            </a:xfrm>
            <a:custGeom>
              <a:avLst/>
              <a:gdLst>
                <a:gd name="T0" fmla="*/ 53 w 1684"/>
                <a:gd name="T1" fmla="*/ 133 h 241"/>
                <a:gd name="T2" fmla="*/ 124 w 1684"/>
                <a:gd name="T3" fmla="*/ 52 h 241"/>
                <a:gd name="T4" fmla="*/ 156 w 1684"/>
                <a:gd name="T5" fmla="*/ 64 h 241"/>
                <a:gd name="T6" fmla="*/ 254 w 1684"/>
                <a:gd name="T7" fmla="*/ 158 h 241"/>
                <a:gd name="T8" fmla="*/ 135 w 1684"/>
                <a:gd name="T9" fmla="*/ 119 h 241"/>
                <a:gd name="T10" fmla="*/ 227 w 1684"/>
                <a:gd name="T11" fmla="*/ 158 h 241"/>
                <a:gd name="T12" fmla="*/ 170 w 1684"/>
                <a:gd name="T13" fmla="*/ 81 h 241"/>
                <a:gd name="T14" fmla="*/ 276 w 1684"/>
                <a:gd name="T15" fmla="*/ 52 h 241"/>
                <a:gd name="T16" fmla="*/ 345 w 1684"/>
                <a:gd name="T17" fmla="*/ 84 h 241"/>
                <a:gd name="T18" fmla="*/ 399 w 1684"/>
                <a:gd name="T19" fmla="*/ 187 h 241"/>
                <a:gd name="T20" fmla="*/ 301 w 1684"/>
                <a:gd name="T21" fmla="*/ 187 h 241"/>
                <a:gd name="T22" fmla="*/ 513 w 1684"/>
                <a:gd name="T23" fmla="*/ 178 h 241"/>
                <a:gd name="T24" fmla="*/ 428 w 1684"/>
                <a:gd name="T25" fmla="*/ 68 h 241"/>
                <a:gd name="T26" fmla="*/ 535 w 1684"/>
                <a:gd name="T27" fmla="*/ 125 h 241"/>
                <a:gd name="T28" fmla="*/ 496 w 1684"/>
                <a:gd name="T29" fmla="*/ 164 h 241"/>
                <a:gd name="T30" fmla="*/ 502 w 1684"/>
                <a:gd name="T31" fmla="*/ 81 h 241"/>
                <a:gd name="T32" fmla="*/ 562 w 1684"/>
                <a:gd name="T33" fmla="*/ 187 h 241"/>
                <a:gd name="T34" fmla="*/ 562 w 1684"/>
                <a:gd name="T35" fmla="*/ 187 h 241"/>
                <a:gd name="T36" fmla="*/ 728 w 1684"/>
                <a:gd name="T37" fmla="*/ 57 h 241"/>
                <a:gd name="T38" fmla="*/ 758 w 1684"/>
                <a:gd name="T39" fmla="*/ 0 h 241"/>
                <a:gd name="T40" fmla="*/ 973 w 1684"/>
                <a:gd name="T41" fmla="*/ 185 h 241"/>
                <a:gd name="T42" fmla="*/ 906 w 1684"/>
                <a:gd name="T43" fmla="*/ 133 h 241"/>
                <a:gd name="T44" fmla="*/ 996 w 1684"/>
                <a:gd name="T45" fmla="*/ 101 h 241"/>
                <a:gd name="T46" fmla="*/ 939 w 1684"/>
                <a:gd name="T47" fmla="*/ 74 h 241"/>
                <a:gd name="T48" fmla="*/ 936 w 1684"/>
                <a:gd name="T49" fmla="*/ 54 h 241"/>
                <a:gd name="T50" fmla="*/ 1018 w 1684"/>
                <a:gd name="T51" fmla="*/ 79 h 241"/>
                <a:gd name="T52" fmla="*/ 1026 w 1684"/>
                <a:gd name="T53" fmla="*/ 187 h 241"/>
                <a:gd name="T54" fmla="*/ 958 w 1684"/>
                <a:gd name="T55" fmla="*/ 128 h 241"/>
                <a:gd name="T56" fmla="*/ 933 w 1684"/>
                <a:gd name="T57" fmla="*/ 166 h 241"/>
                <a:gd name="T58" fmla="*/ 996 w 1684"/>
                <a:gd name="T59" fmla="*/ 127 h 241"/>
                <a:gd name="T60" fmla="*/ 1146 w 1684"/>
                <a:gd name="T61" fmla="*/ 176 h 241"/>
                <a:gd name="T62" fmla="*/ 1055 w 1684"/>
                <a:gd name="T63" fmla="*/ 82 h 241"/>
                <a:gd name="T64" fmla="*/ 1162 w 1684"/>
                <a:gd name="T65" fmla="*/ 92 h 241"/>
                <a:gd name="T66" fmla="*/ 1081 w 1684"/>
                <a:gd name="T67" fmla="*/ 80 h 241"/>
                <a:gd name="T68" fmla="*/ 1131 w 1684"/>
                <a:gd name="T69" fmla="*/ 163 h 241"/>
                <a:gd name="T70" fmla="*/ 1220 w 1684"/>
                <a:gd name="T71" fmla="*/ 188 h 241"/>
                <a:gd name="T72" fmla="*/ 1188 w 1684"/>
                <a:gd name="T73" fmla="*/ 69 h 241"/>
                <a:gd name="T74" fmla="*/ 1188 w 1684"/>
                <a:gd name="T75" fmla="*/ 18 h 241"/>
                <a:gd name="T76" fmla="*/ 1234 w 1684"/>
                <a:gd name="T77" fmla="*/ 69 h 241"/>
                <a:gd name="T78" fmla="*/ 1216 w 1684"/>
                <a:gd name="T79" fmla="*/ 166 h 241"/>
                <a:gd name="T80" fmla="*/ 1256 w 1684"/>
                <a:gd name="T81" fmla="*/ 1 h 241"/>
                <a:gd name="T82" fmla="*/ 1256 w 1684"/>
                <a:gd name="T83" fmla="*/ 187 h 241"/>
                <a:gd name="T84" fmla="*/ 1256 w 1684"/>
                <a:gd name="T85" fmla="*/ 187 h 241"/>
                <a:gd name="T86" fmla="*/ 1353 w 1684"/>
                <a:gd name="T87" fmla="*/ 133 h 241"/>
                <a:gd name="T88" fmla="*/ 1424 w 1684"/>
                <a:gd name="T89" fmla="*/ 52 h 241"/>
                <a:gd name="T90" fmla="*/ 1444 w 1684"/>
                <a:gd name="T91" fmla="*/ 1 h 241"/>
                <a:gd name="T92" fmla="*/ 1444 w 1684"/>
                <a:gd name="T93" fmla="*/ 187 h 241"/>
                <a:gd name="T94" fmla="*/ 1444 w 1684"/>
                <a:gd name="T95" fmla="*/ 187 h 241"/>
                <a:gd name="T96" fmla="*/ 1518 w 1684"/>
                <a:gd name="T97" fmla="*/ 185 h 241"/>
                <a:gd name="T98" fmla="*/ 1489 w 1684"/>
                <a:gd name="T99" fmla="*/ 69 h 241"/>
                <a:gd name="T100" fmla="*/ 1528 w 1684"/>
                <a:gd name="T101" fmla="*/ 5 h 241"/>
                <a:gd name="T102" fmla="*/ 1528 w 1684"/>
                <a:gd name="T103" fmla="*/ 69 h 241"/>
                <a:gd name="T104" fmla="*/ 1541 w 1684"/>
                <a:gd name="T105" fmla="*/ 167 h 241"/>
                <a:gd name="T106" fmla="*/ 1583 w 1684"/>
                <a:gd name="T107" fmla="*/ 219 h 241"/>
                <a:gd name="T108" fmla="*/ 1612 w 1684"/>
                <a:gd name="T109" fmla="*/ 187 h 241"/>
                <a:gd name="T110" fmla="*/ 1623 w 1684"/>
                <a:gd name="T111" fmla="*/ 161 h 241"/>
                <a:gd name="T112" fmla="*/ 1633 w 1684"/>
                <a:gd name="T113" fmla="*/ 189 h 241"/>
                <a:gd name="T114" fmla="*/ 1573 w 1684"/>
                <a:gd name="T115" fmla="*/ 2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84" h="241">
                  <a:moveTo>
                    <a:pt x="51" y="187"/>
                  </a:moveTo>
                  <a:lnTo>
                    <a:pt x="0" y="52"/>
                  </a:lnTo>
                  <a:lnTo>
                    <a:pt x="24" y="52"/>
                  </a:lnTo>
                  <a:lnTo>
                    <a:pt x="53" y="133"/>
                  </a:lnTo>
                  <a:cubicBezTo>
                    <a:pt x="56" y="141"/>
                    <a:pt x="59" y="150"/>
                    <a:pt x="62" y="160"/>
                  </a:cubicBezTo>
                  <a:cubicBezTo>
                    <a:pt x="64" y="153"/>
                    <a:pt x="67" y="144"/>
                    <a:pt x="70" y="134"/>
                  </a:cubicBezTo>
                  <a:lnTo>
                    <a:pt x="100" y="52"/>
                  </a:lnTo>
                  <a:lnTo>
                    <a:pt x="124" y="52"/>
                  </a:lnTo>
                  <a:lnTo>
                    <a:pt x="73" y="187"/>
                  </a:lnTo>
                  <a:lnTo>
                    <a:pt x="51" y="187"/>
                  </a:lnTo>
                  <a:close/>
                  <a:moveTo>
                    <a:pt x="135" y="119"/>
                  </a:moveTo>
                  <a:cubicBezTo>
                    <a:pt x="135" y="94"/>
                    <a:pt x="142" y="76"/>
                    <a:pt x="156" y="64"/>
                  </a:cubicBezTo>
                  <a:cubicBezTo>
                    <a:pt x="168" y="54"/>
                    <a:pt x="182" y="49"/>
                    <a:pt x="199" y="49"/>
                  </a:cubicBezTo>
                  <a:cubicBezTo>
                    <a:pt x="217" y="49"/>
                    <a:pt x="232" y="55"/>
                    <a:pt x="244" y="67"/>
                  </a:cubicBezTo>
                  <a:cubicBezTo>
                    <a:pt x="256" y="79"/>
                    <a:pt x="262" y="96"/>
                    <a:pt x="262" y="117"/>
                  </a:cubicBezTo>
                  <a:cubicBezTo>
                    <a:pt x="262" y="135"/>
                    <a:pt x="259" y="148"/>
                    <a:pt x="254" y="158"/>
                  </a:cubicBezTo>
                  <a:cubicBezTo>
                    <a:pt x="249" y="168"/>
                    <a:pt x="241" y="176"/>
                    <a:pt x="231" y="181"/>
                  </a:cubicBezTo>
                  <a:cubicBezTo>
                    <a:pt x="221" y="187"/>
                    <a:pt x="210" y="189"/>
                    <a:pt x="199" y="189"/>
                  </a:cubicBezTo>
                  <a:cubicBezTo>
                    <a:pt x="180" y="189"/>
                    <a:pt x="164" y="183"/>
                    <a:pt x="153" y="171"/>
                  </a:cubicBezTo>
                  <a:cubicBezTo>
                    <a:pt x="141" y="159"/>
                    <a:pt x="135" y="142"/>
                    <a:pt x="135" y="119"/>
                  </a:cubicBezTo>
                  <a:close/>
                  <a:moveTo>
                    <a:pt x="159" y="119"/>
                  </a:moveTo>
                  <a:cubicBezTo>
                    <a:pt x="159" y="136"/>
                    <a:pt x="162" y="149"/>
                    <a:pt x="170" y="158"/>
                  </a:cubicBezTo>
                  <a:cubicBezTo>
                    <a:pt x="178" y="166"/>
                    <a:pt x="187" y="171"/>
                    <a:pt x="199" y="171"/>
                  </a:cubicBezTo>
                  <a:cubicBezTo>
                    <a:pt x="210" y="171"/>
                    <a:pt x="219" y="166"/>
                    <a:pt x="227" y="158"/>
                  </a:cubicBezTo>
                  <a:cubicBezTo>
                    <a:pt x="234" y="149"/>
                    <a:pt x="238" y="136"/>
                    <a:pt x="238" y="119"/>
                  </a:cubicBezTo>
                  <a:cubicBezTo>
                    <a:pt x="238" y="102"/>
                    <a:pt x="234" y="89"/>
                    <a:pt x="227" y="81"/>
                  </a:cubicBezTo>
                  <a:cubicBezTo>
                    <a:pt x="219" y="72"/>
                    <a:pt x="210" y="68"/>
                    <a:pt x="199" y="68"/>
                  </a:cubicBezTo>
                  <a:cubicBezTo>
                    <a:pt x="187" y="68"/>
                    <a:pt x="178" y="72"/>
                    <a:pt x="170" y="81"/>
                  </a:cubicBezTo>
                  <a:cubicBezTo>
                    <a:pt x="162" y="89"/>
                    <a:pt x="159" y="102"/>
                    <a:pt x="159" y="119"/>
                  </a:cubicBezTo>
                  <a:close/>
                  <a:moveTo>
                    <a:pt x="273" y="187"/>
                  </a:moveTo>
                  <a:lnTo>
                    <a:pt x="322" y="117"/>
                  </a:lnTo>
                  <a:lnTo>
                    <a:pt x="276" y="52"/>
                  </a:lnTo>
                  <a:lnTo>
                    <a:pt x="305" y="52"/>
                  </a:lnTo>
                  <a:lnTo>
                    <a:pt x="326" y="84"/>
                  </a:lnTo>
                  <a:cubicBezTo>
                    <a:pt x="330" y="90"/>
                    <a:pt x="333" y="94"/>
                    <a:pt x="335" y="98"/>
                  </a:cubicBezTo>
                  <a:cubicBezTo>
                    <a:pt x="339" y="93"/>
                    <a:pt x="342" y="88"/>
                    <a:pt x="345" y="84"/>
                  </a:cubicBezTo>
                  <a:lnTo>
                    <a:pt x="368" y="52"/>
                  </a:lnTo>
                  <a:lnTo>
                    <a:pt x="396" y="52"/>
                  </a:lnTo>
                  <a:lnTo>
                    <a:pt x="350" y="117"/>
                  </a:lnTo>
                  <a:lnTo>
                    <a:pt x="399" y="187"/>
                  </a:lnTo>
                  <a:lnTo>
                    <a:pt x="371" y="187"/>
                  </a:lnTo>
                  <a:lnTo>
                    <a:pt x="343" y="145"/>
                  </a:lnTo>
                  <a:lnTo>
                    <a:pt x="337" y="135"/>
                  </a:lnTo>
                  <a:lnTo>
                    <a:pt x="301" y="187"/>
                  </a:lnTo>
                  <a:lnTo>
                    <a:pt x="273" y="187"/>
                  </a:lnTo>
                  <a:close/>
                  <a:moveTo>
                    <a:pt x="510" y="143"/>
                  </a:moveTo>
                  <a:lnTo>
                    <a:pt x="534" y="146"/>
                  </a:lnTo>
                  <a:cubicBezTo>
                    <a:pt x="530" y="160"/>
                    <a:pt x="523" y="171"/>
                    <a:pt x="513" y="178"/>
                  </a:cubicBezTo>
                  <a:cubicBezTo>
                    <a:pt x="503" y="186"/>
                    <a:pt x="490" y="189"/>
                    <a:pt x="475" y="189"/>
                  </a:cubicBezTo>
                  <a:cubicBezTo>
                    <a:pt x="455" y="189"/>
                    <a:pt x="440" y="183"/>
                    <a:pt x="428" y="171"/>
                  </a:cubicBezTo>
                  <a:cubicBezTo>
                    <a:pt x="417" y="159"/>
                    <a:pt x="411" y="142"/>
                    <a:pt x="411" y="120"/>
                  </a:cubicBezTo>
                  <a:cubicBezTo>
                    <a:pt x="411" y="98"/>
                    <a:pt x="417" y="80"/>
                    <a:pt x="428" y="68"/>
                  </a:cubicBezTo>
                  <a:cubicBezTo>
                    <a:pt x="440" y="55"/>
                    <a:pt x="455" y="49"/>
                    <a:pt x="474" y="49"/>
                  </a:cubicBezTo>
                  <a:cubicBezTo>
                    <a:pt x="492" y="49"/>
                    <a:pt x="506" y="55"/>
                    <a:pt x="518" y="67"/>
                  </a:cubicBezTo>
                  <a:cubicBezTo>
                    <a:pt x="529" y="80"/>
                    <a:pt x="535" y="97"/>
                    <a:pt x="535" y="119"/>
                  </a:cubicBezTo>
                  <a:cubicBezTo>
                    <a:pt x="535" y="120"/>
                    <a:pt x="535" y="122"/>
                    <a:pt x="535" y="125"/>
                  </a:cubicBezTo>
                  <a:lnTo>
                    <a:pt x="434" y="125"/>
                  </a:lnTo>
                  <a:cubicBezTo>
                    <a:pt x="435" y="140"/>
                    <a:pt x="439" y="151"/>
                    <a:pt x="447" y="159"/>
                  </a:cubicBezTo>
                  <a:cubicBezTo>
                    <a:pt x="454" y="167"/>
                    <a:pt x="464" y="171"/>
                    <a:pt x="475" y="171"/>
                  </a:cubicBezTo>
                  <a:cubicBezTo>
                    <a:pt x="483" y="171"/>
                    <a:pt x="490" y="169"/>
                    <a:pt x="496" y="164"/>
                  </a:cubicBezTo>
                  <a:cubicBezTo>
                    <a:pt x="502" y="160"/>
                    <a:pt x="507" y="153"/>
                    <a:pt x="510" y="143"/>
                  </a:cubicBezTo>
                  <a:close/>
                  <a:moveTo>
                    <a:pt x="435" y="106"/>
                  </a:moveTo>
                  <a:lnTo>
                    <a:pt x="511" y="106"/>
                  </a:lnTo>
                  <a:cubicBezTo>
                    <a:pt x="510" y="95"/>
                    <a:pt x="507" y="86"/>
                    <a:pt x="502" y="81"/>
                  </a:cubicBezTo>
                  <a:cubicBezTo>
                    <a:pt x="495" y="72"/>
                    <a:pt x="485" y="68"/>
                    <a:pt x="474" y="68"/>
                  </a:cubicBezTo>
                  <a:cubicBezTo>
                    <a:pt x="463" y="68"/>
                    <a:pt x="454" y="71"/>
                    <a:pt x="447" y="78"/>
                  </a:cubicBezTo>
                  <a:cubicBezTo>
                    <a:pt x="440" y="85"/>
                    <a:pt x="436" y="95"/>
                    <a:pt x="435" y="106"/>
                  </a:cubicBezTo>
                  <a:close/>
                  <a:moveTo>
                    <a:pt x="562" y="187"/>
                  </a:moveTo>
                  <a:lnTo>
                    <a:pt x="562" y="1"/>
                  </a:lnTo>
                  <a:lnTo>
                    <a:pt x="585" y="1"/>
                  </a:lnTo>
                  <a:lnTo>
                    <a:pt x="585" y="187"/>
                  </a:lnTo>
                  <a:lnTo>
                    <a:pt x="562" y="187"/>
                  </a:lnTo>
                  <a:close/>
                  <a:moveTo>
                    <a:pt x="772" y="187"/>
                  </a:moveTo>
                  <a:lnTo>
                    <a:pt x="749" y="187"/>
                  </a:lnTo>
                  <a:lnTo>
                    <a:pt x="749" y="41"/>
                  </a:lnTo>
                  <a:cubicBezTo>
                    <a:pt x="744" y="46"/>
                    <a:pt x="737" y="52"/>
                    <a:pt x="728" y="57"/>
                  </a:cubicBezTo>
                  <a:cubicBezTo>
                    <a:pt x="719" y="62"/>
                    <a:pt x="711" y="66"/>
                    <a:pt x="704" y="69"/>
                  </a:cubicBezTo>
                  <a:lnTo>
                    <a:pt x="704" y="46"/>
                  </a:lnTo>
                  <a:cubicBezTo>
                    <a:pt x="716" y="40"/>
                    <a:pt x="728" y="33"/>
                    <a:pt x="737" y="25"/>
                  </a:cubicBezTo>
                  <a:cubicBezTo>
                    <a:pt x="747" y="16"/>
                    <a:pt x="754" y="8"/>
                    <a:pt x="758" y="0"/>
                  </a:cubicBezTo>
                  <a:lnTo>
                    <a:pt x="772" y="0"/>
                  </a:lnTo>
                  <a:lnTo>
                    <a:pt x="772" y="187"/>
                  </a:lnTo>
                  <a:close/>
                  <a:moveTo>
                    <a:pt x="998" y="170"/>
                  </a:moveTo>
                  <a:cubicBezTo>
                    <a:pt x="989" y="177"/>
                    <a:pt x="981" y="182"/>
                    <a:pt x="973" y="185"/>
                  </a:cubicBezTo>
                  <a:cubicBezTo>
                    <a:pt x="965" y="188"/>
                    <a:pt x="957" y="189"/>
                    <a:pt x="948" y="189"/>
                  </a:cubicBezTo>
                  <a:cubicBezTo>
                    <a:pt x="933" y="189"/>
                    <a:pt x="922" y="186"/>
                    <a:pt x="914" y="179"/>
                  </a:cubicBezTo>
                  <a:cubicBezTo>
                    <a:pt x="906" y="171"/>
                    <a:pt x="902" y="162"/>
                    <a:pt x="902" y="151"/>
                  </a:cubicBezTo>
                  <a:cubicBezTo>
                    <a:pt x="902" y="144"/>
                    <a:pt x="903" y="138"/>
                    <a:pt x="906" y="133"/>
                  </a:cubicBezTo>
                  <a:cubicBezTo>
                    <a:pt x="909" y="128"/>
                    <a:pt x="913" y="123"/>
                    <a:pt x="918" y="120"/>
                  </a:cubicBezTo>
                  <a:cubicBezTo>
                    <a:pt x="923" y="117"/>
                    <a:pt x="928" y="114"/>
                    <a:pt x="935" y="112"/>
                  </a:cubicBezTo>
                  <a:cubicBezTo>
                    <a:pt x="939" y="111"/>
                    <a:pt x="946" y="110"/>
                    <a:pt x="955" y="109"/>
                  </a:cubicBezTo>
                  <a:cubicBezTo>
                    <a:pt x="973" y="107"/>
                    <a:pt x="987" y="104"/>
                    <a:pt x="996" y="101"/>
                  </a:cubicBezTo>
                  <a:cubicBezTo>
                    <a:pt x="996" y="98"/>
                    <a:pt x="996" y="96"/>
                    <a:pt x="996" y="95"/>
                  </a:cubicBezTo>
                  <a:cubicBezTo>
                    <a:pt x="996" y="86"/>
                    <a:pt x="994" y="79"/>
                    <a:pt x="989" y="76"/>
                  </a:cubicBezTo>
                  <a:cubicBezTo>
                    <a:pt x="983" y="70"/>
                    <a:pt x="975" y="68"/>
                    <a:pt x="963" y="68"/>
                  </a:cubicBezTo>
                  <a:cubicBezTo>
                    <a:pt x="952" y="68"/>
                    <a:pt x="944" y="70"/>
                    <a:pt x="939" y="74"/>
                  </a:cubicBezTo>
                  <a:cubicBezTo>
                    <a:pt x="934" y="77"/>
                    <a:pt x="930" y="84"/>
                    <a:pt x="928" y="94"/>
                  </a:cubicBezTo>
                  <a:lnTo>
                    <a:pt x="906" y="90"/>
                  </a:lnTo>
                  <a:cubicBezTo>
                    <a:pt x="908" y="81"/>
                    <a:pt x="911" y="73"/>
                    <a:pt x="916" y="67"/>
                  </a:cubicBezTo>
                  <a:cubicBezTo>
                    <a:pt x="920" y="61"/>
                    <a:pt x="927" y="57"/>
                    <a:pt x="936" y="54"/>
                  </a:cubicBezTo>
                  <a:cubicBezTo>
                    <a:pt x="945" y="51"/>
                    <a:pt x="955" y="49"/>
                    <a:pt x="967" y="49"/>
                  </a:cubicBezTo>
                  <a:cubicBezTo>
                    <a:pt x="978" y="49"/>
                    <a:pt x="988" y="50"/>
                    <a:pt x="995" y="53"/>
                  </a:cubicBezTo>
                  <a:cubicBezTo>
                    <a:pt x="1002" y="56"/>
                    <a:pt x="1007" y="59"/>
                    <a:pt x="1011" y="63"/>
                  </a:cubicBezTo>
                  <a:cubicBezTo>
                    <a:pt x="1014" y="67"/>
                    <a:pt x="1016" y="73"/>
                    <a:pt x="1018" y="79"/>
                  </a:cubicBezTo>
                  <a:cubicBezTo>
                    <a:pt x="1019" y="83"/>
                    <a:pt x="1019" y="90"/>
                    <a:pt x="1019" y="100"/>
                  </a:cubicBezTo>
                  <a:lnTo>
                    <a:pt x="1019" y="130"/>
                  </a:lnTo>
                  <a:cubicBezTo>
                    <a:pt x="1019" y="151"/>
                    <a:pt x="1019" y="165"/>
                    <a:pt x="1020" y="170"/>
                  </a:cubicBezTo>
                  <a:cubicBezTo>
                    <a:pt x="1021" y="176"/>
                    <a:pt x="1023" y="181"/>
                    <a:pt x="1026" y="187"/>
                  </a:cubicBezTo>
                  <a:lnTo>
                    <a:pt x="1002" y="187"/>
                  </a:lnTo>
                  <a:cubicBezTo>
                    <a:pt x="1000" y="182"/>
                    <a:pt x="998" y="176"/>
                    <a:pt x="998" y="170"/>
                  </a:cubicBezTo>
                  <a:close/>
                  <a:moveTo>
                    <a:pt x="996" y="119"/>
                  </a:moveTo>
                  <a:cubicBezTo>
                    <a:pt x="988" y="122"/>
                    <a:pt x="975" y="125"/>
                    <a:pt x="958" y="128"/>
                  </a:cubicBezTo>
                  <a:cubicBezTo>
                    <a:pt x="949" y="129"/>
                    <a:pt x="942" y="131"/>
                    <a:pt x="938" y="132"/>
                  </a:cubicBezTo>
                  <a:cubicBezTo>
                    <a:pt x="934" y="134"/>
                    <a:pt x="931" y="136"/>
                    <a:pt x="929" y="140"/>
                  </a:cubicBezTo>
                  <a:cubicBezTo>
                    <a:pt x="927" y="143"/>
                    <a:pt x="926" y="146"/>
                    <a:pt x="926" y="150"/>
                  </a:cubicBezTo>
                  <a:cubicBezTo>
                    <a:pt x="926" y="156"/>
                    <a:pt x="928" y="161"/>
                    <a:pt x="933" y="166"/>
                  </a:cubicBezTo>
                  <a:cubicBezTo>
                    <a:pt x="938" y="170"/>
                    <a:pt x="944" y="172"/>
                    <a:pt x="953" y="172"/>
                  </a:cubicBezTo>
                  <a:cubicBezTo>
                    <a:pt x="962" y="172"/>
                    <a:pt x="970" y="170"/>
                    <a:pt x="977" y="166"/>
                  </a:cubicBezTo>
                  <a:cubicBezTo>
                    <a:pt x="984" y="162"/>
                    <a:pt x="989" y="157"/>
                    <a:pt x="992" y="150"/>
                  </a:cubicBezTo>
                  <a:cubicBezTo>
                    <a:pt x="994" y="145"/>
                    <a:pt x="996" y="137"/>
                    <a:pt x="996" y="127"/>
                  </a:cubicBezTo>
                  <a:lnTo>
                    <a:pt x="996" y="119"/>
                  </a:lnTo>
                  <a:close/>
                  <a:moveTo>
                    <a:pt x="1142" y="137"/>
                  </a:moveTo>
                  <a:lnTo>
                    <a:pt x="1165" y="140"/>
                  </a:lnTo>
                  <a:cubicBezTo>
                    <a:pt x="1162" y="156"/>
                    <a:pt x="1156" y="168"/>
                    <a:pt x="1146" y="176"/>
                  </a:cubicBezTo>
                  <a:cubicBezTo>
                    <a:pt x="1136" y="185"/>
                    <a:pt x="1123" y="189"/>
                    <a:pt x="1109" y="189"/>
                  </a:cubicBezTo>
                  <a:cubicBezTo>
                    <a:pt x="1090" y="189"/>
                    <a:pt x="1075" y="183"/>
                    <a:pt x="1064" y="171"/>
                  </a:cubicBezTo>
                  <a:cubicBezTo>
                    <a:pt x="1053" y="159"/>
                    <a:pt x="1047" y="142"/>
                    <a:pt x="1047" y="120"/>
                  </a:cubicBezTo>
                  <a:cubicBezTo>
                    <a:pt x="1047" y="105"/>
                    <a:pt x="1050" y="92"/>
                    <a:pt x="1055" y="82"/>
                  </a:cubicBezTo>
                  <a:cubicBezTo>
                    <a:pt x="1059" y="71"/>
                    <a:pt x="1067" y="63"/>
                    <a:pt x="1077" y="57"/>
                  </a:cubicBezTo>
                  <a:cubicBezTo>
                    <a:pt x="1086" y="52"/>
                    <a:pt x="1097" y="49"/>
                    <a:pt x="1109" y="49"/>
                  </a:cubicBezTo>
                  <a:cubicBezTo>
                    <a:pt x="1123" y="49"/>
                    <a:pt x="1135" y="53"/>
                    <a:pt x="1145" y="60"/>
                  </a:cubicBezTo>
                  <a:cubicBezTo>
                    <a:pt x="1154" y="67"/>
                    <a:pt x="1160" y="78"/>
                    <a:pt x="1162" y="92"/>
                  </a:cubicBezTo>
                  <a:lnTo>
                    <a:pt x="1140" y="95"/>
                  </a:lnTo>
                  <a:cubicBezTo>
                    <a:pt x="1138" y="86"/>
                    <a:pt x="1135" y="79"/>
                    <a:pt x="1129" y="74"/>
                  </a:cubicBezTo>
                  <a:cubicBezTo>
                    <a:pt x="1124" y="70"/>
                    <a:pt x="1117" y="68"/>
                    <a:pt x="1110" y="68"/>
                  </a:cubicBezTo>
                  <a:cubicBezTo>
                    <a:pt x="1098" y="68"/>
                    <a:pt x="1089" y="72"/>
                    <a:pt x="1081" y="80"/>
                  </a:cubicBezTo>
                  <a:cubicBezTo>
                    <a:pt x="1074" y="88"/>
                    <a:pt x="1071" y="101"/>
                    <a:pt x="1071" y="119"/>
                  </a:cubicBezTo>
                  <a:cubicBezTo>
                    <a:pt x="1071" y="137"/>
                    <a:pt x="1074" y="150"/>
                    <a:pt x="1081" y="158"/>
                  </a:cubicBezTo>
                  <a:cubicBezTo>
                    <a:pt x="1088" y="167"/>
                    <a:pt x="1097" y="171"/>
                    <a:pt x="1108" y="171"/>
                  </a:cubicBezTo>
                  <a:cubicBezTo>
                    <a:pt x="1117" y="171"/>
                    <a:pt x="1125" y="168"/>
                    <a:pt x="1131" y="163"/>
                  </a:cubicBezTo>
                  <a:cubicBezTo>
                    <a:pt x="1137" y="157"/>
                    <a:pt x="1141" y="149"/>
                    <a:pt x="1142" y="137"/>
                  </a:cubicBezTo>
                  <a:close/>
                  <a:moveTo>
                    <a:pt x="1234" y="166"/>
                  </a:moveTo>
                  <a:lnTo>
                    <a:pt x="1237" y="186"/>
                  </a:lnTo>
                  <a:cubicBezTo>
                    <a:pt x="1230" y="188"/>
                    <a:pt x="1225" y="188"/>
                    <a:pt x="1220" y="188"/>
                  </a:cubicBezTo>
                  <a:cubicBezTo>
                    <a:pt x="1211" y="188"/>
                    <a:pt x="1205" y="187"/>
                    <a:pt x="1200" y="185"/>
                  </a:cubicBezTo>
                  <a:cubicBezTo>
                    <a:pt x="1196" y="182"/>
                    <a:pt x="1193" y="178"/>
                    <a:pt x="1191" y="174"/>
                  </a:cubicBezTo>
                  <a:cubicBezTo>
                    <a:pt x="1189" y="170"/>
                    <a:pt x="1188" y="161"/>
                    <a:pt x="1188" y="147"/>
                  </a:cubicBezTo>
                  <a:lnTo>
                    <a:pt x="1188" y="69"/>
                  </a:lnTo>
                  <a:lnTo>
                    <a:pt x="1171" y="69"/>
                  </a:lnTo>
                  <a:lnTo>
                    <a:pt x="1171" y="52"/>
                  </a:lnTo>
                  <a:lnTo>
                    <a:pt x="1188" y="52"/>
                  </a:lnTo>
                  <a:lnTo>
                    <a:pt x="1188" y="18"/>
                  </a:lnTo>
                  <a:lnTo>
                    <a:pt x="1211" y="5"/>
                  </a:lnTo>
                  <a:lnTo>
                    <a:pt x="1211" y="52"/>
                  </a:lnTo>
                  <a:lnTo>
                    <a:pt x="1234" y="52"/>
                  </a:lnTo>
                  <a:lnTo>
                    <a:pt x="1234" y="69"/>
                  </a:lnTo>
                  <a:lnTo>
                    <a:pt x="1211" y="69"/>
                  </a:lnTo>
                  <a:lnTo>
                    <a:pt x="1211" y="148"/>
                  </a:lnTo>
                  <a:cubicBezTo>
                    <a:pt x="1211" y="155"/>
                    <a:pt x="1211" y="159"/>
                    <a:pt x="1212" y="161"/>
                  </a:cubicBezTo>
                  <a:cubicBezTo>
                    <a:pt x="1213" y="163"/>
                    <a:pt x="1214" y="164"/>
                    <a:pt x="1216" y="166"/>
                  </a:cubicBezTo>
                  <a:cubicBezTo>
                    <a:pt x="1218" y="167"/>
                    <a:pt x="1220" y="167"/>
                    <a:pt x="1224" y="167"/>
                  </a:cubicBezTo>
                  <a:cubicBezTo>
                    <a:pt x="1226" y="167"/>
                    <a:pt x="1230" y="167"/>
                    <a:pt x="1234" y="166"/>
                  </a:cubicBezTo>
                  <a:close/>
                  <a:moveTo>
                    <a:pt x="1256" y="27"/>
                  </a:moveTo>
                  <a:lnTo>
                    <a:pt x="1256" y="1"/>
                  </a:lnTo>
                  <a:lnTo>
                    <a:pt x="1279" y="1"/>
                  </a:lnTo>
                  <a:lnTo>
                    <a:pt x="1279" y="27"/>
                  </a:lnTo>
                  <a:lnTo>
                    <a:pt x="1256" y="27"/>
                  </a:lnTo>
                  <a:close/>
                  <a:moveTo>
                    <a:pt x="1256" y="187"/>
                  </a:moveTo>
                  <a:lnTo>
                    <a:pt x="1256" y="52"/>
                  </a:lnTo>
                  <a:lnTo>
                    <a:pt x="1279" y="52"/>
                  </a:lnTo>
                  <a:lnTo>
                    <a:pt x="1279" y="187"/>
                  </a:lnTo>
                  <a:lnTo>
                    <a:pt x="1256" y="187"/>
                  </a:lnTo>
                  <a:close/>
                  <a:moveTo>
                    <a:pt x="1351" y="187"/>
                  </a:moveTo>
                  <a:lnTo>
                    <a:pt x="1300" y="52"/>
                  </a:lnTo>
                  <a:lnTo>
                    <a:pt x="1324" y="52"/>
                  </a:lnTo>
                  <a:lnTo>
                    <a:pt x="1353" y="133"/>
                  </a:lnTo>
                  <a:cubicBezTo>
                    <a:pt x="1356" y="141"/>
                    <a:pt x="1359" y="150"/>
                    <a:pt x="1362" y="160"/>
                  </a:cubicBezTo>
                  <a:cubicBezTo>
                    <a:pt x="1364" y="153"/>
                    <a:pt x="1367" y="144"/>
                    <a:pt x="1370" y="134"/>
                  </a:cubicBezTo>
                  <a:lnTo>
                    <a:pt x="1400" y="52"/>
                  </a:lnTo>
                  <a:lnTo>
                    <a:pt x="1424" y="52"/>
                  </a:lnTo>
                  <a:lnTo>
                    <a:pt x="1373" y="187"/>
                  </a:lnTo>
                  <a:lnTo>
                    <a:pt x="1351" y="187"/>
                  </a:lnTo>
                  <a:close/>
                  <a:moveTo>
                    <a:pt x="1444" y="27"/>
                  </a:moveTo>
                  <a:lnTo>
                    <a:pt x="1444" y="1"/>
                  </a:lnTo>
                  <a:lnTo>
                    <a:pt x="1467" y="1"/>
                  </a:lnTo>
                  <a:lnTo>
                    <a:pt x="1467" y="27"/>
                  </a:lnTo>
                  <a:lnTo>
                    <a:pt x="1444" y="27"/>
                  </a:lnTo>
                  <a:close/>
                  <a:moveTo>
                    <a:pt x="1444" y="187"/>
                  </a:moveTo>
                  <a:lnTo>
                    <a:pt x="1444" y="52"/>
                  </a:lnTo>
                  <a:lnTo>
                    <a:pt x="1467" y="52"/>
                  </a:lnTo>
                  <a:lnTo>
                    <a:pt x="1467" y="187"/>
                  </a:lnTo>
                  <a:lnTo>
                    <a:pt x="1444" y="187"/>
                  </a:lnTo>
                  <a:close/>
                  <a:moveTo>
                    <a:pt x="1551" y="166"/>
                  </a:moveTo>
                  <a:lnTo>
                    <a:pt x="1554" y="186"/>
                  </a:lnTo>
                  <a:cubicBezTo>
                    <a:pt x="1548" y="188"/>
                    <a:pt x="1542" y="188"/>
                    <a:pt x="1537" y="188"/>
                  </a:cubicBezTo>
                  <a:cubicBezTo>
                    <a:pt x="1529" y="188"/>
                    <a:pt x="1523" y="187"/>
                    <a:pt x="1518" y="185"/>
                  </a:cubicBezTo>
                  <a:cubicBezTo>
                    <a:pt x="1513" y="182"/>
                    <a:pt x="1510" y="178"/>
                    <a:pt x="1508" y="174"/>
                  </a:cubicBezTo>
                  <a:cubicBezTo>
                    <a:pt x="1506" y="170"/>
                    <a:pt x="1506" y="161"/>
                    <a:pt x="1506" y="147"/>
                  </a:cubicBezTo>
                  <a:lnTo>
                    <a:pt x="1506" y="69"/>
                  </a:lnTo>
                  <a:lnTo>
                    <a:pt x="1489" y="69"/>
                  </a:lnTo>
                  <a:lnTo>
                    <a:pt x="1489" y="52"/>
                  </a:lnTo>
                  <a:lnTo>
                    <a:pt x="1506" y="52"/>
                  </a:lnTo>
                  <a:lnTo>
                    <a:pt x="1506" y="18"/>
                  </a:lnTo>
                  <a:lnTo>
                    <a:pt x="1528" y="5"/>
                  </a:lnTo>
                  <a:lnTo>
                    <a:pt x="1528" y="52"/>
                  </a:lnTo>
                  <a:lnTo>
                    <a:pt x="1551" y="52"/>
                  </a:lnTo>
                  <a:lnTo>
                    <a:pt x="1551" y="69"/>
                  </a:lnTo>
                  <a:lnTo>
                    <a:pt x="1528" y="69"/>
                  </a:lnTo>
                  <a:lnTo>
                    <a:pt x="1528" y="148"/>
                  </a:lnTo>
                  <a:cubicBezTo>
                    <a:pt x="1528" y="155"/>
                    <a:pt x="1529" y="159"/>
                    <a:pt x="1530" y="161"/>
                  </a:cubicBezTo>
                  <a:cubicBezTo>
                    <a:pt x="1530" y="163"/>
                    <a:pt x="1532" y="164"/>
                    <a:pt x="1534" y="166"/>
                  </a:cubicBezTo>
                  <a:cubicBezTo>
                    <a:pt x="1535" y="167"/>
                    <a:pt x="1538" y="167"/>
                    <a:pt x="1541" y="167"/>
                  </a:cubicBezTo>
                  <a:cubicBezTo>
                    <a:pt x="1544" y="167"/>
                    <a:pt x="1547" y="167"/>
                    <a:pt x="1551" y="166"/>
                  </a:cubicBezTo>
                  <a:close/>
                  <a:moveTo>
                    <a:pt x="1573" y="238"/>
                  </a:moveTo>
                  <a:lnTo>
                    <a:pt x="1570" y="217"/>
                  </a:lnTo>
                  <a:cubicBezTo>
                    <a:pt x="1575" y="219"/>
                    <a:pt x="1580" y="219"/>
                    <a:pt x="1583" y="219"/>
                  </a:cubicBezTo>
                  <a:cubicBezTo>
                    <a:pt x="1588" y="219"/>
                    <a:pt x="1592" y="219"/>
                    <a:pt x="1595" y="217"/>
                  </a:cubicBezTo>
                  <a:cubicBezTo>
                    <a:pt x="1599" y="215"/>
                    <a:pt x="1601" y="213"/>
                    <a:pt x="1603" y="210"/>
                  </a:cubicBezTo>
                  <a:cubicBezTo>
                    <a:pt x="1604" y="207"/>
                    <a:pt x="1607" y="202"/>
                    <a:pt x="1610" y="193"/>
                  </a:cubicBezTo>
                  <a:cubicBezTo>
                    <a:pt x="1610" y="191"/>
                    <a:pt x="1611" y="190"/>
                    <a:pt x="1612" y="187"/>
                  </a:cubicBezTo>
                  <a:lnTo>
                    <a:pt x="1561" y="52"/>
                  </a:lnTo>
                  <a:lnTo>
                    <a:pt x="1585" y="52"/>
                  </a:lnTo>
                  <a:lnTo>
                    <a:pt x="1613" y="130"/>
                  </a:lnTo>
                  <a:cubicBezTo>
                    <a:pt x="1617" y="139"/>
                    <a:pt x="1620" y="150"/>
                    <a:pt x="1623" y="161"/>
                  </a:cubicBezTo>
                  <a:cubicBezTo>
                    <a:pt x="1626" y="151"/>
                    <a:pt x="1629" y="140"/>
                    <a:pt x="1633" y="130"/>
                  </a:cubicBezTo>
                  <a:lnTo>
                    <a:pt x="1661" y="52"/>
                  </a:lnTo>
                  <a:lnTo>
                    <a:pt x="1684" y="52"/>
                  </a:lnTo>
                  <a:lnTo>
                    <a:pt x="1633" y="189"/>
                  </a:lnTo>
                  <a:cubicBezTo>
                    <a:pt x="1628" y="204"/>
                    <a:pt x="1623" y="214"/>
                    <a:pt x="1620" y="219"/>
                  </a:cubicBezTo>
                  <a:cubicBezTo>
                    <a:pt x="1616" y="227"/>
                    <a:pt x="1612" y="232"/>
                    <a:pt x="1606" y="236"/>
                  </a:cubicBezTo>
                  <a:cubicBezTo>
                    <a:pt x="1601" y="239"/>
                    <a:pt x="1595" y="241"/>
                    <a:pt x="1588" y="241"/>
                  </a:cubicBezTo>
                  <a:cubicBezTo>
                    <a:pt x="1583" y="241"/>
                    <a:pt x="1578" y="240"/>
                    <a:pt x="1573" y="2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3300"/>
                </a:solidFill>
              </a:endParaRPr>
            </a:p>
          </p:txBody>
        </p:sp>
        <p:sp>
          <p:nvSpPr>
            <p:cNvPr id="390" name="Freeform 184"/>
            <p:cNvSpPr>
              <a:spLocks noEditPoints="1"/>
            </p:cNvSpPr>
            <p:nvPr/>
          </p:nvSpPr>
          <p:spPr bwMode="auto">
            <a:xfrm>
              <a:off x="1762202" y="4240495"/>
              <a:ext cx="117444" cy="808128"/>
            </a:xfrm>
            <a:custGeom>
              <a:avLst/>
              <a:gdLst>
                <a:gd name="T0" fmla="*/ 133 w 241"/>
                <a:gd name="T1" fmla="*/ 1631 h 1685"/>
                <a:gd name="T2" fmla="*/ 52 w 241"/>
                <a:gd name="T3" fmla="*/ 1561 h 1685"/>
                <a:gd name="T4" fmla="*/ 64 w 241"/>
                <a:gd name="T5" fmla="*/ 1528 h 1685"/>
                <a:gd name="T6" fmla="*/ 158 w 241"/>
                <a:gd name="T7" fmla="*/ 1431 h 1685"/>
                <a:gd name="T8" fmla="*/ 119 w 241"/>
                <a:gd name="T9" fmla="*/ 1549 h 1685"/>
                <a:gd name="T10" fmla="*/ 158 w 241"/>
                <a:gd name="T11" fmla="*/ 1458 h 1685"/>
                <a:gd name="T12" fmla="*/ 81 w 241"/>
                <a:gd name="T13" fmla="*/ 1515 h 1685"/>
                <a:gd name="T14" fmla="*/ 52 w 241"/>
                <a:gd name="T15" fmla="*/ 1408 h 1685"/>
                <a:gd name="T16" fmla="*/ 84 w 241"/>
                <a:gd name="T17" fmla="*/ 1339 h 1685"/>
                <a:gd name="T18" fmla="*/ 187 w 241"/>
                <a:gd name="T19" fmla="*/ 1286 h 1685"/>
                <a:gd name="T20" fmla="*/ 187 w 241"/>
                <a:gd name="T21" fmla="*/ 1384 h 1685"/>
                <a:gd name="T22" fmla="*/ 178 w 241"/>
                <a:gd name="T23" fmla="*/ 1171 h 1685"/>
                <a:gd name="T24" fmla="*/ 68 w 241"/>
                <a:gd name="T25" fmla="*/ 1256 h 1685"/>
                <a:gd name="T26" fmla="*/ 125 w 241"/>
                <a:gd name="T27" fmla="*/ 1150 h 1685"/>
                <a:gd name="T28" fmla="*/ 164 w 241"/>
                <a:gd name="T29" fmla="*/ 1188 h 1685"/>
                <a:gd name="T30" fmla="*/ 81 w 241"/>
                <a:gd name="T31" fmla="*/ 1183 h 1685"/>
                <a:gd name="T32" fmla="*/ 187 w 241"/>
                <a:gd name="T33" fmla="*/ 1122 h 1685"/>
                <a:gd name="T34" fmla="*/ 187 w 241"/>
                <a:gd name="T35" fmla="*/ 1122 h 1685"/>
                <a:gd name="T36" fmla="*/ 171 w 241"/>
                <a:gd name="T37" fmla="*/ 999 h 1685"/>
                <a:gd name="T38" fmla="*/ 51 w 241"/>
                <a:gd name="T39" fmla="*/ 902 h 1685"/>
                <a:gd name="T40" fmla="*/ 56 w 241"/>
                <a:gd name="T41" fmla="*/ 973 h 1685"/>
                <a:gd name="T42" fmla="*/ 15 w 241"/>
                <a:gd name="T43" fmla="*/ 894 h 1685"/>
                <a:gd name="T44" fmla="*/ 129 w 241"/>
                <a:gd name="T45" fmla="*/ 933 h 1685"/>
                <a:gd name="T46" fmla="*/ 170 w 241"/>
                <a:gd name="T47" fmla="*/ 687 h 1685"/>
                <a:gd name="T48" fmla="*/ 151 w 241"/>
                <a:gd name="T49" fmla="*/ 783 h 1685"/>
                <a:gd name="T50" fmla="*/ 109 w 241"/>
                <a:gd name="T51" fmla="*/ 730 h 1685"/>
                <a:gd name="T52" fmla="*/ 68 w 241"/>
                <a:gd name="T53" fmla="*/ 721 h 1685"/>
                <a:gd name="T54" fmla="*/ 67 w 241"/>
                <a:gd name="T55" fmla="*/ 769 h 1685"/>
                <a:gd name="T56" fmla="*/ 63 w 241"/>
                <a:gd name="T57" fmla="*/ 674 h 1685"/>
                <a:gd name="T58" fmla="*/ 170 w 241"/>
                <a:gd name="T59" fmla="*/ 664 h 1685"/>
                <a:gd name="T60" fmla="*/ 119 w 241"/>
                <a:gd name="T61" fmla="*/ 689 h 1685"/>
                <a:gd name="T62" fmla="*/ 150 w 241"/>
                <a:gd name="T63" fmla="*/ 758 h 1685"/>
                <a:gd name="T64" fmla="*/ 150 w 241"/>
                <a:gd name="T65" fmla="*/ 692 h 1685"/>
                <a:gd name="T66" fmla="*/ 140 w 241"/>
                <a:gd name="T67" fmla="*/ 520 h 1685"/>
                <a:gd name="T68" fmla="*/ 120 w 241"/>
                <a:gd name="T69" fmla="*/ 637 h 1685"/>
                <a:gd name="T70" fmla="*/ 60 w 241"/>
                <a:gd name="T71" fmla="*/ 540 h 1685"/>
                <a:gd name="T72" fmla="*/ 68 w 241"/>
                <a:gd name="T73" fmla="*/ 575 h 1685"/>
                <a:gd name="T74" fmla="*/ 171 w 241"/>
                <a:gd name="T75" fmla="*/ 576 h 1685"/>
                <a:gd name="T76" fmla="*/ 186 w 241"/>
                <a:gd name="T77" fmla="*/ 448 h 1685"/>
                <a:gd name="T78" fmla="*/ 147 w 241"/>
                <a:gd name="T79" fmla="*/ 497 h 1685"/>
                <a:gd name="T80" fmla="*/ 52 w 241"/>
                <a:gd name="T81" fmla="*/ 497 h 1685"/>
                <a:gd name="T82" fmla="*/ 52 w 241"/>
                <a:gd name="T83" fmla="*/ 451 h 1685"/>
                <a:gd name="T84" fmla="*/ 161 w 241"/>
                <a:gd name="T85" fmla="*/ 472 h 1685"/>
                <a:gd name="T86" fmla="*/ 27 w 241"/>
                <a:gd name="T87" fmla="*/ 428 h 1685"/>
                <a:gd name="T88" fmla="*/ 27 w 241"/>
                <a:gd name="T89" fmla="*/ 428 h 1685"/>
                <a:gd name="T90" fmla="*/ 187 w 241"/>
                <a:gd name="T91" fmla="*/ 405 h 1685"/>
                <a:gd name="T92" fmla="*/ 52 w 241"/>
                <a:gd name="T93" fmla="*/ 360 h 1685"/>
                <a:gd name="T94" fmla="*/ 52 w 241"/>
                <a:gd name="T95" fmla="*/ 284 h 1685"/>
                <a:gd name="T96" fmla="*/ 27 w 241"/>
                <a:gd name="T97" fmla="*/ 241 h 1685"/>
                <a:gd name="T98" fmla="*/ 27 w 241"/>
                <a:gd name="T99" fmla="*/ 241 h 1685"/>
                <a:gd name="T100" fmla="*/ 187 w 241"/>
                <a:gd name="T101" fmla="*/ 218 h 1685"/>
                <a:gd name="T102" fmla="*/ 188 w 241"/>
                <a:gd name="T103" fmla="*/ 147 h 1685"/>
                <a:gd name="T104" fmla="*/ 69 w 241"/>
                <a:gd name="T105" fmla="*/ 179 h 1685"/>
                <a:gd name="T106" fmla="*/ 18 w 241"/>
                <a:gd name="T107" fmla="*/ 179 h 1685"/>
                <a:gd name="T108" fmla="*/ 69 w 241"/>
                <a:gd name="T109" fmla="*/ 133 h 1685"/>
                <a:gd name="T110" fmla="*/ 165 w 241"/>
                <a:gd name="T111" fmla="*/ 151 h 1685"/>
                <a:gd name="T112" fmla="*/ 217 w 241"/>
                <a:gd name="T113" fmla="*/ 114 h 1685"/>
                <a:gd name="T114" fmla="*/ 193 w 241"/>
                <a:gd name="T115" fmla="*/ 74 h 1685"/>
                <a:gd name="T116" fmla="*/ 130 w 241"/>
                <a:gd name="T117" fmla="*/ 71 h 1685"/>
                <a:gd name="T118" fmla="*/ 52 w 241"/>
                <a:gd name="T119" fmla="*/ 0 h 1685"/>
                <a:gd name="T120" fmla="*/ 241 w 241"/>
                <a:gd name="T121" fmla="*/ 97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1" h="1685">
                  <a:moveTo>
                    <a:pt x="187" y="1634"/>
                  </a:moveTo>
                  <a:lnTo>
                    <a:pt x="52" y="1685"/>
                  </a:lnTo>
                  <a:lnTo>
                    <a:pt x="52" y="1660"/>
                  </a:lnTo>
                  <a:lnTo>
                    <a:pt x="133" y="1631"/>
                  </a:lnTo>
                  <a:cubicBezTo>
                    <a:pt x="141" y="1628"/>
                    <a:pt x="150" y="1625"/>
                    <a:pt x="160" y="1623"/>
                  </a:cubicBezTo>
                  <a:cubicBezTo>
                    <a:pt x="153" y="1621"/>
                    <a:pt x="144" y="1618"/>
                    <a:pt x="134" y="1614"/>
                  </a:cubicBezTo>
                  <a:lnTo>
                    <a:pt x="52" y="1584"/>
                  </a:lnTo>
                  <a:lnTo>
                    <a:pt x="52" y="1561"/>
                  </a:lnTo>
                  <a:lnTo>
                    <a:pt x="187" y="1612"/>
                  </a:lnTo>
                  <a:lnTo>
                    <a:pt x="187" y="1634"/>
                  </a:lnTo>
                  <a:close/>
                  <a:moveTo>
                    <a:pt x="119" y="1549"/>
                  </a:moveTo>
                  <a:cubicBezTo>
                    <a:pt x="94" y="1549"/>
                    <a:pt x="76" y="1542"/>
                    <a:pt x="64" y="1528"/>
                  </a:cubicBezTo>
                  <a:cubicBezTo>
                    <a:pt x="54" y="1517"/>
                    <a:pt x="49" y="1503"/>
                    <a:pt x="49" y="1486"/>
                  </a:cubicBezTo>
                  <a:cubicBezTo>
                    <a:pt x="49" y="1467"/>
                    <a:pt x="55" y="1452"/>
                    <a:pt x="67" y="1441"/>
                  </a:cubicBezTo>
                  <a:cubicBezTo>
                    <a:pt x="79" y="1429"/>
                    <a:pt x="96" y="1423"/>
                    <a:pt x="117" y="1423"/>
                  </a:cubicBezTo>
                  <a:cubicBezTo>
                    <a:pt x="135" y="1423"/>
                    <a:pt x="148" y="1425"/>
                    <a:pt x="158" y="1431"/>
                  </a:cubicBezTo>
                  <a:cubicBezTo>
                    <a:pt x="168" y="1436"/>
                    <a:pt x="176" y="1443"/>
                    <a:pt x="181" y="1453"/>
                  </a:cubicBezTo>
                  <a:cubicBezTo>
                    <a:pt x="187" y="1463"/>
                    <a:pt x="189" y="1474"/>
                    <a:pt x="189" y="1486"/>
                  </a:cubicBezTo>
                  <a:cubicBezTo>
                    <a:pt x="189" y="1505"/>
                    <a:pt x="183" y="1520"/>
                    <a:pt x="171" y="1532"/>
                  </a:cubicBezTo>
                  <a:cubicBezTo>
                    <a:pt x="159" y="1543"/>
                    <a:pt x="142" y="1549"/>
                    <a:pt x="119" y="1549"/>
                  </a:cubicBezTo>
                  <a:close/>
                  <a:moveTo>
                    <a:pt x="119" y="1526"/>
                  </a:moveTo>
                  <a:cubicBezTo>
                    <a:pt x="136" y="1526"/>
                    <a:pt x="149" y="1522"/>
                    <a:pt x="158" y="1515"/>
                  </a:cubicBezTo>
                  <a:cubicBezTo>
                    <a:pt x="166" y="1507"/>
                    <a:pt x="171" y="1497"/>
                    <a:pt x="171" y="1486"/>
                  </a:cubicBezTo>
                  <a:cubicBezTo>
                    <a:pt x="171" y="1475"/>
                    <a:pt x="166" y="1465"/>
                    <a:pt x="158" y="1458"/>
                  </a:cubicBezTo>
                  <a:cubicBezTo>
                    <a:pt x="149" y="1450"/>
                    <a:pt x="136" y="1446"/>
                    <a:pt x="118" y="1446"/>
                  </a:cubicBezTo>
                  <a:cubicBezTo>
                    <a:pt x="102" y="1446"/>
                    <a:pt x="89" y="1450"/>
                    <a:pt x="81" y="1458"/>
                  </a:cubicBezTo>
                  <a:cubicBezTo>
                    <a:pt x="72" y="1465"/>
                    <a:pt x="68" y="1475"/>
                    <a:pt x="68" y="1486"/>
                  </a:cubicBezTo>
                  <a:cubicBezTo>
                    <a:pt x="68" y="1497"/>
                    <a:pt x="72" y="1507"/>
                    <a:pt x="81" y="1515"/>
                  </a:cubicBezTo>
                  <a:cubicBezTo>
                    <a:pt x="89" y="1522"/>
                    <a:pt x="102" y="1526"/>
                    <a:pt x="119" y="1526"/>
                  </a:cubicBezTo>
                  <a:close/>
                  <a:moveTo>
                    <a:pt x="187" y="1412"/>
                  </a:moveTo>
                  <a:lnTo>
                    <a:pt x="117" y="1362"/>
                  </a:lnTo>
                  <a:lnTo>
                    <a:pt x="52" y="1408"/>
                  </a:lnTo>
                  <a:lnTo>
                    <a:pt x="52" y="1380"/>
                  </a:lnTo>
                  <a:lnTo>
                    <a:pt x="84" y="1359"/>
                  </a:lnTo>
                  <a:cubicBezTo>
                    <a:pt x="90" y="1355"/>
                    <a:pt x="94" y="1352"/>
                    <a:pt x="98" y="1349"/>
                  </a:cubicBezTo>
                  <a:cubicBezTo>
                    <a:pt x="93" y="1345"/>
                    <a:pt x="88" y="1342"/>
                    <a:pt x="84" y="1339"/>
                  </a:cubicBezTo>
                  <a:lnTo>
                    <a:pt x="52" y="1317"/>
                  </a:lnTo>
                  <a:lnTo>
                    <a:pt x="52" y="1289"/>
                  </a:lnTo>
                  <a:lnTo>
                    <a:pt x="117" y="1334"/>
                  </a:lnTo>
                  <a:lnTo>
                    <a:pt x="187" y="1286"/>
                  </a:lnTo>
                  <a:lnTo>
                    <a:pt x="187" y="1313"/>
                  </a:lnTo>
                  <a:lnTo>
                    <a:pt x="145" y="1341"/>
                  </a:lnTo>
                  <a:lnTo>
                    <a:pt x="135" y="1348"/>
                  </a:lnTo>
                  <a:lnTo>
                    <a:pt x="187" y="1384"/>
                  </a:lnTo>
                  <a:lnTo>
                    <a:pt x="187" y="1412"/>
                  </a:lnTo>
                  <a:close/>
                  <a:moveTo>
                    <a:pt x="143" y="1174"/>
                  </a:moveTo>
                  <a:lnTo>
                    <a:pt x="146" y="1150"/>
                  </a:lnTo>
                  <a:cubicBezTo>
                    <a:pt x="160" y="1154"/>
                    <a:pt x="171" y="1161"/>
                    <a:pt x="178" y="1171"/>
                  </a:cubicBezTo>
                  <a:cubicBezTo>
                    <a:pt x="186" y="1181"/>
                    <a:pt x="189" y="1194"/>
                    <a:pt x="189" y="1210"/>
                  </a:cubicBezTo>
                  <a:cubicBezTo>
                    <a:pt x="189" y="1229"/>
                    <a:pt x="183" y="1245"/>
                    <a:pt x="171" y="1256"/>
                  </a:cubicBezTo>
                  <a:cubicBezTo>
                    <a:pt x="159" y="1268"/>
                    <a:pt x="142" y="1274"/>
                    <a:pt x="120" y="1274"/>
                  </a:cubicBezTo>
                  <a:cubicBezTo>
                    <a:pt x="98" y="1274"/>
                    <a:pt x="80" y="1268"/>
                    <a:pt x="68" y="1256"/>
                  </a:cubicBezTo>
                  <a:cubicBezTo>
                    <a:pt x="55" y="1245"/>
                    <a:pt x="49" y="1229"/>
                    <a:pt x="49" y="1211"/>
                  </a:cubicBezTo>
                  <a:cubicBezTo>
                    <a:pt x="49" y="1193"/>
                    <a:pt x="55" y="1178"/>
                    <a:pt x="67" y="1167"/>
                  </a:cubicBezTo>
                  <a:cubicBezTo>
                    <a:pt x="80" y="1155"/>
                    <a:pt x="97" y="1150"/>
                    <a:pt x="119" y="1150"/>
                  </a:cubicBezTo>
                  <a:cubicBezTo>
                    <a:pt x="120" y="1150"/>
                    <a:pt x="122" y="1150"/>
                    <a:pt x="125" y="1150"/>
                  </a:cubicBezTo>
                  <a:lnTo>
                    <a:pt x="125" y="1250"/>
                  </a:lnTo>
                  <a:cubicBezTo>
                    <a:pt x="140" y="1249"/>
                    <a:pt x="151" y="1245"/>
                    <a:pt x="159" y="1238"/>
                  </a:cubicBezTo>
                  <a:cubicBezTo>
                    <a:pt x="167" y="1230"/>
                    <a:pt x="171" y="1221"/>
                    <a:pt x="171" y="1210"/>
                  </a:cubicBezTo>
                  <a:cubicBezTo>
                    <a:pt x="171" y="1201"/>
                    <a:pt x="169" y="1194"/>
                    <a:pt x="164" y="1188"/>
                  </a:cubicBezTo>
                  <a:cubicBezTo>
                    <a:pt x="160" y="1182"/>
                    <a:pt x="153" y="1178"/>
                    <a:pt x="143" y="1174"/>
                  </a:cubicBezTo>
                  <a:close/>
                  <a:moveTo>
                    <a:pt x="106" y="1249"/>
                  </a:moveTo>
                  <a:lnTo>
                    <a:pt x="106" y="1174"/>
                  </a:lnTo>
                  <a:cubicBezTo>
                    <a:pt x="95" y="1175"/>
                    <a:pt x="86" y="1178"/>
                    <a:pt x="81" y="1183"/>
                  </a:cubicBezTo>
                  <a:cubicBezTo>
                    <a:pt x="72" y="1190"/>
                    <a:pt x="68" y="1199"/>
                    <a:pt x="68" y="1211"/>
                  </a:cubicBezTo>
                  <a:cubicBezTo>
                    <a:pt x="68" y="1221"/>
                    <a:pt x="71" y="1230"/>
                    <a:pt x="78" y="1237"/>
                  </a:cubicBezTo>
                  <a:cubicBezTo>
                    <a:pt x="85" y="1244"/>
                    <a:pt x="95" y="1248"/>
                    <a:pt x="106" y="1249"/>
                  </a:cubicBezTo>
                  <a:close/>
                  <a:moveTo>
                    <a:pt x="187" y="1122"/>
                  </a:moveTo>
                  <a:lnTo>
                    <a:pt x="1" y="1122"/>
                  </a:lnTo>
                  <a:lnTo>
                    <a:pt x="1" y="1099"/>
                  </a:lnTo>
                  <a:lnTo>
                    <a:pt x="187" y="1099"/>
                  </a:lnTo>
                  <a:lnTo>
                    <a:pt x="187" y="1122"/>
                  </a:lnTo>
                  <a:close/>
                  <a:moveTo>
                    <a:pt x="165" y="878"/>
                  </a:moveTo>
                  <a:lnTo>
                    <a:pt x="187" y="878"/>
                  </a:lnTo>
                  <a:lnTo>
                    <a:pt x="187" y="1001"/>
                  </a:lnTo>
                  <a:cubicBezTo>
                    <a:pt x="181" y="1001"/>
                    <a:pt x="176" y="1001"/>
                    <a:pt x="171" y="999"/>
                  </a:cubicBezTo>
                  <a:cubicBezTo>
                    <a:pt x="162" y="995"/>
                    <a:pt x="154" y="990"/>
                    <a:pt x="146" y="983"/>
                  </a:cubicBezTo>
                  <a:cubicBezTo>
                    <a:pt x="138" y="976"/>
                    <a:pt x="129" y="966"/>
                    <a:pt x="118" y="954"/>
                  </a:cubicBezTo>
                  <a:cubicBezTo>
                    <a:pt x="101" y="933"/>
                    <a:pt x="88" y="920"/>
                    <a:pt x="79" y="913"/>
                  </a:cubicBezTo>
                  <a:cubicBezTo>
                    <a:pt x="69" y="905"/>
                    <a:pt x="60" y="902"/>
                    <a:pt x="51" y="902"/>
                  </a:cubicBezTo>
                  <a:cubicBezTo>
                    <a:pt x="42" y="902"/>
                    <a:pt x="34" y="905"/>
                    <a:pt x="28" y="911"/>
                  </a:cubicBezTo>
                  <a:cubicBezTo>
                    <a:pt x="22" y="918"/>
                    <a:pt x="19" y="926"/>
                    <a:pt x="19" y="937"/>
                  </a:cubicBezTo>
                  <a:cubicBezTo>
                    <a:pt x="19" y="948"/>
                    <a:pt x="22" y="957"/>
                    <a:pt x="29" y="963"/>
                  </a:cubicBezTo>
                  <a:cubicBezTo>
                    <a:pt x="35" y="970"/>
                    <a:pt x="44" y="973"/>
                    <a:pt x="56" y="973"/>
                  </a:cubicBezTo>
                  <a:lnTo>
                    <a:pt x="54" y="997"/>
                  </a:lnTo>
                  <a:cubicBezTo>
                    <a:pt x="36" y="995"/>
                    <a:pt x="23" y="989"/>
                    <a:pt x="14" y="979"/>
                  </a:cubicBezTo>
                  <a:cubicBezTo>
                    <a:pt x="4" y="968"/>
                    <a:pt x="0" y="954"/>
                    <a:pt x="0" y="936"/>
                  </a:cubicBezTo>
                  <a:cubicBezTo>
                    <a:pt x="0" y="919"/>
                    <a:pt x="5" y="904"/>
                    <a:pt x="15" y="894"/>
                  </a:cubicBezTo>
                  <a:cubicBezTo>
                    <a:pt x="25" y="884"/>
                    <a:pt x="37" y="878"/>
                    <a:pt x="51" y="878"/>
                  </a:cubicBezTo>
                  <a:cubicBezTo>
                    <a:pt x="59" y="878"/>
                    <a:pt x="66" y="880"/>
                    <a:pt x="73" y="883"/>
                  </a:cubicBezTo>
                  <a:cubicBezTo>
                    <a:pt x="81" y="886"/>
                    <a:pt x="88" y="891"/>
                    <a:pt x="96" y="898"/>
                  </a:cubicBezTo>
                  <a:cubicBezTo>
                    <a:pt x="104" y="905"/>
                    <a:pt x="115" y="917"/>
                    <a:pt x="129" y="933"/>
                  </a:cubicBezTo>
                  <a:cubicBezTo>
                    <a:pt x="140" y="947"/>
                    <a:pt x="148" y="956"/>
                    <a:pt x="152" y="960"/>
                  </a:cubicBezTo>
                  <a:cubicBezTo>
                    <a:pt x="157" y="964"/>
                    <a:pt x="161" y="967"/>
                    <a:pt x="165" y="969"/>
                  </a:cubicBezTo>
                  <a:lnTo>
                    <a:pt x="165" y="878"/>
                  </a:lnTo>
                  <a:close/>
                  <a:moveTo>
                    <a:pt x="170" y="687"/>
                  </a:moveTo>
                  <a:cubicBezTo>
                    <a:pt x="177" y="695"/>
                    <a:pt x="182" y="704"/>
                    <a:pt x="185" y="711"/>
                  </a:cubicBezTo>
                  <a:cubicBezTo>
                    <a:pt x="188" y="719"/>
                    <a:pt x="189" y="728"/>
                    <a:pt x="189" y="737"/>
                  </a:cubicBezTo>
                  <a:cubicBezTo>
                    <a:pt x="189" y="751"/>
                    <a:pt x="186" y="763"/>
                    <a:pt x="179" y="771"/>
                  </a:cubicBezTo>
                  <a:cubicBezTo>
                    <a:pt x="171" y="779"/>
                    <a:pt x="162" y="783"/>
                    <a:pt x="151" y="783"/>
                  </a:cubicBezTo>
                  <a:cubicBezTo>
                    <a:pt x="144" y="783"/>
                    <a:pt x="138" y="781"/>
                    <a:pt x="133" y="778"/>
                  </a:cubicBezTo>
                  <a:cubicBezTo>
                    <a:pt x="128" y="775"/>
                    <a:pt x="123" y="771"/>
                    <a:pt x="120" y="766"/>
                  </a:cubicBezTo>
                  <a:cubicBezTo>
                    <a:pt x="117" y="762"/>
                    <a:pt x="114" y="756"/>
                    <a:pt x="112" y="750"/>
                  </a:cubicBezTo>
                  <a:cubicBezTo>
                    <a:pt x="111" y="745"/>
                    <a:pt x="110" y="739"/>
                    <a:pt x="109" y="730"/>
                  </a:cubicBezTo>
                  <a:cubicBezTo>
                    <a:pt x="107" y="711"/>
                    <a:pt x="104" y="697"/>
                    <a:pt x="101" y="689"/>
                  </a:cubicBezTo>
                  <a:cubicBezTo>
                    <a:pt x="98" y="689"/>
                    <a:pt x="96" y="689"/>
                    <a:pt x="95" y="689"/>
                  </a:cubicBezTo>
                  <a:cubicBezTo>
                    <a:pt x="86" y="689"/>
                    <a:pt x="79" y="691"/>
                    <a:pt x="76" y="695"/>
                  </a:cubicBezTo>
                  <a:cubicBezTo>
                    <a:pt x="70" y="701"/>
                    <a:pt x="68" y="710"/>
                    <a:pt x="68" y="721"/>
                  </a:cubicBezTo>
                  <a:cubicBezTo>
                    <a:pt x="68" y="732"/>
                    <a:pt x="70" y="740"/>
                    <a:pt x="74" y="745"/>
                  </a:cubicBezTo>
                  <a:cubicBezTo>
                    <a:pt x="77" y="750"/>
                    <a:pt x="84" y="754"/>
                    <a:pt x="94" y="756"/>
                  </a:cubicBezTo>
                  <a:lnTo>
                    <a:pt x="90" y="779"/>
                  </a:lnTo>
                  <a:cubicBezTo>
                    <a:pt x="81" y="777"/>
                    <a:pt x="73" y="773"/>
                    <a:pt x="67" y="769"/>
                  </a:cubicBezTo>
                  <a:cubicBezTo>
                    <a:pt x="61" y="764"/>
                    <a:pt x="57" y="757"/>
                    <a:pt x="54" y="749"/>
                  </a:cubicBezTo>
                  <a:cubicBezTo>
                    <a:pt x="50" y="740"/>
                    <a:pt x="49" y="729"/>
                    <a:pt x="49" y="718"/>
                  </a:cubicBezTo>
                  <a:cubicBezTo>
                    <a:pt x="49" y="706"/>
                    <a:pt x="50" y="697"/>
                    <a:pt x="53" y="690"/>
                  </a:cubicBezTo>
                  <a:cubicBezTo>
                    <a:pt x="56" y="682"/>
                    <a:pt x="59" y="677"/>
                    <a:pt x="63" y="674"/>
                  </a:cubicBezTo>
                  <a:cubicBezTo>
                    <a:pt x="67" y="670"/>
                    <a:pt x="72" y="668"/>
                    <a:pt x="79" y="667"/>
                  </a:cubicBezTo>
                  <a:cubicBezTo>
                    <a:pt x="83" y="666"/>
                    <a:pt x="90" y="666"/>
                    <a:pt x="100" y="666"/>
                  </a:cubicBezTo>
                  <a:lnTo>
                    <a:pt x="130" y="666"/>
                  </a:lnTo>
                  <a:cubicBezTo>
                    <a:pt x="151" y="666"/>
                    <a:pt x="165" y="665"/>
                    <a:pt x="170" y="664"/>
                  </a:cubicBezTo>
                  <a:cubicBezTo>
                    <a:pt x="176" y="663"/>
                    <a:pt x="181" y="661"/>
                    <a:pt x="187" y="659"/>
                  </a:cubicBezTo>
                  <a:lnTo>
                    <a:pt x="187" y="682"/>
                  </a:lnTo>
                  <a:cubicBezTo>
                    <a:pt x="182" y="685"/>
                    <a:pt x="176" y="686"/>
                    <a:pt x="170" y="687"/>
                  </a:cubicBezTo>
                  <a:close/>
                  <a:moveTo>
                    <a:pt x="119" y="689"/>
                  </a:moveTo>
                  <a:cubicBezTo>
                    <a:pt x="122" y="697"/>
                    <a:pt x="125" y="709"/>
                    <a:pt x="128" y="726"/>
                  </a:cubicBezTo>
                  <a:cubicBezTo>
                    <a:pt x="129" y="736"/>
                    <a:pt x="130" y="742"/>
                    <a:pt x="132" y="746"/>
                  </a:cubicBezTo>
                  <a:cubicBezTo>
                    <a:pt x="134" y="750"/>
                    <a:pt x="136" y="753"/>
                    <a:pt x="140" y="755"/>
                  </a:cubicBezTo>
                  <a:cubicBezTo>
                    <a:pt x="143" y="757"/>
                    <a:pt x="146" y="758"/>
                    <a:pt x="150" y="758"/>
                  </a:cubicBezTo>
                  <a:cubicBezTo>
                    <a:pt x="156" y="758"/>
                    <a:pt x="161" y="756"/>
                    <a:pt x="165" y="751"/>
                  </a:cubicBezTo>
                  <a:cubicBezTo>
                    <a:pt x="170" y="747"/>
                    <a:pt x="172" y="740"/>
                    <a:pt x="172" y="731"/>
                  </a:cubicBezTo>
                  <a:cubicBezTo>
                    <a:pt x="172" y="722"/>
                    <a:pt x="170" y="714"/>
                    <a:pt x="166" y="708"/>
                  </a:cubicBezTo>
                  <a:cubicBezTo>
                    <a:pt x="162" y="701"/>
                    <a:pt x="157" y="696"/>
                    <a:pt x="150" y="692"/>
                  </a:cubicBezTo>
                  <a:cubicBezTo>
                    <a:pt x="145" y="690"/>
                    <a:pt x="137" y="689"/>
                    <a:pt x="127" y="689"/>
                  </a:cubicBezTo>
                  <a:lnTo>
                    <a:pt x="119" y="689"/>
                  </a:lnTo>
                  <a:close/>
                  <a:moveTo>
                    <a:pt x="137" y="542"/>
                  </a:moveTo>
                  <a:lnTo>
                    <a:pt x="140" y="520"/>
                  </a:lnTo>
                  <a:cubicBezTo>
                    <a:pt x="156" y="522"/>
                    <a:pt x="168" y="529"/>
                    <a:pt x="176" y="539"/>
                  </a:cubicBezTo>
                  <a:cubicBezTo>
                    <a:pt x="185" y="549"/>
                    <a:pt x="189" y="561"/>
                    <a:pt x="189" y="576"/>
                  </a:cubicBezTo>
                  <a:cubicBezTo>
                    <a:pt x="189" y="594"/>
                    <a:pt x="183" y="609"/>
                    <a:pt x="171" y="620"/>
                  </a:cubicBezTo>
                  <a:cubicBezTo>
                    <a:pt x="159" y="632"/>
                    <a:pt x="142" y="637"/>
                    <a:pt x="120" y="637"/>
                  </a:cubicBezTo>
                  <a:cubicBezTo>
                    <a:pt x="105" y="637"/>
                    <a:pt x="92" y="635"/>
                    <a:pt x="82" y="630"/>
                  </a:cubicBezTo>
                  <a:cubicBezTo>
                    <a:pt x="71" y="625"/>
                    <a:pt x="62" y="618"/>
                    <a:pt x="57" y="608"/>
                  </a:cubicBezTo>
                  <a:cubicBezTo>
                    <a:pt x="52" y="598"/>
                    <a:pt x="49" y="587"/>
                    <a:pt x="49" y="576"/>
                  </a:cubicBezTo>
                  <a:cubicBezTo>
                    <a:pt x="49" y="561"/>
                    <a:pt x="53" y="549"/>
                    <a:pt x="60" y="540"/>
                  </a:cubicBezTo>
                  <a:cubicBezTo>
                    <a:pt x="67" y="531"/>
                    <a:pt x="78" y="525"/>
                    <a:pt x="92" y="522"/>
                  </a:cubicBezTo>
                  <a:lnTo>
                    <a:pt x="95" y="544"/>
                  </a:lnTo>
                  <a:cubicBezTo>
                    <a:pt x="86" y="546"/>
                    <a:pt x="79" y="550"/>
                    <a:pt x="74" y="555"/>
                  </a:cubicBezTo>
                  <a:cubicBezTo>
                    <a:pt x="70" y="561"/>
                    <a:pt x="68" y="567"/>
                    <a:pt x="68" y="575"/>
                  </a:cubicBezTo>
                  <a:cubicBezTo>
                    <a:pt x="68" y="586"/>
                    <a:pt x="72" y="596"/>
                    <a:pt x="80" y="603"/>
                  </a:cubicBezTo>
                  <a:cubicBezTo>
                    <a:pt x="88" y="610"/>
                    <a:pt x="101" y="614"/>
                    <a:pt x="119" y="614"/>
                  </a:cubicBezTo>
                  <a:cubicBezTo>
                    <a:pt x="137" y="614"/>
                    <a:pt x="150" y="610"/>
                    <a:pt x="158" y="603"/>
                  </a:cubicBezTo>
                  <a:cubicBezTo>
                    <a:pt x="167" y="596"/>
                    <a:pt x="171" y="587"/>
                    <a:pt x="171" y="576"/>
                  </a:cubicBezTo>
                  <a:cubicBezTo>
                    <a:pt x="171" y="567"/>
                    <a:pt x="168" y="560"/>
                    <a:pt x="163" y="554"/>
                  </a:cubicBezTo>
                  <a:cubicBezTo>
                    <a:pt x="157" y="548"/>
                    <a:pt x="149" y="544"/>
                    <a:pt x="137" y="542"/>
                  </a:cubicBezTo>
                  <a:close/>
                  <a:moveTo>
                    <a:pt x="166" y="451"/>
                  </a:moveTo>
                  <a:lnTo>
                    <a:pt x="186" y="448"/>
                  </a:lnTo>
                  <a:cubicBezTo>
                    <a:pt x="188" y="454"/>
                    <a:pt x="188" y="460"/>
                    <a:pt x="188" y="465"/>
                  </a:cubicBezTo>
                  <a:cubicBezTo>
                    <a:pt x="188" y="473"/>
                    <a:pt x="187" y="480"/>
                    <a:pt x="185" y="484"/>
                  </a:cubicBezTo>
                  <a:cubicBezTo>
                    <a:pt x="182" y="489"/>
                    <a:pt x="178" y="492"/>
                    <a:pt x="174" y="494"/>
                  </a:cubicBezTo>
                  <a:cubicBezTo>
                    <a:pt x="170" y="496"/>
                    <a:pt x="161" y="497"/>
                    <a:pt x="147" y="497"/>
                  </a:cubicBezTo>
                  <a:lnTo>
                    <a:pt x="69" y="497"/>
                  </a:lnTo>
                  <a:lnTo>
                    <a:pt x="69" y="513"/>
                  </a:lnTo>
                  <a:lnTo>
                    <a:pt x="52" y="513"/>
                  </a:lnTo>
                  <a:lnTo>
                    <a:pt x="52" y="497"/>
                  </a:lnTo>
                  <a:lnTo>
                    <a:pt x="18" y="497"/>
                  </a:lnTo>
                  <a:lnTo>
                    <a:pt x="5" y="474"/>
                  </a:lnTo>
                  <a:lnTo>
                    <a:pt x="52" y="474"/>
                  </a:lnTo>
                  <a:lnTo>
                    <a:pt x="52" y="451"/>
                  </a:lnTo>
                  <a:lnTo>
                    <a:pt x="69" y="451"/>
                  </a:lnTo>
                  <a:lnTo>
                    <a:pt x="69" y="474"/>
                  </a:lnTo>
                  <a:lnTo>
                    <a:pt x="148" y="474"/>
                  </a:lnTo>
                  <a:cubicBezTo>
                    <a:pt x="155" y="474"/>
                    <a:pt x="159" y="473"/>
                    <a:pt x="161" y="472"/>
                  </a:cubicBezTo>
                  <a:cubicBezTo>
                    <a:pt x="163" y="472"/>
                    <a:pt x="164" y="470"/>
                    <a:pt x="165" y="469"/>
                  </a:cubicBezTo>
                  <a:cubicBezTo>
                    <a:pt x="167" y="467"/>
                    <a:pt x="167" y="464"/>
                    <a:pt x="167" y="461"/>
                  </a:cubicBezTo>
                  <a:cubicBezTo>
                    <a:pt x="167" y="458"/>
                    <a:pt x="167" y="455"/>
                    <a:pt x="166" y="451"/>
                  </a:cubicBezTo>
                  <a:close/>
                  <a:moveTo>
                    <a:pt x="27" y="428"/>
                  </a:moveTo>
                  <a:lnTo>
                    <a:pt x="1" y="428"/>
                  </a:lnTo>
                  <a:lnTo>
                    <a:pt x="1" y="405"/>
                  </a:lnTo>
                  <a:lnTo>
                    <a:pt x="27" y="405"/>
                  </a:lnTo>
                  <a:lnTo>
                    <a:pt x="27" y="428"/>
                  </a:lnTo>
                  <a:close/>
                  <a:moveTo>
                    <a:pt x="187" y="428"/>
                  </a:moveTo>
                  <a:lnTo>
                    <a:pt x="52" y="428"/>
                  </a:lnTo>
                  <a:lnTo>
                    <a:pt x="52" y="405"/>
                  </a:lnTo>
                  <a:lnTo>
                    <a:pt x="187" y="405"/>
                  </a:lnTo>
                  <a:lnTo>
                    <a:pt x="187" y="428"/>
                  </a:lnTo>
                  <a:close/>
                  <a:moveTo>
                    <a:pt x="187" y="334"/>
                  </a:moveTo>
                  <a:lnTo>
                    <a:pt x="52" y="385"/>
                  </a:lnTo>
                  <a:lnTo>
                    <a:pt x="52" y="360"/>
                  </a:lnTo>
                  <a:lnTo>
                    <a:pt x="133" y="331"/>
                  </a:lnTo>
                  <a:cubicBezTo>
                    <a:pt x="141" y="328"/>
                    <a:pt x="150" y="325"/>
                    <a:pt x="160" y="323"/>
                  </a:cubicBezTo>
                  <a:cubicBezTo>
                    <a:pt x="153" y="321"/>
                    <a:pt x="144" y="318"/>
                    <a:pt x="134" y="314"/>
                  </a:cubicBezTo>
                  <a:lnTo>
                    <a:pt x="52" y="284"/>
                  </a:lnTo>
                  <a:lnTo>
                    <a:pt x="52" y="261"/>
                  </a:lnTo>
                  <a:lnTo>
                    <a:pt x="187" y="312"/>
                  </a:lnTo>
                  <a:lnTo>
                    <a:pt x="187" y="334"/>
                  </a:lnTo>
                  <a:close/>
                  <a:moveTo>
                    <a:pt x="27" y="241"/>
                  </a:moveTo>
                  <a:lnTo>
                    <a:pt x="1" y="241"/>
                  </a:lnTo>
                  <a:lnTo>
                    <a:pt x="1" y="218"/>
                  </a:lnTo>
                  <a:lnTo>
                    <a:pt x="27" y="218"/>
                  </a:lnTo>
                  <a:lnTo>
                    <a:pt x="27" y="241"/>
                  </a:lnTo>
                  <a:close/>
                  <a:moveTo>
                    <a:pt x="187" y="241"/>
                  </a:moveTo>
                  <a:lnTo>
                    <a:pt x="52" y="241"/>
                  </a:lnTo>
                  <a:lnTo>
                    <a:pt x="52" y="218"/>
                  </a:lnTo>
                  <a:lnTo>
                    <a:pt x="187" y="218"/>
                  </a:lnTo>
                  <a:lnTo>
                    <a:pt x="187" y="241"/>
                  </a:lnTo>
                  <a:close/>
                  <a:moveTo>
                    <a:pt x="166" y="133"/>
                  </a:moveTo>
                  <a:lnTo>
                    <a:pt x="186" y="130"/>
                  </a:lnTo>
                  <a:cubicBezTo>
                    <a:pt x="188" y="136"/>
                    <a:pt x="188" y="142"/>
                    <a:pt x="188" y="147"/>
                  </a:cubicBezTo>
                  <a:cubicBezTo>
                    <a:pt x="188" y="156"/>
                    <a:pt x="187" y="162"/>
                    <a:pt x="185" y="167"/>
                  </a:cubicBezTo>
                  <a:cubicBezTo>
                    <a:pt x="182" y="171"/>
                    <a:pt x="178" y="174"/>
                    <a:pt x="174" y="176"/>
                  </a:cubicBezTo>
                  <a:cubicBezTo>
                    <a:pt x="170" y="178"/>
                    <a:pt x="161" y="179"/>
                    <a:pt x="147" y="179"/>
                  </a:cubicBezTo>
                  <a:lnTo>
                    <a:pt x="69" y="179"/>
                  </a:lnTo>
                  <a:lnTo>
                    <a:pt x="69" y="196"/>
                  </a:lnTo>
                  <a:lnTo>
                    <a:pt x="52" y="196"/>
                  </a:lnTo>
                  <a:lnTo>
                    <a:pt x="52" y="179"/>
                  </a:lnTo>
                  <a:lnTo>
                    <a:pt x="18" y="179"/>
                  </a:lnTo>
                  <a:lnTo>
                    <a:pt x="5" y="156"/>
                  </a:lnTo>
                  <a:lnTo>
                    <a:pt x="52" y="156"/>
                  </a:lnTo>
                  <a:lnTo>
                    <a:pt x="52" y="133"/>
                  </a:lnTo>
                  <a:lnTo>
                    <a:pt x="69" y="133"/>
                  </a:lnTo>
                  <a:lnTo>
                    <a:pt x="69" y="156"/>
                  </a:lnTo>
                  <a:lnTo>
                    <a:pt x="148" y="156"/>
                  </a:lnTo>
                  <a:cubicBezTo>
                    <a:pt x="155" y="156"/>
                    <a:pt x="159" y="156"/>
                    <a:pt x="161" y="155"/>
                  </a:cubicBezTo>
                  <a:cubicBezTo>
                    <a:pt x="163" y="154"/>
                    <a:pt x="164" y="153"/>
                    <a:pt x="165" y="151"/>
                  </a:cubicBezTo>
                  <a:cubicBezTo>
                    <a:pt x="167" y="149"/>
                    <a:pt x="167" y="147"/>
                    <a:pt x="167" y="143"/>
                  </a:cubicBezTo>
                  <a:cubicBezTo>
                    <a:pt x="167" y="141"/>
                    <a:pt x="167" y="137"/>
                    <a:pt x="166" y="133"/>
                  </a:cubicBezTo>
                  <a:close/>
                  <a:moveTo>
                    <a:pt x="238" y="112"/>
                  </a:moveTo>
                  <a:lnTo>
                    <a:pt x="217" y="114"/>
                  </a:lnTo>
                  <a:cubicBezTo>
                    <a:pt x="219" y="109"/>
                    <a:pt x="219" y="105"/>
                    <a:pt x="219" y="101"/>
                  </a:cubicBezTo>
                  <a:cubicBezTo>
                    <a:pt x="219" y="96"/>
                    <a:pt x="219" y="92"/>
                    <a:pt x="217" y="89"/>
                  </a:cubicBezTo>
                  <a:cubicBezTo>
                    <a:pt x="215" y="86"/>
                    <a:pt x="213" y="83"/>
                    <a:pt x="210" y="81"/>
                  </a:cubicBezTo>
                  <a:cubicBezTo>
                    <a:pt x="207" y="80"/>
                    <a:pt x="202" y="78"/>
                    <a:pt x="193" y="74"/>
                  </a:cubicBezTo>
                  <a:cubicBezTo>
                    <a:pt x="191" y="74"/>
                    <a:pt x="190" y="73"/>
                    <a:pt x="187" y="72"/>
                  </a:cubicBezTo>
                  <a:lnTo>
                    <a:pt x="52" y="124"/>
                  </a:lnTo>
                  <a:lnTo>
                    <a:pt x="52" y="99"/>
                  </a:lnTo>
                  <a:lnTo>
                    <a:pt x="130" y="71"/>
                  </a:lnTo>
                  <a:cubicBezTo>
                    <a:pt x="139" y="67"/>
                    <a:pt x="150" y="64"/>
                    <a:pt x="161" y="61"/>
                  </a:cubicBezTo>
                  <a:cubicBezTo>
                    <a:pt x="151" y="59"/>
                    <a:pt x="140" y="55"/>
                    <a:pt x="130" y="52"/>
                  </a:cubicBezTo>
                  <a:lnTo>
                    <a:pt x="52" y="23"/>
                  </a:lnTo>
                  <a:lnTo>
                    <a:pt x="52" y="0"/>
                  </a:lnTo>
                  <a:lnTo>
                    <a:pt x="189" y="51"/>
                  </a:lnTo>
                  <a:cubicBezTo>
                    <a:pt x="204" y="57"/>
                    <a:pt x="214" y="61"/>
                    <a:pt x="219" y="64"/>
                  </a:cubicBezTo>
                  <a:cubicBezTo>
                    <a:pt x="227" y="68"/>
                    <a:pt x="232" y="73"/>
                    <a:pt x="236" y="78"/>
                  </a:cubicBezTo>
                  <a:cubicBezTo>
                    <a:pt x="239" y="83"/>
                    <a:pt x="241" y="90"/>
                    <a:pt x="241" y="97"/>
                  </a:cubicBezTo>
                  <a:cubicBezTo>
                    <a:pt x="241" y="101"/>
                    <a:pt x="240" y="106"/>
                    <a:pt x="238" y="1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3300"/>
                </a:solidFill>
              </a:endParaRPr>
            </a:p>
          </p:txBody>
        </p:sp>
      </p:grpSp>
      <p:grpSp>
        <p:nvGrpSpPr>
          <p:cNvPr id="12808" name="Group 12807"/>
          <p:cNvGrpSpPr/>
          <p:nvPr/>
        </p:nvGrpSpPr>
        <p:grpSpPr>
          <a:xfrm>
            <a:off x="1998659" y="3117118"/>
            <a:ext cx="1510192" cy="2337341"/>
            <a:chOff x="2349657" y="2593389"/>
            <a:chExt cx="1510192" cy="2337341"/>
          </a:xfrm>
        </p:grpSpPr>
        <p:grpSp>
          <p:nvGrpSpPr>
            <p:cNvPr id="12807" name="Group 12806"/>
            <p:cNvGrpSpPr/>
            <p:nvPr/>
          </p:nvGrpSpPr>
          <p:grpSpPr>
            <a:xfrm>
              <a:off x="3283813" y="3734366"/>
              <a:ext cx="109055" cy="187352"/>
              <a:chOff x="3283813" y="3734366"/>
              <a:chExt cx="109055" cy="187352"/>
            </a:xfrm>
          </p:grpSpPr>
          <p:sp>
            <p:nvSpPr>
              <p:cNvPr id="12679" name="Oval 54"/>
              <p:cNvSpPr>
                <a:spLocks noChangeArrowheads="1"/>
              </p:cNvSpPr>
              <p:nvPr/>
            </p:nvSpPr>
            <p:spPr bwMode="auto">
              <a:xfrm>
                <a:off x="3364905" y="3812663"/>
                <a:ext cx="27963" cy="27963"/>
              </a:xfrm>
              <a:prstGeom prst="ellipse">
                <a:avLst/>
              </a:prstGeom>
              <a:solidFill>
                <a:srgbClr val="1415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684" name="Oval 59"/>
              <p:cNvSpPr>
                <a:spLocks noChangeArrowheads="1"/>
              </p:cNvSpPr>
              <p:nvPr/>
            </p:nvSpPr>
            <p:spPr bwMode="auto">
              <a:xfrm>
                <a:off x="3364905" y="3812663"/>
                <a:ext cx="27963" cy="27963"/>
              </a:xfrm>
              <a:prstGeom prst="ellipse">
                <a:avLst/>
              </a:pr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790" name="Freeform 169"/>
              <p:cNvSpPr>
                <a:spLocks/>
              </p:cNvSpPr>
              <p:nvPr/>
            </p:nvSpPr>
            <p:spPr bwMode="auto">
              <a:xfrm>
                <a:off x="3283813" y="3734366"/>
                <a:ext cx="95074" cy="187352"/>
              </a:xfrm>
              <a:custGeom>
                <a:avLst/>
                <a:gdLst>
                  <a:gd name="T0" fmla="*/ 195 w 199"/>
                  <a:gd name="T1" fmla="*/ 394 h 394"/>
                  <a:gd name="T2" fmla="*/ 0 w 199"/>
                  <a:gd name="T3" fmla="*/ 195 h 394"/>
                  <a:gd name="T4" fmla="*/ 199 w 199"/>
                  <a:gd name="T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9" h="394">
                    <a:moveTo>
                      <a:pt x="195" y="394"/>
                    </a:moveTo>
                    <a:lnTo>
                      <a:pt x="0" y="195"/>
                    </a:lnTo>
                    <a:lnTo>
                      <a:pt x="199" y="0"/>
                    </a:lnTo>
                  </a:path>
                </a:pathLst>
              </a:custGeom>
              <a:noFill/>
              <a:ln w="793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2754" name="Freeform 129"/>
            <p:cNvSpPr>
              <a:spLocks/>
            </p:cNvSpPr>
            <p:nvPr/>
          </p:nvSpPr>
          <p:spPr bwMode="auto">
            <a:xfrm>
              <a:off x="2349657" y="3451125"/>
              <a:ext cx="1510192" cy="1479605"/>
            </a:xfrm>
            <a:custGeom>
              <a:avLst/>
              <a:gdLst>
                <a:gd name="T0" fmla="*/ 2307 w 2307"/>
                <a:gd name="T1" fmla="*/ 0 h 2261"/>
                <a:gd name="T2" fmla="*/ 0 w 2307"/>
                <a:gd name="T3" fmla="*/ 2261 h 2261"/>
                <a:gd name="T4" fmla="*/ 2307 w 2307"/>
                <a:gd name="T5" fmla="*/ 0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07" h="2261">
                  <a:moveTo>
                    <a:pt x="2307" y="0"/>
                  </a:moveTo>
                  <a:lnTo>
                    <a:pt x="0" y="2261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rgbClr val="141515"/>
            </a:solidFill>
            <a:ln w="9525" cap="flat">
              <a:solidFill>
                <a:srgbClr val="14151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2806" name="Group 12805"/>
            <p:cNvGrpSpPr/>
            <p:nvPr/>
          </p:nvGrpSpPr>
          <p:grpSpPr>
            <a:xfrm rot="2724074">
              <a:off x="2264791" y="3441831"/>
              <a:ext cx="2276529" cy="579646"/>
              <a:chOff x="1619672" y="1528216"/>
              <a:chExt cx="2276529" cy="579646"/>
            </a:xfrm>
          </p:grpSpPr>
          <p:sp>
            <p:nvSpPr>
              <p:cNvPr id="12803" name="TextBox 12802"/>
              <p:cNvSpPr txBox="1"/>
              <p:nvPr/>
            </p:nvSpPr>
            <p:spPr>
              <a:xfrm>
                <a:off x="1619672" y="1528216"/>
                <a:ext cx="2222083" cy="57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900"/>
                  </a:lnSpc>
                </a:pPr>
                <a:r>
                  <a:rPr lang="en-GB" sz="1200" b="1" dirty="0"/>
                  <a:t>Fisher linear discriminant </a:t>
                </a:r>
                <a:r>
                  <a:rPr lang="en-GB" sz="1200" b="1" i="1" dirty="0"/>
                  <a:t>w</a:t>
                </a:r>
              </a:p>
              <a:p>
                <a:pPr>
                  <a:lnSpc>
                    <a:spcPts val="1900"/>
                  </a:lnSpc>
                </a:pPr>
                <a:r>
                  <a:rPr lang="en-GB" sz="1200" i="1" dirty="0"/>
                  <a:t>(run A)</a:t>
                </a:r>
              </a:p>
            </p:txBody>
          </p:sp>
          <p:cxnSp>
            <p:nvCxnSpPr>
              <p:cNvPr id="12805" name="Straight Arrow Connector 12804"/>
              <p:cNvCxnSpPr/>
              <p:nvPr/>
            </p:nvCxnSpPr>
            <p:spPr>
              <a:xfrm flipV="1">
                <a:off x="1619672" y="1830534"/>
                <a:ext cx="2276529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8" name="Group 397"/>
          <p:cNvGrpSpPr/>
          <p:nvPr/>
        </p:nvGrpSpPr>
        <p:grpSpPr>
          <a:xfrm>
            <a:off x="5428514" y="3104617"/>
            <a:ext cx="1510192" cy="2337341"/>
            <a:chOff x="2349657" y="2593389"/>
            <a:chExt cx="1510192" cy="2337341"/>
          </a:xfrm>
        </p:grpSpPr>
        <p:grpSp>
          <p:nvGrpSpPr>
            <p:cNvPr id="399" name="Group 398"/>
            <p:cNvGrpSpPr/>
            <p:nvPr/>
          </p:nvGrpSpPr>
          <p:grpSpPr>
            <a:xfrm>
              <a:off x="3283813" y="3734366"/>
              <a:ext cx="109055" cy="187352"/>
              <a:chOff x="3283813" y="3734366"/>
              <a:chExt cx="109055" cy="187352"/>
            </a:xfrm>
          </p:grpSpPr>
          <p:sp>
            <p:nvSpPr>
              <p:cNvPr id="404" name="Oval 54"/>
              <p:cNvSpPr>
                <a:spLocks noChangeArrowheads="1"/>
              </p:cNvSpPr>
              <p:nvPr/>
            </p:nvSpPr>
            <p:spPr bwMode="auto">
              <a:xfrm>
                <a:off x="3364905" y="3812663"/>
                <a:ext cx="27963" cy="27963"/>
              </a:xfrm>
              <a:prstGeom prst="ellipse">
                <a:avLst/>
              </a:prstGeom>
              <a:solidFill>
                <a:srgbClr val="1415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5" name="Oval 59"/>
              <p:cNvSpPr>
                <a:spLocks noChangeArrowheads="1"/>
              </p:cNvSpPr>
              <p:nvPr/>
            </p:nvSpPr>
            <p:spPr bwMode="auto">
              <a:xfrm>
                <a:off x="3364905" y="3812663"/>
                <a:ext cx="27963" cy="27963"/>
              </a:xfrm>
              <a:prstGeom prst="ellipse">
                <a:avLst/>
              </a:pr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6" name="Freeform 169"/>
              <p:cNvSpPr>
                <a:spLocks/>
              </p:cNvSpPr>
              <p:nvPr/>
            </p:nvSpPr>
            <p:spPr bwMode="auto">
              <a:xfrm>
                <a:off x="3283813" y="3734366"/>
                <a:ext cx="95074" cy="187352"/>
              </a:xfrm>
              <a:custGeom>
                <a:avLst/>
                <a:gdLst>
                  <a:gd name="T0" fmla="*/ 195 w 199"/>
                  <a:gd name="T1" fmla="*/ 394 h 394"/>
                  <a:gd name="T2" fmla="*/ 0 w 199"/>
                  <a:gd name="T3" fmla="*/ 195 h 394"/>
                  <a:gd name="T4" fmla="*/ 199 w 199"/>
                  <a:gd name="T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9" h="394">
                    <a:moveTo>
                      <a:pt x="195" y="394"/>
                    </a:moveTo>
                    <a:lnTo>
                      <a:pt x="0" y="195"/>
                    </a:lnTo>
                    <a:lnTo>
                      <a:pt x="199" y="0"/>
                    </a:lnTo>
                  </a:path>
                </a:pathLst>
              </a:custGeom>
              <a:noFill/>
              <a:ln w="793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400" name="Freeform 129"/>
            <p:cNvSpPr>
              <a:spLocks/>
            </p:cNvSpPr>
            <p:nvPr/>
          </p:nvSpPr>
          <p:spPr bwMode="auto">
            <a:xfrm>
              <a:off x="2349657" y="3451125"/>
              <a:ext cx="1510192" cy="1479605"/>
            </a:xfrm>
            <a:custGeom>
              <a:avLst/>
              <a:gdLst>
                <a:gd name="T0" fmla="*/ 2307 w 2307"/>
                <a:gd name="T1" fmla="*/ 0 h 2261"/>
                <a:gd name="T2" fmla="*/ 0 w 2307"/>
                <a:gd name="T3" fmla="*/ 2261 h 2261"/>
                <a:gd name="T4" fmla="*/ 2307 w 2307"/>
                <a:gd name="T5" fmla="*/ 0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07" h="2261">
                  <a:moveTo>
                    <a:pt x="2307" y="0"/>
                  </a:moveTo>
                  <a:lnTo>
                    <a:pt x="0" y="2261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rgbClr val="141515"/>
            </a:solidFill>
            <a:ln w="9525" cap="flat">
              <a:solidFill>
                <a:srgbClr val="14151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401" name="Group 400"/>
            <p:cNvGrpSpPr/>
            <p:nvPr/>
          </p:nvGrpSpPr>
          <p:grpSpPr>
            <a:xfrm rot="2724074">
              <a:off x="2264791" y="3441831"/>
              <a:ext cx="2276529" cy="579646"/>
              <a:chOff x="1619672" y="1528216"/>
              <a:chExt cx="2276529" cy="579646"/>
            </a:xfrm>
          </p:grpSpPr>
          <p:sp>
            <p:nvSpPr>
              <p:cNvPr id="402" name="TextBox 401"/>
              <p:cNvSpPr txBox="1"/>
              <p:nvPr/>
            </p:nvSpPr>
            <p:spPr>
              <a:xfrm>
                <a:off x="1619672" y="1528216"/>
                <a:ext cx="2222083" cy="57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900"/>
                  </a:lnSpc>
                </a:pPr>
                <a:r>
                  <a:rPr lang="en-GB" sz="1200" b="1" dirty="0"/>
                  <a:t>Fisher linear discriminant </a:t>
                </a:r>
                <a:r>
                  <a:rPr lang="en-GB" sz="1200" b="1" i="1" dirty="0"/>
                  <a:t>w</a:t>
                </a:r>
              </a:p>
              <a:p>
                <a:pPr>
                  <a:lnSpc>
                    <a:spcPts val="1900"/>
                  </a:lnSpc>
                </a:pPr>
                <a:r>
                  <a:rPr lang="en-GB" sz="1200" i="1" dirty="0"/>
                  <a:t>(run A)</a:t>
                </a:r>
              </a:p>
            </p:txBody>
          </p:sp>
          <p:cxnSp>
            <p:nvCxnSpPr>
              <p:cNvPr id="403" name="Straight Arrow Connector 402"/>
              <p:cNvCxnSpPr/>
              <p:nvPr/>
            </p:nvCxnSpPr>
            <p:spPr>
              <a:xfrm flipV="1">
                <a:off x="1619672" y="1830534"/>
                <a:ext cx="2276529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812" name="Group 12811"/>
          <p:cNvGrpSpPr/>
          <p:nvPr/>
        </p:nvGrpSpPr>
        <p:grpSpPr>
          <a:xfrm rot="10619733">
            <a:off x="1787482" y="4638788"/>
            <a:ext cx="1468751" cy="731462"/>
            <a:chOff x="-1033940" y="4158580"/>
            <a:chExt cx="1468751" cy="731462"/>
          </a:xfrm>
        </p:grpSpPr>
        <p:sp>
          <p:nvSpPr>
            <p:cNvPr id="411" name="Oval 410"/>
            <p:cNvSpPr/>
            <p:nvPr/>
          </p:nvSpPr>
          <p:spPr>
            <a:xfrm>
              <a:off x="74771" y="4707988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2" name="Oval 411"/>
            <p:cNvSpPr/>
            <p:nvPr/>
          </p:nvSpPr>
          <p:spPr>
            <a:xfrm>
              <a:off x="-285269" y="4158580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3" name="Oval 412"/>
            <p:cNvSpPr/>
            <p:nvPr/>
          </p:nvSpPr>
          <p:spPr>
            <a:xfrm>
              <a:off x="163027" y="4374604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4" name="Oval 413"/>
            <p:cNvSpPr/>
            <p:nvPr/>
          </p:nvSpPr>
          <p:spPr>
            <a:xfrm>
              <a:off x="-1033940" y="4756692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5" name="Oval 414"/>
            <p:cNvSpPr/>
            <p:nvPr/>
          </p:nvSpPr>
          <p:spPr>
            <a:xfrm>
              <a:off x="6311" y="4525326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" name="Oval 415"/>
            <p:cNvSpPr/>
            <p:nvPr/>
          </p:nvSpPr>
          <p:spPr>
            <a:xfrm>
              <a:off x="-624733" y="4567680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" name="Oval 416"/>
            <p:cNvSpPr/>
            <p:nvPr/>
          </p:nvSpPr>
          <p:spPr>
            <a:xfrm>
              <a:off x="-173551" y="4646592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8" name="Oval 417"/>
            <p:cNvSpPr/>
            <p:nvPr/>
          </p:nvSpPr>
          <p:spPr>
            <a:xfrm>
              <a:off x="-478695" y="4603684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9" name="Oval 418"/>
            <p:cNvSpPr/>
            <p:nvPr/>
          </p:nvSpPr>
          <p:spPr>
            <a:xfrm>
              <a:off x="-94245" y="4493584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0" name="Oval 419"/>
            <p:cNvSpPr/>
            <p:nvPr/>
          </p:nvSpPr>
          <p:spPr>
            <a:xfrm>
              <a:off x="-501293" y="4370342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1" name="Oval 420"/>
            <p:cNvSpPr/>
            <p:nvPr/>
          </p:nvSpPr>
          <p:spPr>
            <a:xfrm>
              <a:off x="362803" y="4525326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2" name="Oval 421"/>
            <p:cNvSpPr/>
            <p:nvPr/>
          </p:nvSpPr>
          <p:spPr>
            <a:xfrm>
              <a:off x="-25785" y="4338600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3" name="Oval 422"/>
            <p:cNvSpPr/>
            <p:nvPr/>
          </p:nvSpPr>
          <p:spPr>
            <a:xfrm>
              <a:off x="-357277" y="4531676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" name="Oval 423"/>
            <p:cNvSpPr/>
            <p:nvPr/>
          </p:nvSpPr>
          <p:spPr>
            <a:xfrm>
              <a:off x="-347379" y="4353380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5" name="Oval 424"/>
            <p:cNvSpPr/>
            <p:nvPr/>
          </p:nvSpPr>
          <p:spPr>
            <a:xfrm>
              <a:off x="-250345" y="4818034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6" name="Oval 425"/>
            <p:cNvSpPr/>
            <p:nvPr/>
          </p:nvSpPr>
          <p:spPr>
            <a:xfrm>
              <a:off x="-697447" y="4370342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813" name="Group 12812"/>
          <p:cNvGrpSpPr/>
          <p:nvPr/>
        </p:nvGrpSpPr>
        <p:grpSpPr>
          <a:xfrm>
            <a:off x="5483690" y="4470975"/>
            <a:ext cx="1267474" cy="790547"/>
            <a:chOff x="5638030" y="3947248"/>
            <a:chExt cx="1267474" cy="790547"/>
          </a:xfrm>
        </p:grpSpPr>
        <p:sp>
          <p:nvSpPr>
            <p:cNvPr id="429" name="Oval 428"/>
            <p:cNvSpPr/>
            <p:nvPr/>
          </p:nvSpPr>
          <p:spPr>
            <a:xfrm rot="11078188">
              <a:off x="5999662" y="4107353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0" name="Oval 429"/>
            <p:cNvSpPr/>
            <p:nvPr/>
          </p:nvSpPr>
          <p:spPr>
            <a:xfrm rot="11078188">
              <a:off x="6223078" y="4665787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1" name="Oval 430"/>
            <p:cNvSpPr/>
            <p:nvPr/>
          </p:nvSpPr>
          <p:spPr>
            <a:xfrm rot="11078188">
              <a:off x="5748858" y="4428837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2" name="Oval 431"/>
            <p:cNvSpPr/>
            <p:nvPr/>
          </p:nvSpPr>
          <p:spPr>
            <a:xfrm rot="11078188">
              <a:off x="6833496" y="4196453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3" name="Oval 432"/>
            <p:cNvSpPr/>
            <p:nvPr/>
          </p:nvSpPr>
          <p:spPr>
            <a:xfrm rot="11078188">
              <a:off x="5941634" y="4216043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4" name="Oval 433"/>
            <p:cNvSpPr/>
            <p:nvPr/>
          </p:nvSpPr>
          <p:spPr>
            <a:xfrm rot="11078188">
              <a:off x="6461238" y="4351073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5" name="Oval 434"/>
            <p:cNvSpPr/>
            <p:nvPr/>
          </p:nvSpPr>
          <p:spPr>
            <a:xfrm rot="11078188">
              <a:off x="6106320" y="4184946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6" name="Oval 435"/>
            <p:cNvSpPr/>
            <p:nvPr/>
          </p:nvSpPr>
          <p:spPr>
            <a:xfrm rot="11078188">
              <a:off x="6354837" y="4162682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7" name="Oval 436"/>
            <p:cNvSpPr/>
            <p:nvPr/>
          </p:nvSpPr>
          <p:spPr>
            <a:xfrm rot="11078188">
              <a:off x="6014905" y="4331042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8" name="Oval 437"/>
            <p:cNvSpPr/>
            <p:nvPr/>
          </p:nvSpPr>
          <p:spPr>
            <a:xfrm rot="11078188">
              <a:off x="6442704" y="4450579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9" name="Oval 438"/>
            <p:cNvSpPr/>
            <p:nvPr/>
          </p:nvSpPr>
          <p:spPr>
            <a:xfrm rot="11078188">
              <a:off x="5638030" y="4166835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0" name="Oval 439"/>
            <p:cNvSpPr/>
            <p:nvPr/>
          </p:nvSpPr>
          <p:spPr>
            <a:xfrm rot="11078188">
              <a:off x="5934141" y="4479985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1" name="Oval 440"/>
            <p:cNvSpPr/>
            <p:nvPr/>
          </p:nvSpPr>
          <p:spPr>
            <a:xfrm rot="11078188">
              <a:off x="6280156" y="4314337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2" name="Oval 441"/>
            <p:cNvSpPr/>
            <p:nvPr/>
          </p:nvSpPr>
          <p:spPr>
            <a:xfrm rot="11078188">
              <a:off x="6255878" y="4491249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3" name="Oval 442"/>
            <p:cNvSpPr/>
            <p:nvPr/>
          </p:nvSpPr>
          <p:spPr>
            <a:xfrm rot="11078188">
              <a:off x="6233683" y="3947248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4" name="Oval 443"/>
            <p:cNvSpPr/>
            <p:nvPr/>
          </p:nvSpPr>
          <p:spPr>
            <a:xfrm rot="11078188">
              <a:off x="6606171" y="4502640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218126" y="3980087"/>
            <a:ext cx="802146" cy="824686"/>
            <a:chOff x="6118955" y="1151065"/>
            <a:chExt cx="802146" cy="824686"/>
          </a:xfrm>
        </p:grpSpPr>
        <p:sp>
          <p:nvSpPr>
            <p:cNvPr id="159" name="Oval 158"/>
            <p:cNvSpPr/>
            <p:nvPr/>
          </p:nvSpPr>
          <p:spPr>
            <a:xfrm rot="11078188">
              <a:off x="6278900" y="1316407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/>
            <p:cNvSpPr/>
            <p:nvPr/>
          </p:nvSpPr>
          <p:spPr>
            <a:xfrm rot="11078188">
              <a:off x="6589620" y="1630648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/>
            <p:cNvSpPr/>
            <p:nvPr/>
          </p:nvSpPr>
          <p:spPr>
            <a:xfrm rot="11078188">
              <a:off x="6190544" y="1228659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/>
            <p:cNvSpPr/>
            <p:nvPr/>
          </p:nvSpPr>
          <p:spPr>
            <a:xfrm rot="11078188">
              <a:off x="6849093" y="1903743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/>
            <p:cNvSpPr/>
            <p:nvPr/>
          </p:nvSpPr>
          <p:spPr>
            <a:xfrm rot="11078188">
              <a:off x="6224584" y="1268980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/>
            <p:cNvSpPr/>
            <p:nvPr/>
          </p:nvSpPr>
          <p:spPr>
            <a:xfrm rot="11078188">
              <a:off x="6645239" y="1691574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/>
            <p:cNvSpPr/>
            <p:nvPr/>
          </p:nvSpPr>
          <p:spPr>
            <a:xfrm rot="11078188">
              <a:off x="6326452" y="1365344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/>
            <p:cNvSpPr/>
            <p:nvPr/>
          </p:nvSpPr>
          <p:spPr>
            <a:xfrm rot="11078188">
              <a:off x="6556856" y="1599334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/>
            <p:cNvSpPr/>
            <p:nvPr/>
          </p:nvSpPr>
          <p:spPr>
            <a:xfrm rot="11078188">
              <a:off x="6509918" y="1543171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/>
            <p:cNvSpPr/>
            <p:nvPr/>
          </p:nvSpPr>
          <p:spPr>
            <a:xfrm rot="11078188">
              <a:off x="6671976" y="1712604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/>
            <p:cNvSpPr/>
            <p:nvPr/>
          </p:nvSpPr>
          <p:spPr>
            <a:xfrm rot="11078188">
              <a:off x="6118955" y="1151065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/>
            <p:cNvSpPr/>
            <p:nvPr/>
          </p:nvSpPr>
          <p:spPr>
            <a:xfrm rot="11078188">
              <a:off x="6421720" y="1461662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/>
            <p:cNvSpPr/>
            <p:nvPr/>
          </p:nvSpPr>
          <p:spPr>
            <a:xfrm rot="11078188">
              <a:off x="6249675" y="1287750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/>
            <p:cNvSpPr/>
            <p:nvPr/>
          </p:nvSpPr>
          <p:spPr>
            <a:xfrm rot="11078188">
              <a:off x="6460516" y="1498573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/>
            <p:cNvSpPr/>
            <p:nvPr/>
          </p:nvSpPr>
          <p:spPr>
            <a:xfrm rot="11078188">
              <a:off x="6370288" y="1403033"/>
              <a:ext cx="72008" cy="72008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/>
            <p:cNvSpPr/>
            <p:nvPr/>
          </p:nvSpPr>
          <p:spPr>
            <a:xfrm rot="11078188">
              <a:off x="6718257" y="1763502"/>
              <a:ext cx="72008" cy="7200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65" y="404664"/>
            <a:ext cx="7015331" cy="163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20072" y="1702550"/>
            <a:ext cx="3408202" cy="65498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dirty="0" smtClean="0"/>
              <a:t>compute </a:t>
            </a:r>
            <a:r>
              <a:rPr lang="en-GB" b="1" dirty="0" smtClean="0"/>
              <a:t>decoding accuracy</a:t>
            </a:r>
            <a:r>
              <a:rPr lang="en-GB" dirty="0" smtClean="0"/>
              <a:t>?</a:t>
            </a:r>
          </a:p>
          <a:p>
            <a:r>
              <a:rPr lang="en-GB" dirty="0" smtClean="0"/>
              <a:t>or just do a </a:t>
            </a:r>
            <a:r>
              <a:rPr lang="en-GB" b="1" i="1" dirty="0" smtClean="0"/>
              <a:t>t</a:t>
            </a:r>
            <a:r>
              <a:rPr lang="en-GB" b="1" dirty="0" smtClean="0"/>
              <a:t> test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58957" y="6381328"/>
            <a:ext cx="4352453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Kriegeskorte et al.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2007, 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Nili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et al. 2014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54992" y="2503227"/>
            <a:ext cx="2832248" cy="65498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dirty="0" smtClean="0"/>
              <a:t>linear discriminant </a:t>
            </a:r>
            <a:r>
              <a:rPr lang="en-GB" i="1" dirty="0" smtClean="0"/>
              <a:t>t</a:t>
            </a:r>
            <a:r>
              <a:rPr lang="en-GB" dirty="0" smtClean="0"/>
              <a:t> value</a:t>
            </a:r>
          </a:p>
          <a:p>
            <a:r>
              <a:rPr lang="en-GB" dirty="0" smtClean="0"/>
              <a:t>(LD-</a:t>
            </a:r>
            <a:r>
              <a:rPr lang="en-GB" i="1" dirty="0" smtClean="0"/>
              <a:t>t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61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7" grpId="0" animBg="1"/>
      <p:bldP spid="12755" grpId="0" animBg="1"/>
      <p:bldP spid="12756" grpId="0" animBg="1"/>
      <p:bldP spid="12772" grpId="0" animBg="1"/>
      <p:bldP spid="31" grpId="0" animBg="1"/>
      <p:bldP spid="12334" grpId="0"/>
      <p:bldP spid="12335" grpId="0"/>
      <p:bldP spid="12336" grpId="0" animBg="1"/>
      <p:bldP spid="12306" grpId="0" animBg="1"/>
      <p:bldP spid="12800" grpId="0"/>
      <p:bldP spid="385" grpId="0"/>
      <p:bldP spid="2" grpId="0" build="p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6" y="3102641"/>
            <a:ext cx="1476135" cy="1521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Unbiased distance estimates</a:t>
            </a:r>
            <a:br>
              <a:rPr lang="en-GB" sz="3200" dirty="0"/>
            </a:br>
            <a:r>
              <a:rPr lang="en-GB" sz="3200" dirty="0"/>
              <a:t>through </a:t>
            </a:r>
            <a:r>
              <a:rPr lang="en-GB" sz="3200" dirty="0" err="1"/>
              <a:t>crossvalidation</a:t>
            </a:r>
            <a:endParaRPr lang="en-GB" sz="32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43891" y="6037260"/>
            <a:ext cx="165622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0" tIns="45716" rIns="91430" bIns="45716" numCol="1" anchor="ctr" anchorCtr="0" compatLnSpc="1">
            <a:prstTxWarp prst="textNoShape">
              <a:avLst/>
            </a:prstTxWarp>
            <a:spAutoFit/>
          </a:bodyPr>
          <a:lstStyle>
            <a:lvl1pPr indent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indent="0" algn="ctr"/>
            <a:r>
              <a:rPr lang="en-GB" altLang="en-US" sz="2400" b="1" dirty="0">
                <a:solidFill>
                  <a:srgbClr val="000000"/>
                </a:solidFill>
                <a:latin typeface="+mn-lt"/>
                <a:ea typeface="Calibri" pitchFamily="34" charset="0"/>
                <a:cs typeface="Times New Roman" pitchFamily="18" charset="0"/>
              </a:rPr>
              <a:t>data set A</a:t>
            </a:r>
          </a:p>
          <a:p>
            <a:pPr indent="0" algn="ctr"/>
            <a:r>
              <a:rPr lang="en-GB" altLang="en-US" sz="2400" b="1" dirty="0">
                <a:solidFill>
                  <a:srgbClr val="FF0000"/>
                </a:solidFill>
                <a:latin typeface="+mn-lt"/>
                <a:ea typeface="Calibri" pitchFamily="34" charset="0"/>
                <a:cs typeface="Times New Roman" pitchFamily="18" charset="0"/>
              </a:rPr>
              <a:t>data set B</a:t>
            </a:r>
            <a:endParaRPr lang="en-GB" altLang="en-US" sz="11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6" y="4581130"/>
            <a:ext cx="2463263" cy="492443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indent="457154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en-US" sz="800" b="1" dirty="0">
              <a:cs typeface="Arial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ea typeface="Calibri" pitchFamily="34" charset="0"/>
                <a:cs typeface="Times New Roman" pitchFamily="18" charset="0"/>
              </a:rPr>
              <a:t>true distance = </a:t>
            </a:r>
            <a:r>
              <a:rPr lang="en-GB" altLang="en-US" b="1" dirty="0" smtClean="0">
                <a:ea typeface="Calibri" pitchFamily="34" charset="0"/>
                <a:cs typeface="Times New Roman" pitchFamily="18" charset="0"/>
              </a:rPr>
              <a:t>0</a:t>
            </a:r>
            <a:endParaRPr lang="en-GB" b="1" dirty="0"/>
          </a:p>
        </p:txBody>
      </p:sp>
      <p:sp>
        <p:nvSpPr>
          <p:cNvPr id="7" name="Rectangle 6"/>
          <p:cNvSpPr/>
          <p:nvPr/>
        </p:nvSpPr>
        <p:spPr>
          <a:xfrm>
            <a:off x="5699341" y="4704239"/>
            <a:ext cx="2043270" cy="373659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 smtClean="0">
                <a:ea typeface="Calibri" pitchFamily="34" charset="0"/>
                <a:cs typeface="Times New Roman" pitchFamily="18" charset="0"/>
              </a:rPr>
              <a:t>true </a:t>
            </a:r>
            <a:r>
              <a:rPr lang="en-GB" altLang="en-US" b="1" dirty="0">
                <a:ea typeface="Calibri" pitchFamily="34" charset="0"/>
                <a:cs typeface="Times New Roman" pitchFamily="18" charset="0"/>
              </a:rPr>
              <a:t>distance = 1</a:t>
            </a:r>
            <a:endParaRPr lang="en-GB" altLang="en-US" sz="800" b="1" dirty="0"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1386" y="5075892"/>
            <a:ext cx="2295743" cy="373659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algn="ctr"/>
            <a:r>
              <a:rPr lang="en-GB" altLang="en-US" dirty="0">
                <a:ea typeface="Calibri" pitchFamily="34" charset="0"/>
                <a:cs typeface="Times New Roman" pitchFamily="18" charset="0"/>
              </a:rPr>
              <a:t>average angle = </a:t>
            </a:r>
            <a:r>
              <a:rPr lang="en-GB" altLang="en-US" dirty="0" smtClean="0">
                <a:ea typeface="Calibri" pitchFamily="34" charset="0"/>
                <a:cs typeface="Times New Roman" pitchFamily="18" charset="0"/>
              </a:rPr>
              <a:t>90</a:t>
            </a:r>
            <a:r>
              <a:rPr lang="en-GB" altLang="en-US" dirty="0" smtClean="0">
                <a:ea typeface="Calibri" pitchFamily="34" charset="0"/>
                <a:cs typeface="Times New Roman" pitchFamily="18" charset="0"/>
                <a:sym typeface="Symbol"/>
              </a:rPr>
              <a:t>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286601" y="5445224"/>
            <a:ext cx="2265311" cy="373659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algn="ctr"/>
            <a:r>
              <a:rPr lang="en-GB" altLang="en-US" dirty="0">
                <a:ea typeface="Calibri" pitchFamily="34" charset="0"/>
                <a:cs typeface="Times New Roman" pitchFamily="18" charset="0"/>
              </a:rPr>
              <a:t>E(inner product) = 0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573105" y="5075892"/>
            <a:ext cx="2295743" cy="373659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algn="ctr"/>
            <a:r>
              <a:rPr lang="en-GB" altLang="en-US" dirty="0">
                <a:ea typeface="Calibri" pitchFamily="34" charset="0"/>
                <a:cs typeface="Times New Roman" pitchFamily="18" charset="0"/>
              </a:rPr>
              <a:t>average angle &lt; </a:t>
            </a:r>
            <a:r>
              <a:rPr lang="en-GB" altLang="en-US" dirty="0" smtClean="0">
                <a:ea typeface="Calibri" pitchFamily="34" charset="0"/>
                <a:cs typeface="Times New Roman" pitchFamily="18" charset="0"/>
              </a:rPr>
              <a:t>90</a:t>
            </a:r>
            <a:r>
              <a:rPr lang="en-GB" altLang="en-US" dirty="0" smtClean="0">
                <a:ea typeface="Calibri" pitchFamily="34" charset="0"/>
                <a:cs typeface="Times New Roman" pitchFamily="18" charset="0"/>
                <a:sym typeface="Symbol"/>
              </a:rPr>
              <a:t>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5588320" y="5445224"/>
            <a:ext cx="2265311" cy="373659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algn="ctr"/>
            <a:r>
              <a:rPr lang="en-GB" altLang="en-US" dirty="0">
                <a:ea typeface="Calibri" pitchFamily="34" charset="0"/>
                <a:cs typeface="Times New Roman" pitchFamily="18" charset="0"/>
              </a:rPr>
              <a:t>E(inner product) &gt; 0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1603034" y="2491923"/>
            <a:ext cx="1596748" cy="15967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5187953" y="3258464"/>
            <a:ext cx="1169372" cy="11693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666653" y="2120926"/>
            <a:ext cx="1169372" cy="11693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015781" y="3102639"/>
            <a:ext cx="520694" cy="5760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077372" y="3079550"/>
            <a:ext cx="648072" cy="576064"/>
          </a:xfrm>
          <a:prstGeom prst="straightConnector1">
            <a:avLst/>
          </a:prstGeom>
          <a:ln w="38100">
            <a:solidFill>
              <a:srgbClr val="F62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210162" y="2780928"/>
            <a:ext cx="273606" cy="897775"/>
          </a:xfrm>
          <a:prstGeom prst="straightConnector1">
            <a:avLst/>
          </a:prstGeom>
          <a:ln w="38100">
            <a:solidFill>
              <a:srgbClr val="F62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99573" y="2823324"/>
            <a:ext cx="284197" cy="944518"/>
          </a:xfrm>
          <a:prstGeom prst="straightConnector1">
            <a:avLst/>
          </a:prstGeom>
          <a:ln w="38100">
            <a:solidFill>
              <a:srgbClr val="F62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940153" y="2491923"/>
            <a:ext cx="1008111" cy="15967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605927" y="2705612"/>
            <a:ext cx="1774386" cy="1127035"/>
          </a:xfrm>
          <a:prstGeom prst="straightConnector1">
            <a:avLst/>
          </a:prstGeom>
          <a:ln w="38100">
            <a:solidFill>
              <a:srgbClr val="F62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00360" y="3583176"/>
            <a:ext cx="47207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dirty="0" smtClean="0"/>
              <a:t>S1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1743369" y="2823325"/>
            <a:ext cx="47207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dirty="0" smtClean="0"/>
              <a:t>S2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2285401" y="2453993"/>
            <a:ext cx="47207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dirty="0" smtClean="0">
                <a:solidFill>
                  <a:srgbClr val="F62F00"/>
                </a:solidFill>
              </a:rPr>
              <a:t>S2</a:t>
            </a:r>
            <a:endParaRPr lang="en-GB" dirty="0">
              <a:solidFill>
                <a:srgbClr val="F62F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66174" y="3603497"/>
            <a:ext cx="47207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dirty="0" smtClean="0">
                <a:solidFill>
                  <a:srgbClr val="F62F00"/>
                </a:solidFill>
              </a:rPr>
              <a:t>S1</a:t>
            </a:r>
            <a:endParaRPr lang="en-GB" dirty="0">
              <a:solidFill>
                <a:srgbClr val="F62F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92646" y="3057713"/>
            <a:ext cx="47207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S1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31097" y="1940332"/>
            <a:ext cx="47207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S2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8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5" grpId="0" animBg="1"/>
      <p:bldP spid="23" grpId="0" animBg="1"/>
      <p:bldP spid="24" grpId="0" animBg="1"/>
      <p:bldP spid="28" grpId="0"/>
      <p:bldP spid="28" grpId="1"/>
      <p:bldP spid="40" grpId="0"/>
      <p:bldP spid="40" grpId="1"/>
      <p:bldP spid="41" grpId="0"/>
      <p:bldP spid="41" grpId="1"/>
      <p:bldP spid="43" grpId="0"/>
      <p:bldP spid="43" grpId="1"/>
      <p:bldP spid="44" grpId="0"/>
      <p:bldP spid="4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 rot="5400000">
            <a:off x="8625497" y="-1387207"/>
            <a:ext cx="925580" cy="446485"/>
          </a:xfrm>
          <a:prstGeom prst="rightArrow">
            <a:avLst>
              <a:gd name="adj1" fmla="val 32000"/>
              <a:gd name="adj2" fmla="val 88000"/>
            </a:avLst>
          </a:prstGeom>
          <a:solidFill>
            <a:srgbClr val="0048AA"/>
          </a:solidFill>
          <a:ln>
            <a:solidFill>
              <a:srgbClr val="FFFFFF"/>
            </a:solidFill>
            <a:round/>
          </a:ln>
        </p:spPr>
        <p:txBody>
          <a:bodyPr lIns="35715" tIns="35715" rIns="35715" bIns="35715" anchor="ctr"/>
          <a:lstStyle/>
          <a:p>
            <a:pPr marL="40636" marR="40636" defTabSz="910749">
              <a:defRPr>
                <a:solidFill>
                  <a:srgbClr val="00FDFF"/>
                </a:solidFill>
              </a:defRPr>
            </a:pPr>
            <a:endParaRPr sz="1700" kern="0">
              <a:solidFill>
                <a:srgbClr val="00FDFF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28330" y="860154"/>
            <a:ext cx="2485531" cy="333742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5" tIns="35715" rIns="35715" bIns="35715" numCol="1" spcCol="26787" rtlCol="0" anchor="ctr">
            <a:spAutoFit/>
          </a:bodyPr>
          <a:lstStyle/>
          <a:p>
            <a:pPr marL="40636" marR="40636" defTabSz="910749" latinLnBrk="1" hangingPunct="0"/>
            <a:endParaRPr lang="en-US" sz="1700" ker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28330" y="919693"/>
            <a:ext cx="2485531" cy="333742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5" tIns="35715" rIns="35715" bIns="35715" numCol="1" spcCol="26787" rtlCol="0" anchor="ctr">
            <a:spAutoFit/>
          </a:bodyPr>
          <a:lstStyle/>
          <a:p>
            <a:pPr marL="40636" marR="40636" defTabSz="910749" latinLnBrk="1" hangingPunct="0"/>
            <a:endParaRPr lang="en-US" sz="1700" ker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507058"/>
              </p:ext>
            </p:extLst>
          </p:nvPr>
        </p:nvGraphicFramePr>
        <p:xfrm>
          <a:off x="51346" y="2094013"/>
          <a:ext cx="8996660" cy="4025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2" name="Equation" r:id="rId4" imgW="5562600" imgH="2489200" progId="Equation.DSMT4">
                  <p:embed/>
                </p:oleObj>
              </mc:Choice>
              <mc:Fallback>
                <p:oleObj name="Equation" r:id="rId4" imgW="5562600" imgH="2489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46" y="2094013"/>
                        <a:ext cx="8996660" cy="4025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1571347" y="1574822"/>
            <a:ext cx="1144859" cy="588140"/>
          </a:xfrm>
          <a:prstGeom prst="rect">
            <a:avLst/>
          </a:prstGeom>
          <a:noFill/>
          <a:ln>
            <a:noFill/>
          </a:ln>
        </p:spPr>
        <p:txBody>
          <a:bodyPr wrap="none" lIns="64288" tIns="32144" rIns="64288" bIns="32144">
            <a:spAutoFit/>
          </a:bodyPr>
          <a:lstStyle/>
          <a:p>
            <a:pPr marL="40636" marR="40636" algn="ctr" defTabSz="910749"/>
            <a:r>
              <a:rPr lang="en-US" sz="1700" i="1" kern="0" dirty="0">
                <a:solidFill>
                  <a:srgbClr val="000000"/>
                </a:solidFill>
                <a:uFill>
                  <a:solidFill/>
                </a:uFill>
                <a:latin typeface="Arial"/>
                <a:cs typeface="Arial"/>
                <a:sym typeface="Arial"/>
              </a:rPr>
              <a:t>Run 1</a:t>
            </a:r>
          </a:p>
          <a:p>
            <a:pPr marL="40636" marR="40636" defTabSz="910749"/>
            <a:r>
              <a:rPr lang="en-US" sz="1700" i="1" kern="0" dirty="0">
                <a:solidFill>
                  <a:srgbClr val="000000"/>
                </a:solidFill>
                <a:uFill>
                  <a:solidFill/>
                </a:uFill>
                <a:latin typeface="Arial"/>
                <a:cs typeface="Arial"/>
                <a:sym typeface="Arial"/>
              </a:rPr>
              <a:t>“Training”</a:t>
            </a:r>
            <a:endParaRPr lang="en-US" sz="1700" i="1" kern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95862" y="1574822"/>
            <a:ext cx="1072725" cy="588140"/>
          </a:xfrm>
          <a:prstGeom prst="rect">
            <a:avLst/>
          </a:prstGeom>
          <a:noFill/>
          <a:ln>
            <a:noFill/>
          </a:ln>
        </p:spPr>
        <p:txBody>
          <a:bodyPr wrap="none" lIns="64288" tIns="32144" rIns="64288" bIns="32144">
            <a:spAutoFit/>
          </a:bodyPr>
          <a:lstStyle/>
          <a:p>
            <a:pPr marL="40636" marR="40636" algn="ctr" defTabSz="910749"/>
            <a:r>
              <a:rPr lang="en-US" sz="1700" i="1" kern="0" dirty="0">
                <a:solidFill>
                  <a:srgbClr val="000000"/>
                </a:solidFill>
                <a:uFill>
                  <a:solidFill/>
                </a:uFill>
                <a:latin typeface="Arial"/>
                <a:cs typeface="Arial"/>
                <a:sym typeface="Arial"/>
              </a:rPr>
              <a:t>Run 2</a:t>
            </a:r>
          </a:p>
          <a:p>
            <a:pPr marL="40636" marR="40636" algn="ctr" defTabSz="910749"/>
            <a:r>
              <a:rPr lang="en-US" sz="1700" i="1" kern="0" dirty="0">
                <a:solidFill>
                  <a:srgbClr val="000000"/>
                </a:solidFill>
                <a:uFill>
                  <a:solidFill/>
                </a:uFill>
                <a:latin typeface="Arial"/>
                <a:cs typeface="Arial"/>
                <a:sym typeface="Arial"/>
              </a:rPr>
              <a:t>“Testing”</a:t>
            </a:r>
            <a:endParaRPr lang="en-US" sz="1700" i="1" kern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  <a:sym typeface="Arial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361050" y="1119608"/>
            <a:ext cx="3675446" cy="1589312"/>
            <a:chOff x="6329640" y="850061"/>
            <a:chExt cx="5227301" cy="2260353"/>
          </a:xfrm>
        </p:grpSpPr>
        <p:grpSp>
          <p:nvGrpSpPr>
            <p:cNvPr id="23" name="Group 22"/>
            <p:cNvGrpSpPr/>
            <p:nvPr/>
          </p:nvGrpSpPr>
          <p:grpSpPr>
            <a:xfrm>
              <a:off x="6329640" y="850061"/>
              <a:ext cx="5227301" cy="2257442"/>
              <a:chOff x="6329640" y="850061"/>
              <a:chExt cx="5227301" cy="2257442"/>
            </a:xfrm>
          </p:grpSpPr>
          <p:graphicFrame>
            <p:nvGraphicFramePr>
              <p:cNvPr id="22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9516134"/>
                  </p:ext>
                </p:extLst>
              </p:nvPr>
            </p:nvGraphicFramePr>
            <p:xfrm>
              <a:off x="8181941" y="2066103"/>
              <a:ext cx="1498600" cy="1041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13" name="Equation" r:id="rId6" imgW="749300" imgH="520700" progId="Equation.DSMT4">
                      <p:embed/>
                    </p:oleObj>
                  </mc:Choice>
                  <mc:Fallback>
                    <p:oleObj name="Equation" r:id="rId6" imgW="749300" imgH="520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8181941" y="2066103"/>
                            <a:ext cx="1498600" cy="1041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" name="Shape 115"/>
              <p:cNvSpPr/>
              <p:nvPr/>
            </p:nvSpPr>
            <p:spPr>
              <a:xfrm flipH="1" flipV="1">
                <a:off x="7558091" y="1613903"/>
                <a:ext cx="623850" cy="471798"/>
              </a:xfrm>
              <a:prstGeom prst="line">
                <a:avLst/>
              </a:prstGeom>
              <a:ln w="63500">
                <a:solidFill>
                  <a:srgbClr val="0061FF"/>
                </a:solidFill>
                <a:round/>
                <a:headEnd type="stealth"/>
              </a:ln>
            </p:spPr>
            <p:txBody>
              <a:bodyPr lIns="0" tIns="0" rIns="0" bIns="0"/>
              <a:lstStyle/>
              <a:p>
                <a:pPr defTabSz="321440">
                  <a:defRPr sz="1200">
                    <a:solidFill>
                      <a:srgbClr val="000000"/>
                    </a:solidFill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00" kern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7" name="Shape 116"/>
              <p:cNvSpPr/>
              <p:nvPr/>
            </p:nvSpPr>
            <p:spPr>
              <a:xfrm>
                <a:off x="6329640" y="1009629"/>
                <a:ext cx="1436401" cy="10760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/>
              <a:lstStyle/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Estimated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a</a:t>
                </a:r>
                <a:r>
                  <a:rPr lang="en-GB" sz="1400" kern="0" dirty="0" err="1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ctivity</a:t>
                </a:r>
                <a:endParaRPr lang="en-GB"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patterns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Shape 115"/>
              <p:cNvSpPr/>
              <p:nvPr/>
            </p:nvSpPr>
            <p:spPr>
              <a:xfrm flipV="1">
                <a:off x="8905330" y="1770199"/>
                <a:ext cx="285733" cy="351370"/>
              </a:xfrm>
              <a:prstGeom prst="line">
                <a:avLst/>
              </a:prstGeom>
              <a:ln w="63500">
                <a:solidFill>
                  <a:srgbClr val="0061FF"/>
                </a:solidFill>
                <a:round/>
                <a:headEnd type="stealth"/>
              </a:ln>
            </p:spPr>
            <p:txBody>
              <a:bodyPr lIns="0" tIns="0" rIns="0" bIns="0"/>
              <a:lstStyle/>
              <a:p>
                <a:pPr defTabSz="321440">
                  <a:defRPr sz="1200">
                    <a:solidFill>
                      <a:srgbClr val="000000"/>
                    </a:solidFill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00" kern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31" name="Shape 116"/>
              <p:cNvSpPr/>
              <p:nvPr/>
            </p:nvSpPr>
            <p:spPr>
              <a:xfrm>
                <a:off x="8696351" y="850061"/>
                <a:ext cx="1436401" cy="10760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/>
              <a:lstStyle/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True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a</a:t>
                </a:r>
                <a:r>
                  <a:rPr lang="en-GB" sz="1400" kern="0" dirty="0" err="1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ctivity</a:t>
                </a:r>
                <a:endParaRPr lang="en-GB"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patterns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Shape 115"/>
              <p:cNvSpPr/>
              <p:nvPr/>
            </p:nvSpPr>
            <p:spPr>
              <a:xfrm flipV="1">
                <a:off x="9621928" y="1920790"/>
                <a:ext cx="737944" cy="351370"/>
              </a:xfrm>
              <a:prstGeom prst="line">
                <a:avLst/>
              </a:prstGeom>
              <a:ln w="63500">
                <a:solidFill>
                  <a:srgbClr val="0061FF"/>
                </a:solidFill>
                <a:round/>
                <a:headEnd type="stealth"/>
              </a:ln>
            </p:spPr>
            <p:txBody>
              <a:bodyPr lIns="0" tIns="0" rIns="0" bIns="0"/>
              <a:lstStyle/>
              <a:p>
                <a:pPr defTabSz="321440">
                  <a:defRPr sz="1200">
                    <a:solidFill>
                      <a:srgbClr val="000000"/>
                    </a:solidFill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00" kern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33" name="Shape 116"/>
              <p:cNvSpPr/>
              <p:nvPr/>
            </p:nvSpPr>
            <p:spPr>
              <a:xfrm>
                <a:off x="10120540" y="1390673"/>
                <a:ext cx="1436401" cy="10760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/>
              <a:lstStyle/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Estimated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error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609902" y="2102963"/>
              <a:ext cx="1706222" cy="50338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marL="40636" marR="40636" defTabSz="910749"/>
              <a:r>
                <a:rPr lang="en-US" sz="1700" i="1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rPr>
                <a:t>“Training”</a:t>
              </a:r>
              <a:endParaRPr lang="en-US" sz="1700" i="1" kern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12543" y="2607029"/>
              <a:ext cx="1603631" cy="50338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marL="40636" marR="40636" defTabSz="910749"/>
              <a:r>
                <a:rPr lang="en-US" sz="1700" i="1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rPr>
                <a:t>“Testing”</a:t>
              </a:r>
              <a:endParaRPr lang="en-US" sz="1700" i="1" kern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" name="Title 1"/>
          <p:cNvSpPr txBox="1">
            <a:spLocks/>
          </p:cNvSpPr>
          <p:nvPr/>
        </p:nvSpPr>
        <p:spPr>
          <a:xfrm>
            <a:off x="457200" y="116632"/>
            <a:ext cx="8229600" cy="922114"/>
          </a:xfrm>
          <a:prstGeom prst="rect">
            <a:avLst/>
          </a:prstGeom>
        </p:spPr>
        <p:txBody>
          <a:bodyPr/>
          <a:lstStyle>
            <a:lvl1pPr algn="ctr" defTabSz="914306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/>
              <a:t>Unbiased distance estimates</a:t>
            </a:r>
            <a:br>
              <a:rPr lang="en-GB" sz="3200" dirty="0" smtClean="0"/>
            </a:br>
            <a:r>
              <a:rPr lang="en-GB" sz="3200" dirty="0" smtClean="0"/>
              <a:t>through </a:t>
            </a:r>
            <a:r>
              <a:rPr lang="en-GB" sz="3200" dirty="0" err="1" smtClean="0"/>
              <a:t>crossvalidation</a:t>
            </a:r>
            <a:endParaRPr lang="en-GB" sz="3200" dirty="0"/>
          </a:p>
        </p:txBody>
      </p:sp>
      <p:sp>
        <p:nvSpPr>
          <p:cNvPr id="4" name="Rectangle 3"/>
          <p:cNvSpPr/>
          <p:nvPr/>
        </p:nvSpPr>
        <p:spPr>
          <a:xfrm>
            <a:off x="1259632" y="2694446"/>
            <a:ext cx="7776864" cy="1469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259632" y="4190822"/>
            <a:ext cx="7776864" cy="894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0" y="5085184"/>
            <a:ext cx="77768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2346" y="5661248"/>
            <a:ext cx="77768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107506" y="6454116"/>
            <a:ext cx="1838688" cy="30776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Walther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et al. </a:t>
            </a:r>
            <a:r>
              <a:rPr lang="en-GB" sz="1400" dirty="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(2016)</a:t>
            </a:r>
            <a:endParaRPr lang="en-GB" sz="14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1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9" grpId="0" animBg="1"/>
      <p:bldP spid="40" grpId="0" animBg="1"/>
      <p:bldP spid="4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 rot="5400000">
            <a:off x="8625497" y="-1387207"/>
            <a:ext cx="925580" cy="446485"/>
          </a:xfrm>
          <a:prstGeom prst="rightArrow">
            <a:avLst>
              <a:gd name="adj1" fmla="val 32000"/>
              <a:gd name="adj2" fmla="val 88000"/>
            </a:avLst>
          </a:prstGeom>
          <a:solidFill>
            <a:srgbClr val="0048AA"/>
          </a:solidFill>
          <a:ln>
            <a:solidFill>
              <a:srgbClr val="FFFFFF"/>
            </a:solidFill>
            <a:round/>
          </a:ln>
        </p:spPr>
        <p:txBody>
          <a:bodyPr lIns="35715" tIns="35715" rIns="35715" bIns="35715" anchor="ctr"/>
          <a:lstStyle/>
          <a:p>
            <a:pPr marL="40636" marR="40636" defTabSz="910749">
              <a:defRPr>
                <a:solidFill>
                  <a:srgbClr val="00FDFF"/>
                </a:solidFill>
              </a:defRPr>
            </a:pPr>
            <a:endParaRPr sz="1700" kern="0">
              <a:solidFill>
                <a:srgbClr val="00FDFF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28330" y="860154"/>
            <a:ext cx="2485531" cy="333742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5" tIns="35715" rIns="35715" bIns="35715" numCol="1" spcCol="26787" rtlCol="0" anchor="ctr">
            <a:spAutoFit/>
          </a:bodyPr>
          <a:lstStyle/>
          <a:p>
            <a:pPr marL="40636" marR="40636" defTabSz="910749" latinLnBrk="1" hangingPunct="0"/>
            <a:endParaRPr lang="en-US" sz="1700" ker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28330" y="919693"/>
            <a:ext cx="2485531" cy="333742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5" tIns="35715" rIns="35715" bIns="35715" numCol="1" spcCol="26787" rtlCol="0" anchor="ctr">
            <a:spAutoFit/>
          </a:bodyPr>
          <a:lstStyle/>
          <a:p>
            <a:pPr marL="40636" marR="40636" defTabSz="910749" latinLnBrk="1" hangingPunct="0"/>
            <a:endParaRPr lang="en-US" sz="1700" ker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825250"/>
              </p:ext>
            </p:extLst>
          </p:nvPr>
        </p:nvGraphicFramePr>
        <p:xfrm>
          <a:off x="51346" y="2094013"/>
          <a:ext cx="8996660" cy="4025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6" name="Equation" r:id="rId4" imgW="5562600" imgH="2489200" progId="Equation.DSMT4">
                  <p:embed/>
                </p:oleObj>
              </mc:Choice>
              <mc:Fallback>
                <p:oleObj name="Equation" r:id="rId4" imgW="5562600" imgH="2489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46" y="2094013"/>
                        <a:ext cx="8996660" cy="4025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1571347" y="1574822"/>
            <a:ext cx="1144859" cy="588140"/>
          </a:xfrm>
          <a:prstGeom prst="rect">
            <a:avLst/>
          </a:prstGeom>
          <a:noFill/>
          <a:ln>
            <a:noFill/>
          </a:ln>
        </p:spPr>
        <p:txBody>
          <a:bodyPr wrap="none" lIns="64288" tIns="32144" rIns="64288" bIns="32144">
            <a:spAutoFit/>
          </a:bodyPr>
          <a:lstStyle/>
          <a:p>
            <a:pPr marL="40636" marR="40636" algn="ctr" defTabSz="910749"/>
            <a:r>
              <a:rPr lang="en-US" sz="1700" i="1" kern="0" dirty="0">
                <a:solidFill>
                  <a:srgbClr val="000000"/>
                </a:solidFill>
                <a:uFill>
                  <a:solidFill/>
                </a:uFill>
                <a:latin typeface="Arial"/>
                <a:cs typeface="Arial"/>
                <a:sym typeface="Arial"/>
              </a:rPr>
              <a:t>Run 1</a:t>
            </a:r>
          </a:p>
          <a:p>
            <a:pPr marL="40636" marR="40636" defTabSz="910749"/>
            <a:r>
              <a:rPr lang="en-US" sz="1700" i="1" kern="0" dirty="0">
                <a:solidFill>
                  <a:srgbClr val="000000"/>
                </a:solidFill>
                <a:uFill>
                  <a:solidFill/>
                </a:uFill>
                <a:latin typeface="Arial"/>
                <a:cs typeface="Arial"/>
                <a:sym typeface="Arial"/>
              </a:rPr>
              <a:t>“Training”</a:t>
            </a:r>
            <a:endParaRPr lang="en-US" sz="1700" i="1" kern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95862" y="1574822"/>
            <a:ext cx="1072725" cy="588140"/>
          </a:xfrm>
          <a:prstGeom prst="rect">
            <a:avLst/>
          </a:prstGeom>
          <a:noFill/>
          <a:ln>
            <a:noFill/>
          </a:ln>
        </p:spPr>
        <p:txBody>
          <a:bodyPr wrap="none" lIns="64288" tIns="32144" rIns="64288" bIns="32144">
            <a:spAutoFit/>
          </a:bodyPr>
          <a:lstStyle/>
          <a:p>
            <a:pPr marL="40636" marR="40636" algn="ctr" defTabSz="910749"/>
            <a:r>
              <a:rPr lang="en-US" sz="1700" i="1" kern="0" dirty="0">
                <a:solidFill>
                  <a:srgbClr val="000000"/>
                </a:solidFill>
                <a:uFill>
                  <a:solidFill/>
                </a:uFill>
                <a:latin typeface="Arial"/>
                <a:cs typeface="Arial"/>
                <a:sym typeface="Arial"/>
              </a:rPr>
              <a:t>Run 2</a:t>
            </a:r>
          </a:p>
          <a:p>
            <a:pPr marL="40636" marR="40636" algn="ctr" defTabSz="910749"/>
            <a:r>
              <a:rPr lang="en-US" sz="1700" i="1" kern="0" dirty="0">
                <a:solidFill>
                  <a:srgbClr val="000000"/>
                </a:solidFill>
                <a:uFill>
                  <a:solidFill/>
                </a:uFill>
                <a:latin typeface="Arial"/>
                <a:cs typeface="Arial"/>
                <a:sym typeface="Arial"/>
              </a:rPr>
              <a:t>“Testing”</a:t>
            </a:r>
            <a:endParaRPr lang="en-US" sz="1700" i="1" kern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  <a:sym typeface="Arial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361050" y="1119608"/>
            <a:ext cx="3675446" cy="1589312"/>
            <a:chOff x="6329640" y="850061"/>
            <a:chExt cx="5227301" cy="2260353"/>
          </a:xfrm>
        </p:grpSpPr>
        <p:grpSp>
          <p:nvGrpSpPr>
            <p:cNvPr id="23" name="Group 22"/>
            <p:cNvGrpSpPr/>
            <p:nvPr/>
          </p:nvGrpSpPr>
          <p:grpSpPr>
            <a:xfrm>
              <a:off x="6329640" y="850061"/>
              <a:ext cx="5227301" cy="2257442"/>
              <a:chOff x="6329640" y="850061"/>
              <a:chExt cx="5227301" cy="2257442"/>
            </a:xfrm>
          </p:grpSpPr>
          <p:graphicFrame>
            <p:nvGraphicFramePr>
              <p:cNvPr id="22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2952063"/>
                  </p:ext>
                </p:extLst>
              </p:nvPr>
            </p:nvGraphicFramePr>
            <p:xfrm>
              <a:off x="8181941" y="2066103"/>
              <a:ext cx="1498600" cy="1041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37" name="Equation" r:id="rId6" imgW="749300" imgH="520700" progId="Equation.DSMT4">
                      <p:embed/>
                    </p:oleObj>
                  </mc:Choice>
                  <mc:Fallback>
                    <p:oleObj name="Equation" r:id="rId6" imgW="749300" imgH="520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8181941" y="2066103"/>
                            <a:ext cx="1498600" cy="1041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" name="Shape 115"/>
              <p:cNvSpPr/>
              <p:nvPr/>
            </p:nvSpPr>
            <p:spPr>
              <a:xfrm flipH="1" flipV="1">
                <a:off x="7558091" y="1613903"/>
                <a:ext cx="623850" cy="471798"/>
              </a:xfrm>
              <a:prstGeom prst="line">
                <a:avLst/>
              </a:prstGeom>
              <a:ln w="63500">
                <a:solidFill>
                  <a:srgbClr val="0061FF"/>
                </a:solidFill>
                <a:round/>
                <a:headEnd type="stealth"/>
              </a:ln>
            </p:spPr>
            <p:txBody>
              <a:bodyPr lIns="0" tIns="0" rIns="0" bIns="0"/>
              <a:lstStyle/>
              <a:p>
                <a:pPr defTabSz="321440">
                  <a:defRPr sz="1200">
                    <a:solidFill>
                      <a:srgbClr val="000000"/>
                    </a:solidFill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00" kern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7" name="Shape 116"/>
              <p:cNvSpPr/>
              <p:nvPr/>
            </p:nvSpPr>
            <p:spPr>
              <a:xfrm>
                <a:off x="6329640" y="1009629"/>
                <a:ext cx="1436401" cy="10760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/>
              <a:lstStyle/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Estimated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a</a:t>
                </a:r>
                <a:r>
                  <a:rPr lang="en-GB" sz="1400" kern="0" dirty="0" err="1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ctivity</a:t>
                </a:r>
                <a:endParaRPr lang="en-GB"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patterns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Shape 115"/>
              <p:cNvSpPr/>
              <p:nvPr/>
            </p:nvSpPr>
            <p:spPr>
              <a:xfrm flipV="1">
                <a:off x="8905330" y="1770199"/>
                <a:ext cx="285733" cy="351370"/>
              </a:xfrm>
              <a:prstGeom prst="line">
                <a:avLst/>
              </a:prstGeom>
              <a:ln w="63500">
                <a:solidFill>
                  <a:srgbClr val="0061FF"/>
                </a:solidFill>
                <a:round/>
                <a:headEnd type="stealth"/>
              </a:ln>
            </p:spPr>
            <p:txBody>
              <a:bodyPr lIns="0" tIns="0" rIns="0" bIns="0"/>
              <a:lstStyle/>
              <a:p>
                <a:pPr defTabSz="321440">
                  <a:defRPr sz="1200">
                    <a:solidFill>
                      <a:srgbClr val="000000"/>
                    </a:solidFill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00" kern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31" name="Shape 116"/>
              <p:cNvSpPr/>
              <p:nvPr/>
            </p:nvSpPr>
            <p:spPr>
              <a:xfrm>
                <a:off x="8696351" y="850061"/>
                <a:ext cx="1436401" cy="10760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/>
              <a:lstStyle/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True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a</a:t>
                </a:r>
                <a:r>
                  <a:rPr lang="en-GB" sz="1400" kern="0" dirty="0" err="1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ctivity</a:t>
                </a:r>
                <a:endParaRPr lang="en-GB"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patterns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Shape 115"/>
              <p:cNvSpPr/>
              <p:nvPr/>
            </p:nvSpPr>
            <p:spPr>
              <a:xfrm flipV="1">
                <a:off x="9621928" y="1920790"/>
                <a:ext cx="737944" cy="351370"/>
              </a:xfrm>
              <a:prstGeom prst="line">
                <a:avLst/>
              </a:prstGeom>
              <a:ln w="63500">
                <a:solidFill>
                  <a:srgbClr val="0061FF"/>
                </a:solidFill>
                <a:round/>
                <a:headEnd type="stealth"/>
              </a:ln>
            </p:spPr>
            <p:txBody>
              <a:bodyPr lIns="0" tIns="0" rIns="0" bIns="0"/>
              <a:lstStyle/>
              <a:p>
                <a:pPr defTabSz="321440">
                  <a:defRPr sz="1200">
                    <a:solidFill>
                      <a:srgbClr val="000000"/>
                    </a:solidFill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00" kern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33" name="Shape 116"/>
              <p:cNvSpPr/>
              <p:nvPr/>
            </p:nvSpPr>
            <p:spPr>
              <a:xfrm>
                <a:off x="10120540" y="1390673"/>
                <a:ext cx="1436401" cy="10760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/>
              <a:lstStyle/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Estimated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  <a:p>
                <a:pPr marL="40636" marR="40636" algn="ctr" defTabSz="91074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GB" sz="1400" kern="0" dirty="0">
                    <a:solidFill>
                      <a:srgbClr val="000000"/>
                    </a:solidFill>
                    <a:uFill>
                      <a:solidFill/>
                    </a:uFill>
                    <a:latin typeface="Arial"/>
                    <a:cs typeface="Arial"/>
                    <a:sym typeface="Arial"/>
                  </a:rPr>
                  <a:t>error</a:t>
                </a:r>
                <a:endParaRPr sz="1400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609902" y="2102963"/>
              <a:ext cx="1706222" cy="50338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marL="40636" marR="40636" defTabSz="910749"/>
              <a:r>
                <a:rPr lang="en-US" sz="1700" i="1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rPr>
                <a:t>“Training”</a:t>
              </a:r>
              <a:endParaRPr lang="en-US" sz="1700" i="1" kern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12543" y="2607029"/>
              <a:ext cx="1603631" cy="50338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marL="40636" marR="40636" defTabSz="910749"/>
              <a:r>
                <a:rPr lang="en-US" sz="1700" i="1" kern="0" dirty="0">
                  <a:solidFill>
                    <a:srgbClr val="000000"/>
                  </a:solidFill>
                  <a:uFill>
                    <a:solidFill/>
                  </a:uFill>
                  <a:latin typeface="Arial"/>
                  <a:cs typeface="Arial"/>
                  <a:sym typeface="Arial"/>
                </a:rPr>
                <a:t>“Testing”</a:t>
              </a:r>
              <a:endParaRPr lang="en-US" sz="1700" i="1" kern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" name="Title 1"/>
          <p:cNvSpPr txBox="1">
            <a:spLocks/>
          </p:cNvSpPr>
          <p:nvPr/>
        </p:nvSpPr>
        <p:spPr>
          <a:xfrm>
            <a:off x="457200" y="116632"/>
            <a:ext cx="8229600" cy="922114"/>
          </a:xfrm>
          <a:prstGeom prst="rect">
            <a:avLst/>
          </a:prstGeom>
        </p:spPr>
        <p:txBody>
          <a:bodyPr/>
          <a:lstStyle>
            <a:lvl1pPr algn="ctr" defTabSz="914306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/>
              <a:t>Unbiased distance estimates</a:t>
            </a:r>
            <a:br>
              <a:rPr lang="en-GB" sz="3200" dirty="0" smtClean="0"/>
            </a:br>
            <a:r>
              <a:rPr lang="en-GB" sz="3200" dirty="0" smtClean="0"/>
              <a:t>through </a:t>
            </a:r>
            <a:r>
              <a:rPr lang="en-GB" sz="3200" dirty="0" err="1" smtClean="0"/>
              <a:t>crossvalidation</a:t>
            </a:r>
            <a:endParaRPr lang="en-GB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7506" y="6454116"/>
            <a:ext cx="1838688" cy="30776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Walther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et al. </a:t>
            </a:r>
            <a:r>
              <a:rPr lang="en-GB" sz="1400" dirty="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(2016)</a:t>
            </a:r>
            <a:endParaRPr lang="en-GB" sz="14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9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922114"/>
          </a:xfrm>
        </p:spPr>
        <p:txBody>
          <a:bodyPr/>
          <a:lstStyle/>
          <a:p>
            <a:r>
              <a:rPr lang="en-GB" sz="3000" dirty="0"/>
              <a:t>The linear discriminant contrast (</a:t>
            </a:r>
            <a:r>
              <a:rPr lang="en-GB" sz="3000" dirty="0" err="1"/>
              <a:t>LDC</a:t>
            </a:r>
            <a:r>
              <a:rPr lang="en-GB" sz="3000" dirty="0"/>
              <a:t>) is a crossvalidated variant of the Mahalanobis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46856" y="2315716"/>
            <a:ext cx="8229600" cy="5865813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GB" altLang="en-US" sz="2000" b="1" dirty="0"/>
              <a:t>Mahalanobis distance</a:t>
            </a:r>
            <a:r>
              <a:rPr lang="en-GB" altLang="en-US" sz="2000" dirty="0"/>
              <a:t> (single data set)</a:t>
            </a:r>
          </a:p>
          <a:p>
            <a:pPr>
              <a:buFont typeface="Arial" pitchFamily="34" charset="0"/>
              <a:buNone/>
            </a:pPr>
            <a:endParaRPr lang="en-GB" altLang="en-US" sz="2400" dirty="0"/>
          </a:p>
          <a:p>
            <a:pPr>
              <a:buFont typeface="Arial" pitchFamily="34" charset="0"/>
              <a:buNone/>
            </a:pPr>
            <a:endParaRPr lang="en-GB" altLang="en-US" sz="2400" dirty="0"/>
          </a:p>
          <a:p>
            <a:pPr>
              <a:buFont typeface="Arial" pitchFamily="34" charset="0"/>
              <a:buNone/>
            </a:pPr>
            <a:r>
              <a:rPr lang="en-GB" altLang="en-US" sz="2000" b="1" dirty="0"/>
              <a:t>Fisher linear discriminant contrast </a:t>
            </a:r>
            <a:r>
              <a:rPr lang="en-GB" altLang="en-US" sz="2000" dirty="0"/>
              <a:t>(crossvalidated)</a:t>
            </a:r>
          </a:p>
          <a:p>
            <a:endParaRPr lang="en-GB" altLang="en-US" sz="2000" dirty="0"/>
          </a:p>
          <a:p>
            <a:endParaRPr lang="en-GB" altLang="en-US" sz="2400" dirty="0"/>
          </a:p>
          <a:p>
            <a:endParaRPr lang="en-GB" altLang="en-US" sz="2400" dirty="0"/>
          </a:p>
          <a:p>
            <a:endParaRPr lang="en-GB" altLang="en-US" sz="2400" dirty="0"/>
          </a:p>
          <a:p>
            <a:pPr>
              <a:buFont typeface="Arial" pitchFamily="34" charset="0"/>
              <a:buNone/>
            </a:pPr>
            <a:endParaRPr lang="en-GB" altLang="en-US" sz="2400" dirty="0"/>
          </a:p>
          <a:p>
            <a:pPr>
              <a:buFont typeface="Arial" pitchFamily="34" charset="0"/>
              <a:buNone/>
            </a:pPr>
            <a:endParaRPr lang="en-GB" altLang="en-US" sz="2400" dirty="0"/>
          </a:p>
          <a:p>
            <a:pPr>
              <a:buFont typeface="Arial" pitchFamily="34" charset="0"/>
              <a:buNone/>
            </a:pPr>
            <a:endParaRPr lang="en-GB" altLang="en-US" sz="2400" dirty="0"/>
          </a:p>
          <a:p>
            <a:pPr>
              <a:buFont typeface="Arial" pitchFamily="34" charset="0"/>
              <a:buNone/>
            </a:pPr>
            <a:endParaRPr lang="en-GB" altLang="en-US" sz="2400" dirty="0"/>
          </a:p>
          <a:p>
            <a:pPr>
              <a:buFont typeface="Arial" pitchFamily="34" charset="0"/>
              <a:buNone/>
            </a:pPr>
            <a:endParaRPr lang="en-GB" altLang="en-US" sz="2400" dirty="0"/>
          </a:p>
          <a:p>
            <a:endParaRPr lang="en-GB" alt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059115" y="3036960"/>
            <a:ext cx="2986087" cy="431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115382"/>
              </p:ext>
            </p:extLst>
          </p:nvPr>
        </p:nvGraphicFramePr>
        <p:xfrm>
          <a:off x="3059113" y="2984574"/>
          <a:ext cx="302577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8" name="Equation" r:id="rId4" imgW="1447560" imgH="228600" progId="Equation.3">
                  <p:embed/>
                </p:oleObj>
              </mc:Choice>
              <mc:Fallback>
                <p:oleObj name="Equation" r:id="rId4" imgW="1447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984574"/>
                        <a:ext cx="3025775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54151" y="2914723"/>
            <a:ext cx="1044650" cy="65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GB" altLang="en-US" b="1" dirty="0">
                <a:solidFill>
                  <a:srgbClr val="92D050"/>
                </a:solidFill>
                <a:latin typeface="Arial" pitchFamily="34" charset="0"/>
              </a:rPr>
              <a:t>training</a:t>
            </a:r>
          </a:p>
          <a:p>
            <a:pPr algn="r" eaLnBrk="1" hangingPunct="1"/>
            <a:r>
              <a:rPr lang="en-GB" altLang="en-US" b="1" dirty="0">
                <a:solidFill>
                  <a:srgbClr val="92D050"/>
                </a:solidFill>
                <a:latin typeface="Arial" pitchFamily="34" charset="0"/>
              </a:rPr>
              <a:t>set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74989" y="4344220"/>
            <a:ext cx="1800225" cy="43338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75213" y="4344220"/>
            <a:ext cx="1223962" cy="433387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68438" y="4223568"/>
            <a:ext cx="1044650" cy="65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GB" altLang="en-US" b="1">
                <a:solidFill>
                  <a:srgbClr val="92D050"/>
                </a:solidFill>
                <a:latin typeface="Arial" pitchFamily="34" charset="0"/>
              </a:rPr>
              <a:t>training</a:t>
            </a:r>
          </a:p>
          <a:p>
            <a:pPr algn="r" eaLnBrk="1" hangingPunct="1"/>
            <a:r>
              <a:rPr lang="en-GB" altLang="en-US" b="1">
                <a:solidFill>
                  <a:srgbClr val="92D050"/>
                </a:solidFill>
                <a:latin typeface="Arial" pitchFamily="34" charset="0"/>
              </a:rPr>
              <a:t>set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065839" y="4223568"/>
            <a:ext cx="601694" cy="65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altLang="en-US" b="1">
                <a:solidFill>
                  <a:srgbClr val="66CCFF"/>
                </a:solidFill>
                <a:latin typeface="Arial" pitchFamily="34" charset="0"/>
              </a:rPr>
              <a:t>test</a:t>
            </a:r>
          </a:p>
          <a:p>
            <a:pPr eaLnBrk="1" hangingPunct="1"/>
            <a:r>
              <a:rPr lang="en-GB" altLang="en-US" b="1">
                <a:solidFill>
                  <a:srgbClr val="66CCFF"/>
                </a:solidFill>
                <a:latin typeface="Arial" pitchFamily="34" charset="0"/>
              </a:rPr>
              <a:t>set</a:t>
            </a:r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337"/>
              </p:ext>
            </p:extLst>
          </p:nvPr>
        </p:nvGraphicFramePr>
        <p:xfrm>
          <a:off x="3059115" y="4309293"/>
          <a:ext cx="305117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9" name="Equation" r:id="rId6" imgW="1460500" imgH="228600" progId="Equation.3">
                  <p:embed/>
                </p:oleObj>
              </mc:Choice>
              <mc:Fallback>
                <p:oleObj name="Equation" r:id="rId6" imgW="146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5" y="4309293"/>
                        <a:ext cx="3051175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7504" y="6454116"/>
            <a:ext cx="1467068" cy="30777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Nili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18244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4" grpId="0" animBg="1"/>
      <p:bldP spid="16" grpId="0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84785"/>
            <a:ext cx="5256584" cy="513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03848" y="2420889"/>
            <a:ext cx="720080" cy="3168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Crossvalidation removes the bias of distance estimates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547874" y="3705215"/>
            <a:ext cx="2297997" cy="557603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/>
            <a:r>
              <a:rPr lang="en-GB" b="1" dirty="0" smtClean="0">
                <a:solidFill>
                  <a:prstClr val="black"/>
                </a:solidFill>
              </a:rPr>
              <a:t>estimated distance</a:t>
            </a:r>
          </a:p>
          <a:p>
            <a:pPr algn="ctr"/>
            <a:r>
              <a:rPr lang="en-GB" sz="1200" dirty="0">
                <a:solidFill>
                  <a:prstClr val="black"/>
                </a:solidFill>
              </a:rPr>
              <a:t>[squared Euclidean]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83968" y="1946371"/>
            <a:ext cx="936104" cy="1266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72200" y="1404886"/>
            <a:ext cx="2520280" cy="535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6788" y="3880098"/>
            <a:ext cx="1645400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b="1" dirty="0" smtClean="0">
                <a:solidFill>
                  <a:prstClr val="black"/>
                </a:solidFill>
              </a:rPr>
              <a:t>true distance</a:t>
            </a:r>
            <a:endParaRPr lang="en-GB" b="1" dirty="0">
              <a:solidFill>
                <a:prstClr val="black"/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6" y="4221088"/>
            <a:ext cx="1011501" cy="162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7506" y="6454116"/>
            <a:ext cx="1838688" cy="30776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Walther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et al. </a:t>
            </a:r>
            <a:r>
              <a:rPr lang="en-GB" sz="1400" dirty="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(2016)</a:t>
            </a:r>
            <a:endParaRPr lang="en-GB" sz="14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13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84785"/>
            <a:ext cx="5256584" cy="513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03848" y="2420889"/>
            <a:ext cx="720080" cy="3168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Crossvalidation removes the bias of distance estimates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46788" y="3880098"/>
            <a:ext cx="1645400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GB" b="1" dirty="0" smtClean="0">
                <a:solidFill>
                  <a:prstClr val="black"/>
                </a:solidFill>
              </a:rPr>
              <a:t>true distance</a:t>
            </a:r>
            <a:endParaRPr lang="en-GB" b="1" dirty="0">
              <a:solidFill>
                <a:prstClr val="black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6" y="4221088"/>
            <a:ext cx="1011501" cy="162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 rot="16200000">
            <a:off x="2547874" y="3705215"/>
            <a:ext cx="2297997" cy="557603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/>
            <a:r>
              <a:rPr lang="en-GB" b="1" dirty="0" smtClean="0">
                <a:solidFill>
                  <a:prstClr val="black"/>
                </a:solidFill>
              </a:rPr>
              <a:t>estimated distance</a:t>
            </a:r>
          </a:p>
          <a:p>
            <a:pPr algn="ctr"/>
            <a:r>
              <a:rPr lang="en-GB" sz="1200" dirty="0">
                <a:solidFill>
                  <a:prstClr val="black"/>
                </a:solidFill>
              </a:rPr>
              <a:t>[squared Euclidean]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83968" y="1946371"/>
            <a:ext cx="936104" cy="1266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6" y="6454116"/>
            <a:ext cx="1838688" cy="30776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Walther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et al. </a:t>
            </a:r>
            <a:r>
              <a:rPr lang="en-GB" sz="1400" dirty="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(2016)</a:t>
            </a:r>
            <a:endParaRPr lang="en-GB" sz="14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352784"/>
            <a:ext cx="9361040" cy="66046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168119"/>
            <a:ext cx="6507263" cy="373659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r>
              <a:rPr lang="en-US" b="1" dirty="0" smtClean="0"/>
              <a:t>Test-retest reliability for different dissimilarity measures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7506" y="6454116"/>
            <a:ext cx="1838688" cy="30776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Walther </a:t>
            </a:r>
            <a:r>
              <a:rPr lang="en-GB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et al. </a:t>
            </a:r>
            <a:r>
              <a:rPr lang="en-GB" sz="1400" dirty="0" smtClean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(2016)</a:t>
            </a:r>
            <a:endParaRPr lang="en-GB" sz="14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76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5" name="Picture 4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700214"/>
            <a:ext cx="1079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6" name="Picture 4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38" y="1700214"/>
            <a:ext cx="1079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7" name="Picture 4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8" y="1700214"/>
            <a:ext cx="1082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8" name="Picture 4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3" y="1700214"/>
            <a:ext cx="1079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9" name="Picture 44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4883150"/>
            <a:ext cx="1079500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30" name="Picture 44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4883150"/>
            <a:ext cx="1098550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32" name="Picture 4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8" y="4883150"/>
            <a:ext cx="1082675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36" name="Picture 45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700214"/>
            <a:ext cx="10985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70" name="Picture 58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3" y="4883150"/>
            <a:ext cx="1079500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25" name="Rectangle 644"/>
          <p:cNvSpPr>
            <a:spLocks noChangeArrowheads="1"/>
          </p:cNvSpPr>
          <p:nvPr/>
        </p:nvSpPr>
        <p:spPr bwMode="auto">
          <a:xfrm>
            <a:off x="7400927" y="4884738"/>
            <a:ext cx="42863" cy="44450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26" name="Rectangle 645"/>
          <p:cNvSpPr>
            <a:spLocks noChangeArrowheads="1"/>
          </p:cNvSpPr>
          <p:nvPr/>
        </p:nvSpPr>
        <p:spPr bwMode="auto">
          <a:xfrm>
            <a:off x="7400927" y="4929188"/>
            <a:ext cx="42863" cy="44450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27" name="Rectangle 646"/>
          <p:cNvSpPr>
            <a:spLocks noChangeArrowheads="1"/>
          </p:cNvSpPr>
          <p:nvPr/>
        </p:nvSpPr>
        <p:spPr bwMode="auto">
          <a:xfrm>
            <a:off x="7400927" y="4973639"/>
            <a:ext cx="42863" cy="42862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28" name="Rectangle 647"/>
          <p:cNvSpPr>
            <a:spLocks noChangeArrowheads="1"/>
          </p:cNvSpPr>
          <p:nvPr/>
        </p:nvSpPr>
        <p:spPr bwMode="auto">
          <a:xfrm>
            <a:off x="7400927" y="5016500"/>
            <a:ext cx="42863" cy="44450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29" name="Rectangle 648"/>
          <p:cNvSpPr>
            <a:spLocks noChangeArrowheads="1"/>
          </p:cNvSpPr>
          <p:nvPr/>
        </p:nvSpPr>
        <p:spPr bwMode="auto">
          <a:xfrm>
            <a:off x="7400927" y="5060950"/>
            <a:ext cx="42863" cy="44450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30" name="Rectangle 649"/>
          <p:cNvSpPr>
            <a:spLocks noChangeArrowheads="1"/>
          </p:cNvSpPr>
          <p:nvPr/>
        </p:nvSpPr>
        <p:spPr bwMode="auto">
          <a:xfrm>
            <a:off x="7400927" y="5105402"/>
            <a:ext cx="42863" cy="42863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31" name="Rectangle 650"/>
          <p:cNvSpPr>
            <a:spLocks noChangeArrowheads="1"/>
          </p:cNvSpPr>
          <p:nvPr/>
        </p:nvSpPr>
        <p:spPr bwMode="auto">
          <a:xfrm>
            <a:off x="7400927" y="5148263"/>
            <a:ext cx="42863" cy="44450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32" name="Rectangle 651"/>
          <p:cNvSpPr>
            <a:spLocks noChangeArrowheads="1"/>
          </p:cNvSpPr>
          <p:nvPr/>
        </p:nvSpPr>
        <p:spPr bwMode="auto">
          <a:xfrm>
            <a:off x="7400927" y="5192713"/>
            <a:ext cx="42863" cy="44450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33" name="Rectangle 652"/>
          <p:cNvSpPr>
            <a:spLocks noChangeArrowheads="1"/>
          </p:cNvSpPr>
          <p:nvPr/>
        </p:nvSpPr>
        <p:spPr bwMode="auto">
          <a:xfrm>
            <a:off x="7400927" y="5237163"/>
            <a:ext cx="42863" cy="44450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34" name="Rectangle 653"/>
          <p:cNvSpPr>
            <a:spLocks noChangeArrowheads="1"/>
          </p:cNvSpPr>
          <p:nvPr/>
        </p:nvSpPr>
        <p:spPr bwMode="auto">
          <a:xfrm>
            <a:off x="7400927" y="5281614"/>
            <a:ext cx="42863" cy="42862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35" name="Rectangle 654"/>
          <p:cNvSpPr>
            <a:spLocks noChangeArrowheads="1"/>
          </p:cNvSpPr>
          <p:nvPr/>
        </p:nvSpPr>
        <p:spPr bwMode="auto">
          <a:xfrm>
            <a:off x="7400927" y="5324475"/>
            <a:ext cx="42863" cy="44450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36" name="Rectangle 655"/>
          <p:cNvSpPr>
            <a:spLocks noChangeArrowheads="1"/>
          </p:cNvSpPr>
          <p:nvPr/>
        </p:nvSpPr>
        <p:spPr bwMode="auto">
          <a:xfrm>
            <a:off x="7400927" y="5368925"/>
            <a:ext cx="42863" cy="44450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37" name="Rectangle 656"/>
          <p:cNvSpPr>
            <a:spLocks noChangeArrowheads="1"/>
          </p:cNvSpPr>
          <p:nvPr/>
        </p:nvSpPr>
        <p:spPr bwMode="auto">
          <a:xfrm>
            <a:off x="7400927" y="5413377"/>
            <a:ext cx="42863" cy="42863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38" name="Rectangle 657"/>
          <p:cNvSpPr>
            <a:spLocks noChangeArrowheads="1"/>
          </p:cNvSpPr>
          <p:nvPr/>
        </p:nvSpPr>
        <p:spPr bwMode="auto">
          <a:xfrm>
            <a:off x="7400927" y="5456238"/>
            <a:ext cx="42863" cy="44450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39" name="Rectangle 658"/>
          <p:cNvSpPr>
            <a:spLocks noChangeArrowheads="1"/>
          </p:cNvSpPr>
          <p:nvPr/>
        </p:nvSpPr>
        <p:spPr bwMode="auto">
          <a:xfrm>
            <a:off x="7400927" y="5500688"/>
            <a:ext cx="42863" cy="44450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40" name="Rectangle 659"/>
          <p:cNvSpPr>
            <a:spLocks noChangeArrowheads="1"/>
          </p:cNvSpPr>
          <p:nvPr/>
        </p:nvSpPr>
        <p:spPr bwMode="auto">
          <a:xfrm>
            <a:off x="7400927" y="5545139"/>
            <a:ext cx="42863" cy="42862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41" name="Rectangle 660"/>
          <p:cNvSpPr>
            <a:spLocks noChangeArrowheads="1"/>
          </p:cNvSpPr>
          <p:nvPr/>
        </p:nvSpPr>
        <p:spPr bwMode="auto">
          <a:xfrm>
            <a:off x="7400927" y="5588000"/>
            <a:ext cx="42863" cy="44450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42" name="Rectangle 661"/>
          <p:cNvSpPr>
            <a:spLocks noChangeArrowheads="1"/>
          </p:cNvSpPr>
          <p:nvPr/>
        </p:nvSpPr>
        <p:spPr bwMode="auto">
          <a:xfrm>
            <a:off x="7400927" y="5632450"/>
            <a:ext cx="42863" cy="44450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43" name="Rectangle 662"/>
          <p:cNvSpPr>
            <a:spLocks noChangeArrowheads="1"/>
          </p:cNvSpPr>
          <p:nvPr/>
        </p:nvSpPr>
        <p:spPr bwMode="auto">
          <a:xfrm>
            <a:off x="7400927" y="5676902"/>
            <a:ext cx="42863" cy="42863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44" name="Rectangle 663"/>
          <p:cNvSpPr>
            <a:spLocks noChangeArrowheads="1"/>
          </p:cNvSpPr>
          <p:nvPr/>
        </p:nvSpPr>
        <p:spPr bwMode="auto">
          <a:xfrm>
            <a:off x="7400927" y="5719763"/>
            <a:ext cx="42863" cy="44450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45" name="Rectangle 664"/>
          <p:cNvSpPr>
            <a:spLocks noChangeArrowheads="1"/>
          </p:cNvSpPr>
          <p:nvPr/>
        </p:nvSpPr>
        <p:spPr bwMode="auto">
          <a:xfrm>
            <a:off x="7400927" y="5764213"/>
            <a:ext cx="42863" cy="44450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46" name="Rectangle 665"/>
          <p:cNvSpPr>
            <a:spLocks noChangeArrowheads="1"/>
          </p:cNvSpPr>
          <p:nvPr/>
        </p:nvSpPr>
        <p:spPr bwMode="auto">
          <a:xfrm>
            <a:off x="7400927" y="5808664"/>
            <a:ext cx="42863" cy="42862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47" name="Rectangle 666"/>
          <p:cNvSpPr>
            <a:spLocks noChangeArrowheads="1"/>
          </p:cNvSpPr>
          <p:nvPr/>
        </p:nvSpPr>
        <p:spPr bwMode="auto">
          <a:xfrm>
            <a:off x="7400927" y="5851525"/>
            <a:ext cx="42863" cy="44450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48" name="Rectangle 667"/>
          <p:cNvSpPr>
            <a:spLocks noChangeArrowheads="1"/>
          </p:cNvSpPr>
          <p:nvPr/>
        </p:nvSpPr>
        <p:spPr bwMode="auto">
          <a:xfrm>
            <a:off x="7400927" y="5895975"/>
            <a:ext cx="42863" cy="44450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49" name="Freeform 668"/>
          <p:cNvSpPr>
            <a:spLocks/>
          </p:cNvSpPr>
          <p:nvPr/>
        </p:nvSpPr>
        <p:spPr bwMode="auto">
          <a:xfrm>
            <a:off x="7400925" y="4879977"/>
            <a:ext cx="0" cy="1063625"/>
          </a:xfrm>
          <a:custGeom>
            <a:avLst/>
            <a:gdLst>
              <a:gd name="T0" fmla="*/ 2147483647 h 2270"/>
              <a:gd name="T1" fmla="*/ 2147483647 h 2270"/>
              <a:gd name="T2" fmla="*/ 2147483647 h 2270"/>
              <a:gd name="T3" fmla="*/ 2147483647 h 2270"/>
              <a:gd name="T4" fmla="*/ 2147483647 h 2270"/>
              <a:gd name="T5" fmla="*/ 2147483647 h 2270"/>
              <a:gd name="T6" fmla="*/ 2147483647 h 2270"/>
              <a:gd name="T7" fmla="*/ 2147483647 h 2270"/>
              <a:gd name="T8" fmla="*/ 2147483647 h 2270"/>
              <a:gd name="T9" fmla="*/ 2147483647 h 2270"/>
              <a:gd name="T10" fmla="*/ 2147483647 h 2270"/>
              <a:gd name="T11" fmla="*/ 2147483647 h 2270"/>
              <a:gd name="T12" fmla="*/ 2147483647 h 2270"/>
              <a:gd name="T13" fmla="*/ 2147483647 h 2270"/>
              <a:gd name="T14" fmla="*/ 2147483647 h 2270"/>
              <a:gd name="T15" fmla="*/ 2147483647 h 2270"/>
              <a:gd name="T16" fmla="*/ 2147483647 h 2270"/>
              <a:gd name="T17" fmla="*/ 2147483647 h 2270"/>
              <a:gd name="T18" fmla="*/ 2147483647 h 2270"/>
              <a:gd name="T19" fmla="*/ 2147483647 h 2270"/>
              <a:gd name="T20" fmla="*/ 2147483647 h 2270"/>
              <a:gd name="T21" fmla="*/ 2147483647 h 2270"/>
              <a:gd name="T22" fmla="*/ 2147483647 h 2270"/>
              <a:gd name="T23" fmla="*/ 2147483647 h 2270"/>
              <a:gd name="T24" fmla="*/ 2147483647 h 2270"/>
              <a:gd name="T25" fmla="*/ 2147483647 h 2270"/>
              <a:gd name="T26" fmla="*/ 0 h 2270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27">
                <a:pos x="0" y="T0"/>
              </a:cxn>
              <a:cxn ang="T28">
                <a:pos x="0" y="T1"/>
              </a:cxn>
              <a:cxn ang="T29">
                <a:pos x="0" y="T2"/>
              </a:cxn>
              <a:cxn ang="T30">
                <a:pos x="0" y="T3"/>
              </a:cxn>
              <a:cxn ang="T31">
                <a:pos x="0" y="T4"/>
              </a:cxn>
              <a:cxn ang="T32">
                <a:pos x="0" y="T5"/>
              </a:cxn>
              <a:cxn ang="T33">
                <a:pos x="0" y="T6"/>
              </a:cxn>
              <a:cxn ang="T34">
                <a:pos x="0" y="T7"/>
              </a:cxn>
              <a:cxn ang="T35">
                <a:pos x="0" y="T8"/>
              </a:cxn>
              <a:cxn ang="T36">
                <a:pos x="0" y="T9"/>
              </a:cxn>
              <a:cxn ang="T37">
                <a:pos x="0" y="T10"/>
              </a:cxn>
              <a:cxn ang="T38">
                <a:pos x="0" y="T11"/>
              </a:cxn>
              <a:cxn ang="T39">
                <a:pos x="0" y="T12"/>
              </a:cxn>
              <a:cxn ang="T40">
                <a:pos x="0" y="T13"/>
              </a:cxn>
              <a:cxn ang="T41">
                <a:pos x="0" y="T14"/>
              </a:cxn>
              <a:cxn ang="T42">
                <a:pos x="0" y="T15"/>
              </a:cxn>
              <a:cxn ang="T43">
                <a:pos x="0" y="T16"/>
              </a:cxn>
              <a:cxn ang="T44">
                <a:pos x="0" y="T17"/>
              </a:cxn>
              <a:cxn ang="T45">
                <a:pos x="0" y="T18"/>
              </a:cxn>
              <a:cxn ang="T46">
                <a:pos x="0" y="T19"/>
              </a:cxn>
              <a:cxn ang="T47">
                <a:pos x="0" y="T20"/>
              </a:cxn>
              <a:cxn ang="T48">
                <a:pos x="0" y="T21"/>
              </a:cxn>
              <a:cxn ang="T49">
                <a:pos x="0" y="T22"/>
              </a:cxn>
              <a:cxn ang="T50">
                <a:pos x="0" y="T23"/>
              </a:cxn>
              <a:cxn ang="T51">
                <a:pos x="0" y="T24"/>
              </a:cxn>
              <a:cxn ang="T52">
                <a:pos x="0" y="T25"/>
              </a:cxn>
              <a:cxn ang="T53">
                <a:pos x="0" y="T26"/>
              </a:cxn>
            </a:cxnLst>
            <a:rect l="0" t="0" r="r" b="b"/>
            <a:pathLst>
              <a:path h="2270">
                <a:moveTo>
                  <a:pt x="0" y="2270"/>
                </a:moveTo>
                <a:lnTo>
                  <a:pt x="0" y="2260"/>
                </a:lnTo>
                <a:lnTo>
                  <a:pt x="0" y="2166"/>
                </a:lnTo>
                <a:lnTo>
                  <a:pt x="0" y="2072"/>
                </a:lnTo>
                <a:lnTo>
                  <a:pt x="0" y="1979"/>
                </a:lnTo>
                <a:lnTo>
                  <a:pt x="0" y="1885"/>
                </a:lnTo>
                <a:lnTo>
                  <a:pt x="0" y="1791"/>
                </a:lnTo>
                <a:lnTo>
                  <a:pt x="0" y="1697"/>
                </a:lnTo>
                <a:lnTo>
                  <a:pt x="0" y="1604"/>
                </a:lnTo>
                <a:lnTo>
                  <a:pt x="0" y="1510"/>
                </a:lnTo>
                <a:lnTo>
                  <a:pt x="0" y="1416"/>
                </a:lnTo>
                <a:lnTo>
                  <a:pt x="0" y="1322"/>
                </a:lnTo>
                <a:lnTo>
                  <a:pt x="0" y="1229"/>
                </a:lnTo>
                <a:lnTo>
                  <a:pt x="0" y="1135"/>
                </a:lnTo>
                <a:lnTo>
                  <a:pt x="0" y="1041"/>
                </a:lnTo>
                <a:lnTo>
                  <a:pt x="0" y="947"/>
                </a:lnTo>
                <a:lnTo>
                  <a:pt x="0" y="854"/>
                </a:lnTo>
                <a:lnTo>
                  <a:pt x="0" y="760"/>
                </a:lnTo>
                <a:lnTo>
                  <a:pt x="0" y="666"/>
                </a:lnTo>
                <a:lnTo>
                  <a:pt x="0" y="572"/>
                </a:lnTo>
                <a:lnTo>
                  <a:pt x="0" y="479"/>
                </a:lnTo>
                <a:lnTo>
                  <a:pt x="0" y="385"/>
                </a:lnTo>
                <a:lnTo>
                  <a:pt x="0" y="291"/>
                </a:lnTo>
                <a:lnTo>
                  <a:pt x="0" y="198"/>
                </a:lnTo>
                <a:lnTo>
                  <a:pt x="0" y="104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50" name="Freeform 669"/>
          <p:cNvSpPr>
            <a:spLocks/>
          </p:cNvSpPr>
          <p:nvPr/>
        </p:nvSpPr>
        <p:spPr bwMode="auto">
          <a:xfrm>
            <a:off x="7443788" y="4879977"/>
            <a:ext cx="0" cy="1063625"/>
          </a:xfrm>
          <a:custGeom>
            <a:avLst/>
            <a:gdLst>
              <a:gd name="T0" fmla="*/ 2147483647 h 2270"/>
              <a:gd name="T1" fmla="*/ 2147483647 h 2270"/>
              <a:gd name="T2" fmla="*/ 2147483647 h 2270"/>
              <a:gd name="T3" fmla="*/ 2147483647 h 2270"/>
              <a:gd name="T4" fmla="*/ 2147483647 h 2270"/>
              <a:gd name="T5" fmla="*/ 2147483647 h 2270"/>
              <a:gd name="T6" fmla="*/ 2147483647 h 2270"/>
              <a:gd name="T7" fmla="*/ 2147483647 h 2270"/>
              <a:gd name="T8" fmla="*/ 2147483647 h 2270"/>
              <a:gd name="T9" fmla="*/ 2147483647 h 2270"/>
              <a:gd name="T10" fmla="*/ 2147483647 h 2270"/>
              <a:gd name="T11" fmla="*/ 2147483647 h 2270"/>
              <a:gd name="T12" fmla="*/ 2147483647 h 2270"/>
              <a:gd name="T13" fmla="*/ 2147483647 h 2270"/>
              <a:gd name="T14" fmla="*/ 2147483647 h 2270"/>
              <a:gd name="T15" fmla="*/ 2147483647 h 2270"/>
              <a:gd name="T16" fmla="*/ 2147483647 h 2270"/>
              <a:gd name="T17" fmla="*/ 2147483647 h 2270"/>
              <a:gd name="T18" fmla="*/ 2147483647 h 2270"/>
              <a:gd name="T19" fmla="*/ 2147483647 h 2270"/>
              <a:gd name="T20" fmla="*/ 2147483647 h 2270"/>
              <a:gd name="T21" fmla="*/ 2147483647 h 2270"/>
              <a:gd name="T22" fmla="*/ 2147483647 h 2270"/>
              <a:gd name="T23" fmla="*/ 2147483647 h 2270"/>
              <a:gd name="T24" fmla="*/ 2147483647 h 2270"/>
              <a:gd name="T25" fmla="*/ 2147483647 h 2270"/>
              <a:gd name="T26" fmla="*/ 0 h 2270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27">
                <a:pos x="0" y="T0"/>
              </a:cxn>
              <a:cxn ang="T28">
                <a:pos x="0" y="T1"/>
              </a:cxn>
              <a:cxn ang="T29">
                <a:pos x="0" y="T2"/>
              </a:cxn>
              <a:cxn ang="T30">
                <a:pos x="0" y="T3"/>
              </a:cxn>
              <a:cxn ang="T31">
                <a:pos x="0" y="T4"/>
              </a:cxn>
              <a:cxn ang="T32">
                <a:pos x="0" y="T5"/>
              </a:cxn>
              <a:cxn ang="T33">
                <a:pos x="0" y="T6"/>
              </a:cxn>
              <a:cxn ang="T34">
                <a:pos x="0" y="T7"/>
              </a:cxn>
              <a:cxn ang="T35">
                <a:pos x="0" y="T8"/>
              </a:cxn>
              <a:cxn ang="T36">
                <a:pos x="0" y="T9"/>
              </a:cxn>
              <a:cxn ang="T37">
                <a:pos x="0" y="T10"/>
              </a:cxn>
              <a:cxn ang="T38">
                <a:pos x="0" y="T11"/>
              </a:cxn>
              <a:cxn ang="T39">
                <a:pos x="0" y="T12"/>
              </a:cxn>
              <a:cxn ang="T40">
                <a:pos x="0" y="T13"/>
              </a:cxn>
              <a:cxn ang="T41">
                <a:pos x="0" y="T14"/>
              </a:cxn>
              <a:cxn ang="T42">
                <a:pos x="0" y="T15"/>
              </a:cxn>
              <a:cxn ang="T43">
                <a:pos x="0" y="T16"/>
              </a:cxn>
              <a:cxn ang="T44">
                <a:pos x="0" y="T17"/>
              </a:cxn>
              <a:cxn ang="T45">
                <a:pos x="0" y="T18"/>
              </a:cxn>
              <a:cxn ang="T46">
                <a:pos x="0" y="T19"/>
              </a:cxn>
              <a:cxn ang="T47">
                <a:pos x="0" y="T20"/>
              </a:cxn>
              <a:cxn ang="T48">
                <a:pos x="0" y="T21"/>
              </a:cxn>
              <a:cxn ang="T49">
                <a:pos x="0" y="T22"/>
              </a:cxn>
              <a:cxn ang="T50">
                <a:pos x="0" y="T23"/>
              </a:cxn>
              <a:cxn ang="T51">
                <a:pos x="0" y="T24"/>
              </a:cxn>
              <a:cxn ang="T52">
                <a:pos x="0" y="T25"/>
              </a:cxn>
              <a:cxn ang="T53">
                <a:pos x="0" y="T26"/>
              </a:cxn>
            </a:cxnLst>
            <a:rect l="0" t="0" r="r" b="b"/>
            <a:pathLst>
              <a:path h="2270">
                <a:moveTo>
                  <a:pt x="0" y="2270"/>
                </a:moveTo>
                <a:lnTo>
                  <a:pt x="0" y="2260"/>
                </a:lnTo>
                <a:lnTo>
                  <a:pt x="0" y="2166"/>
                </a:lnTo>
                <a:lnTo>
                  <a:pt x="0" y="2072"/>
                </a:lnTo>
                <a:lnTo>
                  <a:pt x="0" y="1979"/>
                </a:lnTo>
                <a:lnTo>
                  <a:pt x="0" y="1885"/>
                </a:lnTo>
                <a:lnTo>
                  <a:pt x="0" y="1791"/>
                </a:lnTo>
                <a:lnTo>
                  <a:pt x="0" y="1697"/>
                </a:lnTo>
                <a:lnTo>
                  <a:pt x="0" y="1604"/>
                </a:lnTo>
                <a:lnTo>
                  <a:pt x="0" y="1510"/>
                </a:lnTo>
                <a:lnTo>
                  <a:pt x="0" y="1416"/>
                </a:lnTo>
                <a:lnTo>
                  <a:pt x="0" y="1322"/>
                </a:lnTo>
                <a:lnTo>
                  <a:pt x="0" y="1229"/>
                </a:lnTo>
                <a:lnTo>
                  <a:pt x="0" y="1135"/>
                </a:lnTo>
                <a:lnTo>
                  <a:pt x="0" y="1041"/>
                </a:lnTo>
                <a:lnTo>
                  <a:pt x="0" y="947"/>
                </a:lnTo>
                <a:lnTo>
                  <a:pt x="0" y="854"/>
                </a:lnTo>
                <a:lnTo>
                  <a:pt x="0" y="760"/>
                </a:lnTo>
                <a:lnTo>
                  <a:pt x="0" y="666"/>
                </a:lnTo>
                <a:lnTo>
                  <a:pt x="0" y="572"/>
                </a:lnTo>
                <a:lnTo>
                  <a:pt x="0" y="479"/>
                </a:lnTo>
                <a:lnTo>
                  <a:pt x="0" y="385"/>
                </a:lnTo>
                <a:lnTo>
                  <a:pt x="0" y="291"/>
                </a:lnTo>
                <a:lnTo>
                  <a:pt x="0" y="198"/>
                </a:lnTo>
                <a:lnTo>
                  <a:pt x="0" y="104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51" name="Freeform 670"/>
          <p:cNvSpPr>
            <a:spLocks/>
          </p:cNvSpPr>
          <p:nvPr/>
        </p:nvSpPr>
        <p:spPr bwMode="auto">
          <a:xfrm>
            <a:off x="7394575" y="5940425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52" name="Freeform 671"/>
          <p:cNvSpPr>
            <a:spLocks/>
          </p:cNvSpPr>
          <p:nvPr/>
        </p:nvSpPr>
        <p:spPr bwMode="auto">
          <a:xfrm>
            <a:off x="7394575" y="5895975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53" name="Freeform 672"/>
          <p:cNvSpPr>
            <a:spLocks/>
          </p:cNvSpPr>
          <p:nvPr/>
        </p:nvSpPr>
        <p:spPr bwMode="auto">
          <a:xfrm>
            <a:off x="7394575" y="5851525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54" name="Freeform 673"/>
          <p:cNvSpPr>
            <a:spLocks/>
          </p:cNvSpPr>
          <p:nvPr/>
        </p:nvSpPr>
        <p:spPr bwMode="auto">
          <a:xfrm>
            <a:off x="7394575" y="5808663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55" name="Freeform 674"/>
          <p:cNvSpPr>
            <a:spLocks/>
          </p:cNvSpPr>
          <p:nvPr/>
        </p:nvSpPr>
        <p:spPr bwMode="auto">
          <a:xfrm>
            <a:off x="7394575" y="5764213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56" name="Freeform 675"/>
          <p:cNvSpPr>
            <a:spLocks/>
          </p:cNvSpPr>
          <p:nvPr/>
        </p:nvSpPr>
        <p:spPr bwMode="auto">
          <a:xfrm>
            <a:off x="7394575" y="5719763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57" name="Freeform 676"/>
          <p:cNvSpPr>
            <a:spLocks/>
          </p:cNvSpPr>
          <p:nvPr/>
        </p:nvSpPr>
        <p:spPr bwMode="auto">
          <a:xfrm>
            <a:off x="7394575" y="5676900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58" name="Freeform 677"/>
          <p:cNvSpPr>
            <a:spLocks/>
          </p:cNvSpPr>
          <p:nvPr/>
        </p:nvSpPr>
        <p:spPr bwMode="auto">
          <a:xfrm>
            <a:off x="7394575" y="5632450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59" name="Freeform 678"/>
          <p:cNvSpPr>
            <a:spLocks/>
          </p:cNvSpPr>
          <p:nvPr/>
        </p:nvSpPr>
        <p:spPr bwMode="auto">
          <a:xfrm>
            <a:off x="7394575" y="5588000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60" name="Freeform 679"/>
          <p:cNvSpPr>
            <a:spLocks/>
          </p:cNvSpPr>
          <p:nvPr/>
        </p:nvSpPr>
        <p:spPr bwMode="auto">
          <a:xfrm>
            <a:off x="7394575" y="5545138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61" name="Freeform 680"/>
          <p:cNvSpPr>
            <a:spLocks/>
          </p:cNvSpPr>
          <p:nvPr/>
        </p:nvSpPr>
        <p:spPr bwMode="auto">
          <a:xfrm>
            <a:off x="7394575" y="5500688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62" name="Freeform 681"/>
          <p:cNvSpPr>
            <a:spLocks/>
          </p:cNvSpPr>
          <p:nvPr/>
        </p:nvSpPr>
        <p:spPr bwMode="auto">
          <a:xfrm>
            <a:off x="7394575" y="5456238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63" name="Freeform 682"/>
          <p:cNvSpPr>
            <a:spLocks/>
          </p:cNvSpPr>
          <p:nvPr/>
        </p:nvSpPr>
        <p:spPr bwMode="auto">
          <a:xfrm>
            <a:off x="7394575" y="5413375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64" name="Freeform 683"/>
          <p:cNvSpPr>
            <a:spLocks/>
          </p:cNvSpPr>
          <p:nvPr/>
        </p:nvSpPr>
        <p:spPr bwMode="auto">
          <a:xfrm>
            <a:off x="7394575" y="5368925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65" name="Freeform 684"/>
          <p:cNvSpPr>
            <a:spLocks/>
          </p:cNvSpPr>
          <p:nvPr/>
        </p:nvSpPr>
        <p:spPr bwMode="auto">
          <a:xfrm>
            <a:off x="7394575" y="5324475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66" name="Freeform 685"/>
          <p:cNvSpPr>
            <a:spLocks/>
          </p:cNvSpPr>
          <p:nvPr/>
        </p:nvSpPr>
        <p:spPr bwMode="auto">
          <a:xfrm>
            <a:off x="7394575" y="5281613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67" name="Freeform 686"/>
          <p:cNvSpPr>
            <a:spLocks/>
          </p:cNvSpPr>
          <p:nvPr/>
        </p:nvSpPr>
        <p:spPr bwMode="auto">
          <a:xfrm>
            <a:off x="7394575" y="5237163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68" name="Freeform 687"/>
          <p:cNvSpPr>
            <a:spLocks/>
          </p:cNvSpPr>
          <p:nvPr/>
        </p:nvSpPr>
        <p:spPr bwMode="auto">
          <a:xfrm>
            <a:off x="7394575" y="5192713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69" name="Freeform 688"/>
          <p:cNvSpPr>
            <a:spLocks/>
          </p:cNvSpPr>
          <p:nvPr/>
        </p:nvSpPr>
        <p:spPr bwMode="auto">
          <a:xfrm>
            <a:off x="7394575" y="5148263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70" name="Freeform 689"/>
          <p:cNvSpPr>
            <a:spLocks/>
          </p:cNvSpPr>
          <p:nvPr/>
        </p:nvSpPr>
        <p:spPr bwMode="auto">
          <a:xfrm>
            <a:off x="7394575" y="5105400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71" name="Freeform 690"/>
          <p:cNvSpPr>
            <a:spLocks/>
          </p:cNvSpPr>
          <p:nvPr/>
        </p:nvSpPr>
        <p:spPr bwMode="auto">
          <a:xfrm>
            <a:off x="7394575" y="5060950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72" name="Freeform 691"/>
          <p:cNvSpPr>
            <a:spLocks/>
          </p:cNvSpPr>
          <p:nvPr/>
        </p:nvSpPr>
        <p:spPr bwMode="auto">
          <a:xfrm>
            <a:off x="7394575" y="5016500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73" name="Freeform 692"/>
          <p:cNvSpPr>
            <a:spLocks/>
          </p:cNvSpPr>
          <p:nvPr/>
        </p:nvSpPr>
        <p:spPr bwMode="auto">
          <a:xfrm>
            <a:off x="7394575" y="4973638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74" name="Freeform 693"/>
          <p:cNvSpPr>
            <a:spLocks/>
          </p:cNvSpPr>
          <p:nvPr/>
        </p:nvSpPr>
        <p:spPr bwMode="auto">
          <a:xfrm>
            <a:off x="7394575" y="4929188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75" name="Freeform 694"/>
          <p:cNvSpPr>
            <a:spLocks/>
          </p:cNvSpPr>
          <p:nvPr/>
        </p:nvSpPr>
        <p:spPr bwMode="auto">
          <a:xfrm>
            <a:off x="7394575" y="4884738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576" name="Rectangle 696"/>
          <p:cNvSpPr>
            <a:spLocks noChangeArrowheads="1"/>
          </p:cNvSpPr>
          <p:nvPr/>
        </p:nvSpPr>
        <p:spPr bwMode="auto">
          <a:xfrm>
            <a:off x="7483475" y="4805364"/>
            <a:ext cx="44450" cy="41275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77" name="Rectangle 697"/>
          <p:cNvSpPr>
            <a:spLocks noChangeArrowheads="1"/>
          </p:cNvSpPr>
          <p:nvPr/>
        </p:nvSpPr>
        <p:spPr bwMode="auto">
          <a:xfrm>
            <a:off x="7527925" y="4805364"/>
            <a:ext cx="46038" cy="41275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78" name="Rectangle 698"/>
          <p:cNvSpPr>
            <a:spLocks noChangeArrowheads="1"/>
          </p:cNvSpPr>
          <p:nvPr/>
        </p:nvSpPr>
        <p:spPr bwMode="auto">
          <a:xfrm>
            <a:off x="7573963" y="4805364"/>
            <a:ext cx="44450" cy="41275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79" name="Rectangle 699"/>
          <p:cNvSpPr>
            <a:spLocks noChangeArrowheads="1"/>
          </p:cNvSpPr>
          <p:nvPr/>
        </p:nvSpPr>
        <p:spPr bwMode="auto">
          <a:xfrm>
            <a:off x="7618415" y="4805364"/>
            <a:ext cx="46037" cy="41275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80" name="Rectangle 700"/>
          <p:cNvSpPr>
            <a:spLocks noChangeArrowheads="1"/>
          </p:cNvSpPr>
          <p:nvPr/>
        </p:nvSpPr>
        <p:spPr bwMode="auto">
          <a:xfrm>
            <a:off x="7664450" y="4805364"/>
            <a:ext cx="44450" cy="41275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81" name="Rectangle 701"/>
          <p:cNvSpPr>
            <a:spLocks noChangeArrowheads="1"/>
          </p:cNvSpPr>
          <p:nvPr/>
        </p:nvSpPr>
        <p:spPr bwMode="auto">
          <a:xfrm>
            <a:off x="7708900" y="4805364"/>
            <a:ext cx="46038" cy="41275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82" name="Rectangle 702"/>
          <p:cNvSpPr>
            <a:spLocks noChangeArrowheads="1"/>
          </p:cNvSpPr>
          <p:nvPr/>
        </p:nvSpPr>
        <p:spPr bwMode="auto">
          <a:xfrm>
            <a:off x="7754938" y="4805364"/>
            <a:ext cx="44450" cy="41275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83" name="Rectangle 703"/>
          <p:cNvSpPr>
            <a:spLocks noChangeArrowheads="1"/>
          </p:cNvSpPr>
          <p:nvPr/>
        </p:nvSpPr>
        <p:spPr bwMode="auto">
          <a:xfrm>
            <a:off x="7799390" y="4805364"/>
            <a:ext cx="46037" cy="41275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84" name="Rectangle 704"/>
          <p:cNvSpPr>
            <a:spLocks noChangeArrowheads="1"/>
          </p:cNvSpPr>
          <p:nvPr/>
        </p:nvSpPr>
        <p:spPr bwMode="auto">
          <a:xfrm>
            <a:off x="7845425" y="4805364"/>
            <a:ext cx="44450" cy="41275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85" name="Rectangle 705"/>
          <p:cNvSpPr>
            <a:spLocks noChangeArrowheads="1"/>
          </p:cNvSpPr>
          <p:nvPr/>
        </p:nvSpPr>
        <p:spPr bwMode="auto">
          <a:xfrm>
            <a:off x="7889875" y="4805364"/>
            <a:ext cx="46038" cy="41275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86" name="Rectangle 706"/>
          <p:cNvSpPr>
            <a:spLocks noChangeArrowheads="1"/>
          </p:cNvSpPr>
          <p:nvPr/>
        </p:nvSpPr>
        <p:spPr bwMode="auto">
          <a:xfrm>
            <a:off x="7935913" y="4805364"/>
            <a:ext cx="44450" cy="41275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87" name="Rectangle 707"/>
          <p:cNvSpPr>
            <a:spLocks noChangeArrowheads="1"/>
          </p:cNvSpPr>
          <p:nvPr/>
        </p:nvSpPr>
        <p:spPr bwMode="auto">
          <a:xfrm>
            <a:off x="7980363" y="4805364"/>
            <a:ext cx="44450" cy="41275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88" name="Rectangle 708"/>
          <p:cNvSpPr>
            <a:spLocks noChangeArrowheads="1"/>
          </p:cNvSpPr>
          <p:nvPr/>
        </p:nvSpPr>
        <p:spPr bwMode="auto">
          <a:xfrm>
            <a:off x="8024813" y="4805364"/>
            <a:ext cx="44450" cy="41275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89" name="Rectangle 709"/>
          <p:cNvSpPr>
            <a:spLocks noChangeArrowheads="1"/>
          </p:cNvSpPr>
          <p:nvPr/>
        </p:nvSpPr>
        <p:spPr bwMode="auto">
          <a:xfrm>
            <a:off x="8069265" y="4805364"/>
            <a:ext cx="47625" cy="41275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90" name="Rectangle 710"/>
          <p:cNvSpPr>
            <a:spLocks noChangeArrowheads="1"/>
          </p:cNvSpPr>
          <p:nvPr/>
        </p:nvSpPr>
        <p:spPr bwMode="auto">
          <a:xfrm>
            <a:off x="8116888" y="4805364"/>
            <a:ext cx="44450" cy="41275"/>
          </a:xfrm>
          <a:prstGeom prst="rect">
            <a:avLst/>
          </a:prstGeom>
          <a:solidFill>
            <a:srgbClr val="70B1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91" name="Rectangle 711"/>
          <p:cNvSpPr>
            <a:spLocks noChangeArrowheads="1"/>
          </p:cNvSpPr>
          <p:nvPr/>
        </p:nvSpPr>
        <p:spPr bwMode="auto">
          <a:xfrm>
            <a:off x="8161338" y="4805364"/>
            <a:ext cx="44450" cy="41275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92" name="Rectangle 712"/>
          <p:cNvSpPr>
            <a:spLocks noChangeArrowheads="1"/>
          </p:cNvSpPr>
          <p:nvPr/>
        </p:nvSpPr>
        <p:spPr bwMode="auto">
          <a:xfrm>
            <a:off x="8205788" y="4805364"/>
            <a:ext cx="44450" cy="41275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93" name="Rectangle 713"/>
          <p:cNvSpPr>
            <a:spLocks noChangeArrowheads="1"/>
          </p:cNvSpPr>
          <p:nvPr/>
        </p:nvSpPr>
        <p:spPr bwMode="auto">
          <a:xfrm>
            <a:off x="8250240" y="4805364"/>
            <a:ext cx="47625" cy="41275"/>
          </a:xfrm>
          <a:prstGeom prst="rect">
            <a:avLst/>
          </a:prstGeom>
          <a:solidFill>
            <a:srgbClr val="4E77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94" name="Rectangle 714"/>
          <p:cNvSpPr>
            <a:spLocks noChangeArrowheads="1"/>
          </p:cNvSpPr>
          <p:nvPr/>
        </p:nvSpPr>
        <p:spPr bwMode="auto">
          <a:xfrm>
            <a:off x="8297863" y="4805364"/>
            <a:ext cx="44450" cy="41275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95" name="Rectangle 715"/>
          <p:cNvSpPr>
            <a:spLocks noChangeArrowheads="1"/>
          </p:cNvSpPr>
          <p:nvPr/>
        </p:nvSpPr>
        <p:spPr bwMode="auto">
          <a:xfrm>
            <a:off x="8342313" y="4805364"/>
            <a:ext cx="44450" cy="41275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96" name="Rectangle 716"/>
          <p:cNvSpPr>
            <a:spLocks noChangeArrowheads="1"/>
          </p:cNvSpPr>
          <p:nvPr/>
        </p:nvSpPr>
        <p:spPr bwMode="auto">
          <a:xfrm>
            <a:off x="8386763" y="4805364"/>
            <a:ext cx="44450" cy="41275"/>
          </a:xfrm>
          <a:prstGeom prst="rect">
            <a:avLst/>
          </a:prstGeom>
          <a:solidFill>
            <a:srgbClr val="2C3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97" name="Rectangle 717"/>
          <p:cNvSpPr>
            <a:spLocks noChangeArrowheads="1"/>
          </p:cNvSpPr>
          <p:nvPr/>
        </p:nvSpPr>
        <p:spPr bwMode="auto">
          <a:xfrm>
            <a:off x="8431215" y="4805364"/>
            <a:ext cx="46037" cy="41275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98" name="Rectangle 718"/>
          <p:cNvSpPr>
            <a:spLocks noChangeArrowheads="1"/>
          </p:cNvSpPr>
          <p:nvPr/>
        </p:nvSpPr>
        <p:spPr bwMode="auto">
          <a:xfrm>
            <a:off x="8477250" y="4805364"/>
            <a:ext cx="46038" cy="41275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599" name="Rectangle 719"/>
          <p:cNvSpPr>
            <a:spLocks noChangeArrowheads="1"/>
          </p:cNvSpPr>
          <p:nvPr/>
        </p:nvSpPr>
        <p:spPr bwMode="auto">
          <a:xfrm>
            <a:off x="8523288" y="4805364"/>
            <a:ext cx="44450" cy="41275"/>
          </a:xfrm>
          <a:prstGeom prst="rect">
            <a:avLst/>
          </a:prstGeom>
          <a:solidFill>
            <a:srgbClr val="0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600" name="Freeform 720"/>
          <p:cNvSpPr>
            <a:spLocks/>
          </p:cNvSpPr>
          <p:nvPr/>
        </p:nvSpPr>
        <p:spPr bwMode="auto">
          <a:xfrm>
            <a:off x="7477127" y="4846638"/>
            <a:ext cx="1095375" cy="0"/>
          </a:xfrm>
          <a:custGeom>
            <a:avLst/>
            <a:gdLst>
              <a:gd name="T0" fmla="*/ 2147483647 w 2269"/>
              <a:gd name="T1" fmla="*/ 2147483647 w 2269"/>
              <a:gd name="T2" fmla="*/ 2147483647 w 2269"/>
              <a:gd name="T3" fmla="*/ 2147483647 w 2269"/>
              <a:gd name="T4" fmla="*/ 2147483647 w 2269"/>
              <a:gd name="T5" fmla="*/ 2147483647 w 2269"/>
              <a:gd name="T6" fmla="*/ 2147483647 w 2269"/>
              <a:gd name="T7" fmla="*/ 2147483647 w 2269"/>
              <a:gd name="T8" fmla="*/ 2147483647 w 2269"/>
              <a:gd name="T9" fmla="*/ 2147483647 w 2269"/>
              <a:gd name="T10" fmla="*/ 2147483647 w 2269"/>
              <a:gd name="T11" fmla="*/ 2147483647 w 2269"/>
              <a:gd name="T12" fmla="*/ 2147483647 w 2269"/>
              <a:gd name="T13" fmla="*/ 2147483647 w 2269"/>
              <a:gd name="T14" fmla="*/ 2147483647 w 2269"/>
              <a:gd name="T15" fmla="*/ 2147483647 w 2269"/>
              <a:gd name="T16" fmla="*/ 2147483647 w 2269"/>
              <a:gd name="T17" fmla="*/ 2147483647 w 2269"/>
              <a:gd name="T18" fmla="*/ 2147483647 w 2269"/>
              <a:gd name="T19" fmla="*/ 2147483647 w 2269"/>
              <a:gd name="T20" fmla="*/ 2147483647 w 2269"/>
              <a:gd name="T21" fmla="*/ 2147483647 w 2269"/>
              <a:gd name="T22" fmla="*/ 2147483647 w 2269"/>
              <a:gd name="T23" fmla="*/ 2147483647 w 2269"/>
              <a:gd name="T24" fmla="*/ 2147483647 w 2269"/>
              <a:gd name="T25" fmla="*/ 2147483647 w 2269"/>
              <a:gd name="T26" fmla="*/ 0 w 2269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27">
                <a:pos x="T0" y="0"/>
              </a:cxn>
              <a:cxn ang="T28">
                <a:pos x="T1" y="0"/>
              </a:cxn>
              <a:cxn ang="T29">
                <a:pos x="T2" y="0"/>
              </a:cxn>
              <a:cxn ang="T30">
                <a:pos x="T3" y="0"/>
              </a:cxn>
              <a:cxn ang="T31">
                <a:pos x="T4" y="0"/>
              </a:cxn>
              <a:cxn ang="T32">
                <a:pos x="T5" y="0"/>
              </a:cxn>
              <a:cxn ang="T33">
                <a:pos x="T6" y="0"/>
              </a:cxn>
              <a:cxn ang="T34">
                <a:pos x="T7" y="0"/>
              </a:cxn>
              <a:cxn ang="T35">
                <a:pos x="T8" y="0"/>
              </a:cxn>
              <a:cxn ang="T36">
                <a:pos x="T9" y="0"/>
              </a:cxn>
              <a:cxn ang="T37">
                <a:pos x="T10" y="0"/>
              </a:cxn>
              <a:cxn ang="T38">
                <a:pos x="T11" y="0"/>
              </a:cxn>
              <a:cxn ang="T39">
                <a:pos x="T12" y="0"/>
              </a:cxn>
              <a:cxn ang="T40">
                <a:pos x="T13" y="0"/>
              </a:cxn>
              <a:cxn ang="T41">
                <a:pos x="T14" y="0"/>
              </a:cxn>
              <a:cxn ang="T42">
                <a:pos x="T15" y="0"/>
              </a:cxn>
              <a:cxn ang="T43">
                <a:pos x="T16" y="0"/>
              </a:cxn>
              <a:cxn ang="T44">
                <a:pos x="T17" y="0"/>
              </a:cxn>
              <a:cxn ang="T45">
                <a:pos x="T18" y="0"/>
              </a:cxn>
              <a:cxn ang="T46">
                <a:pos x="T19" y="0"/>
              </a:cxn>
              <a:cxn ang="T47">
                <a:pos x="T20" y="0"/>
              </a:cxn>
              <a:cxn ang="T48">
                <a:pos x="T21" y="0"/>
              </a:cxn>
              <a:cxn ang="T49">
                <a:pos x="T22" y="0"/>
              </a:cxn>
              <a:cxn ang="T50">
                <a:pos x="T23" y="0"/>
              </a:cxn>
              <a:cxn ang="T51">
                <a:pos x="T24" y="0"/>
              </a:cxn>
              <a:cxn ang="T52">
                <a:pos x="T25" y="0"/>
              </a:cxn>
              <a:cxn ang="T53">
                <a:pos x="T26" y="0"/>
              </a:cxn>
            </a:cxnLst>
            <a:rect l="0" t="0" r="r" b="b"/>
            <a:pathLst>
              <a:path w="2269">
                <a:moveTo>
                  <a:pt x="2269" y="0"/>
                </a:moveTo>
                <a:lnTo>
                  <a:pt x="2259" y="0"/>
                </a:lnTo>
                <a:lnTo>
                  <a:pt x="2166" y="0"/>
                </a:lnTo>
                <a:lnTo>
                  <a:pt x="2072" y="0"/>
                </a:lnTo>
                <a:lnTo>
                  <a:pt x="1978" y="0"/>
                </a:lnTo>
                <a:lnTo>
                  <a:pt x="1884" y="0"/>
                </a:lnTo>
                <a:lnTo>
                  <a:pt x="1791" y="0"/>
                </a:lnTo>
                <a:lnTo>
                  <a:pt x="1697" y="0"/>
                </a:lnTo>
                <a:lnTo>
                  <a:pt x="1603" y="0"/>
                </a:lnTo>
                <a:lnTo>
                  <a:pt x="1509" y="0"/>
                </a:lnTo>
                <a:lnTo>
                  <a:pt x="1416" y="0"/>
                </a:lnTo>
                <a:lnTo>
                  <a:pt x="1322" y="0"/>
                </a:lnTo>
                <a:lnTo>
                  <a:pt x="1228" y="0"/>
                </a:lnTo>
                <a:lnTo>
                  <a:pt x="1134" y="0"/>
                </a:lnTo>
                <a:lnTo>
                  <a:pt x="1041" y="0"/>
                </a:lnTo>
                <a:lnTo>
                  <a:pt x="947" y="0"/>
                </a:lnTo>
                <a:lnTo>
                  <a:pt x="853" y="0"/>
                </a:lnTo>
                <a:lnTo>
                  <a:pt x="760" y="0"/>
                </a:lnTo>
                <a:lnTo>
                  <a:pt x="666" y="0"/>
                </a:lnTo>
                <a:lnTo>
                  <a:pt x="572" y="0"/>
                </a:lnTo>
                <a:lnTo>
                  <a:pt x="478" y="0"/>
                </a:lnTo>
                <a:lnTo>
                  <a:pt x="385" y="0"/>
                </a:lnTo>
                <a:lnTo>
                  <a:pt x="291" y="0"/>
                </a:lnTo>
                <a:lnTo>
                  <a:pt x="197" y="0"/>
                </a:lnTo>
                <a:lnTo>
                  <a:pt x="103" y="0"/>
                </a:lnTo>
                <a:lnTo>
                  <a:pt x="10" y="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01" name="Freeform 721"/>
          <p:cNvSpPr>
            <a:spLocks/>
          </p:cNvSpPr>
          <p:nvPr/>
        </p:nvSpPr>
        <p:spPr bwMode="auto">
          <a:xfrm>
            <a:off x="7477127" y="4805363"/>
            <a:ext cx="1095375" cy="0"/>
          </a:xfrm>
          <a:custGeom>
            <a:avLst/>
            <a:gdLst>
              <a:gd name="T0" fmla="*/ 2147483647 w 2269"/>
              <a:gd name="T1" fmla="*/ 2147483647 w 2269"/>
              <a:gd name="T2" fmla="*/ 2147483647 w 2269"/>
              <a:gd name="T3" fmla="*/ 2147483647 w 2269"/>
              <a:gd name="T4" fmla="*/ 2147483647 w 2269"/>
              <a:gd name="T5" fmla="*/ 2147483647 w 2269"/>
              <a:gd name="T6" fmla="*/ 2147483647 w 2269"/>
              <a:gd name="T7" fmla="*/ 2147483647 w 2269"/>
              <a:gd name="T8" fmla="*/ 2147483647 w 2269"/>
              <a:gd name="T9" fmla="*/ 2147483647 w 2269"/>
              <a:gd name="T10" fmla="*/ 2147483647 w 2269"/>
              <a:gd name="T11" fmla="*/ 2147483647 w 2269"/>
              <a:gd name="T12" fmla="*/ 2147483647 w 2269"/>
              <a:gd name="T13" fmla="*/ 2147483647 w 2269"/>
              <a:gd name="T14" fmla="*/ 2147483647 w 2269"/>
              <a:gd name="T15" fmla="*/ 2147483647 w 2269"/>
              <a:gd name="T16" fmla="*/ 2147483647 w 2269"/>
              <a:gd name="T17" fmla="*/ 2147483647 w 2269"/>
              <a:gd name="T18" fmla="*/ 2147483647 w 2269"/>
              <a:gd name="T19" fmla="*/ 2147483647 w 2269"/>
              <a:gd name="T20" fmla="*/ 2147483647 w 2269"/>
              <a:gd name="T21" fmla="*/ 2147483647 w 2269"/>
              <a:gd name="T22" fmla="*/ 2147483647 w 2269"/>
              <a:gd name="T23" fmla="*/ 2147483647 w 2269"/>
              <a:gd name="T24" fmla="*/ 2147483647 w 2269"/>
              <a:gd name="T25" fmla="*/ 2147483647 w 2269"/>
              <a:gd name="T26" fmla="*/ 0 w 2269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27">
                <a:pos x="T0" y="0"/>
              </a:cxn>
              <a:cxn ang="T28">
                <a:pos x="T1" y="0"/>
              </a:cxn>
              <a:cxn ang="T29">
                <a:pos x="T2" y="0"/>
              </a:cxn>
              <a:cxn ang="T30">
                <a:pos x="T3" y="0"/>
              </a:cxn>
              <a:cxn ang="T31">
                <a:pos x="T4" y="0"/>
              </a:cxn>
              <a:cxn ang="T32">
                <a:pos x="T5" y="0"/>
              </a:cxn>
              <a:cxn ang="T33">
                <a:pos x="T6" y="0"/>
              </a:cxn>
              <a:cxn ang="T34">
                <a:pos x="T7" y="0"/>
              </a:cxn>
              <a:cxn ang="T35">
                <a:pos x="T8" y="0"/>
              </a:cxn>
              <a:cxn ang="T36">
                <a:pos x="T9" y="0"/>
              </a:cxn>
              <a:cxn ang="T37">
                <a:pos x="T10" y="0"/>
              </a:cxn>
              <a:cxn ang="T38">
                <a:pos x="T11" y="0"/>
              </a:cxn>
              <a:cxn ang="T39">
                <a:pos x="T12" y="0"/>
              </a:cxn>
              <a:cxn ang="T40">
                <a:pos x="T13" y="0"/>
              </a:cxn>
              <a:cxn ang="T41">
                <a:pos x="T14" y="0"/>
              </a:cxn>
              <a:cxn ang="T42">
                <a:pos x="T15" y="0"/>
              </a:cxn>
              <a:cxn ang="T43">
                <a:pos x="T16" y="0"/>
              </a:cxn>
              <a:cxn ang="T44">
                <a:pos x="T17" y="0"/>
              </a:cxn>
              <a:cxn ang="T45">
                <a:pos x="T18" y="0"/>
              </a:cxn>
              <a:cxn ang="T46">
                <a:pos x="T19" y="0"/>
              </a:cxn>
              <a:cxn ang="T47">
                <a:pos x="T20" y="0"/>
              </a:cxn>
              <a:cxn ang="T48">
                <a:pos x="T21" y="0"/>
              </a:cxn>
              <a:cxn ang="T49">
                <a:pos x="T22" y="0"/>
              </a:cxn>
              <a:cxn ang="T50">
                <a:pos x="T23" y="0"/>
              </a:cxn>
              <a:cxn ang="T51">
                <a:pos x="T24" y="0"/>
              </a:cxn>
              <a:cxn ang="T52">
                <a:pos x="T25" y="0"/>
              </a:cxn>
              <a:cxn ang="T53">
                <a:pos x="T26" y="0"/>
              </a:cxn>
            </a:cxnLst>
            <a:rect l="0" t="0" r="r" b="b"/>
            <a:pathLst>
              <a:path w="2269">
                <a:moveTo>
                  <a:pt x="2269" y="0"/>
                </a:moveTo>
                <a:lnTo>
                  <a:pt x="2259" y="0"/>
                </a:lnTo>
                <a:lnTo>
                  <a:pt x="2166" y="0"/>
                </a:lnTo>
                <a:lnTo>
                  <a:pt x="2072" y="0"/>
                </a:lnTo>
                <a:lnTo>
                  <a:pt x="1978" y="0"/>
                </a:lnTo>
                <a:lnTo>
                  <a:pt x="1884" y="0"/>
                </a:lnTo>
                <a:lnTo>
                  <a:pt x="1791" y="0"/>
                </a:lnTo>
                <a:lnTo>
                  <a:pt x="1697" y="0"/>
                </a:lnTo>
                <a:lnTo>
                  <a:pt x="1603" y="0"/>
                </a:lnTo>
                <a:lnTo>
                  <a:pt x="1509" y="0"/>
                </a:lnTo>
                <a:lnTo>
                  <a:pt x="1416" y="0"/>
                </a:lnTo>
                <a:lnTo>
                  <a:pt x="1322" y="0"/>
                </a:lnTo>
                <a:lnTo>
                  <a:pt x="1228" y="0"/>
                </a:lnTo>
                <a:lnTo>
                  <a:pt x="1134" y="0"/>
                </a:lnTo>
                <a:lnTo>
                  <a:pt x="1041" y="0"/>
                </a:lnTo>
                <a:lnTo>
                  <a:pt x="947" y="0"/>
                </a:lnTo>
                <a:lnTo>
                  <a:pt x="853" y="0"/>
                </a:lnTo>
                <a:lnTo>
                  <a:pt x="760" y="0"/>
                </a:lnTo>
                <a:lnTo>
                  <a:pt x="666" y="0"/>
                </a:lnTo>
                <a:lnTo>
                  <a:pt x="572" y="0"/>
                </a:lnTo>
                <a:lnTo>
                  <a:pt x="478" y="0"/>
                </a:lnTo>
                <a:lnTo>
                  <a:pt x="385" y="0"/>
                </a:lnTo>
                <a:lnTo>
                  <a:pt x="291" y="0"/>
                </a:lnTo>
                <a:lnTo>
                  <a:pt x="197" y="0"/>
                </a:lnTo>
                <a:lnTo>
                  <a:pt x="103" y="0"/>
                </a:lnTo>
                <a:lnTo>
                  <a:pt x="10" y="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02" name="Freeform 722"/>
          <p:cNvSpPr>
            <a:spLocks/>
          </p:cNvSpPr>
          <p:nvPr/>
        </p:nvSpPr>
        <p:spPr bwMode="auto">
          <a:xfrm>
            <a:off x="856773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03" name="Freeform 723"/>
          <p:cNvSpPr>
            <a:spLocks/>
          </p:cNvSpPr>
          <p:nvPr/>
        </p:nvSpPr>
        <p:spPr bwMode="auto">
          <a:xfrm>
            <a:off x="852328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04" name="Freeform 724"/>
          <p:cNvSpPr>
            <a:spLocks/>
          </p:cNvSpPr>
          <p:nvPr/>
        </p:nvSpPr>
        <p:spPr bwMode="auto">
          <a:xfrm>
            <a:off x="8477250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05" name="Freeform 725"/>
          <p:cNvSpPr>
            <a:spLocks/>
          </p:cNvSpPr>
          <p:nvPr/>
        </p:nvSpPr>
        <p:spPr bwMode="auto">
          <a:xfrm>
            <a:off x="843121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06" name="Freeform 726"/>
          <p:cNvSpPr>
            <a:spLocks/>
          </p:cNvSpPr>
          <p:nvPr/>
        </p:nvSpPr>
        <p:spPr bwMode="auto">
          <a:xfrm>
            <a:off x="838676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07" name="Freeform 727"/>
          <p:cNvSpPr>
            <a:spLocks/>
          </p:cNvSpPr>
          <p:nvPr/>
        </p:nvSpPr>
        <p:spPr bwMode="auto">
          <a:xfrm>
            <a:off x="834231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08" name="Freeform 728"/>
          <p:cNvSpPr>
            <a:spLocks/>
          </p:cNvSpPr>
          <p:nvPr/>
        </p:nvSpPr>
        <p:spPr bwMode="auto">
          <a:xfrm>
            <a:off x="829786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09" name="Freeform 729"/>
          <p:cNvSpPr>
            <a:spLocks/>
          </p:cNvSpPr>
          <p:nvPr/>
        </p:nvSpPr>
        <p:spPr bwMode="auto">
          <a:xfrm>
            <a:off x="825023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10" name="Freeform 730"/>
          <p:cNvSpPr>
            <a:spLocks/>
          </p:cNvSpPr>
          <p:nvPr/>
        </p:nvSpPr>
        <p:spPr bwMode="auto">
          <a:xfrm>
            <a:off x="820578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11" name="Freeform 731"/>
          <p:cNvSpPr>
            <a:spLocks/>
          </p:cNvSpPr>
          <p:nvPr/>
        </p:nvSpPr>
        <p:spPr bwMode="auto">
          <a:xfrm>
            <a:off x="816133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12" name="Freeform 732"/>
          <p:cNvSpPr>
            <a:spLocks/>
          </p:cNvSpPr>
          <p:nvPr/>
        </p:nvSpPr>
        <p:spPr bwMode="auto">
          <a:xfrm>
            <a:off x="811688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13" name="Freeform 733"/>
          <p:cNvSpPr>
            <a:spLocks/>
          </p:cNvSpPr>
          <p:nvPr/>
        </p:nvSpPr>
        <p:spPr bwMode="auto">
          <a:xfrm>
            <a:off x="806926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14" name="Freeform 734"/>
          <p:cNvSpPr>
            <a:spLocks/>
          </p:cNvSpPr>
          <p:nvPr/>
        </p:nvSpPr>
        <p:spPr bwMode="auto">
          <a:xfrm>
            <a:off x="802481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15" name="Freeform 735"/>
          <p:cNvSpPr>
            <a:spLocks/>
          </p:cNvSpPr>
          <p:nvPr/>
        </p:nvSpPr>
        <p:spPr bwMode="auto">
          <a:xfrm>
            <a:off x="798036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16" name="Freeform 736"/>
          <p:cNvSpPr>
            <a:spLocks/>
          </p:cNvSpPr>
          <p:nvPr/>
        </p:nvSpPr>
        <p:spPr bwMode="auto">
          <a:xfrm>
            <a:off x="793591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17" name="Freeform 737"/>
          <p:cNvSpPr>
            <a:spLocks/>
          </p:cNvSpPr>
          <p:nvPr/>
        </p:nvSpPr>
        <p:spPr bwMode="auto">
          <a:xfrm>
            <a:off x="7889875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18" name="Freeform 738"/>
          <p:cNvSpPr>
            <a:spLocks/>
          </p:cNvSpPr>
          <p:nvPr/>
        </p:nvSpPr>
        <p:spPr bwMode="auto">
          <a:xfrm>
            <a:off x="7845425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19" name="Freeform 739"/>
          <p:cNvSpPr>
            <a:spLocks/>
          </p:cNvSpPr>
          <p:nvPr/>
        </p:nvSpPr>
        <p:spPr bwMode="auto">
          <a:xfrm>
            <a:off x="779938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20" name="Freeform 740"/>
          <p:cNvSpPr>
            <a:spLocks/>
          </p:cNvSpPr>
          <p:nvPr/>
        </p:nvSpPr>
        <p:spPr bwMode="auto">
          <a:xfrm>
            <a:off x="775493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21" name="Freeform 741"/>
          <p:cNvSpPr>
            <a:spLocks/>
          </p:cNvSpPr>
          <p:nvPr/>
        </p:nvSpPr>
        <p:spPr bwMode="auto">
          <a:xfrm>
            <a:off x="7708900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22" name="Freeform 742"/>
          <p:cNvSpPr>
            <a:spLocks/>
          </p:cNvSpPr>
          <p:nvPr/>
        </p:nvSpPr>
        <p:spPr bwMode="auto">
          <a:xfrm>
            <a:off x="7664450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23" name="Freeform 743"/>
          <p:cNvSpPr>
            <a:spLocks/>
          </p:cNvSpPr>
          <p:nvPr/>
        </p:nvSpPr>
        <p:spPr bwMode="auto">
          <a:xfrm>
            <a:off x="761841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24" name="Freeform 744"/>
          <p:cNvSpPr>
            <a:spLocks/>
          </p:cNvSpPr>
          <p:nvPr/>
        </p:nvSpPr>
        <p:spPr bwMode="auto">
          <a:xfrm>
            <a:off x="757396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25" name="Freeform 745"/>
          <p:cNvSpPr>
            <a:spLocks/>
          </p:cNvSpPr>
          <p:nvPr/>
        </p:nvSpPr>
        <p:spPr bwMode="auto">
          <a:xfrm>
            <a:off x="7527925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626" name="Freeform 746"/>
          <p:cNvSpPr>
            <a:spLocks/>
          </p:cNvSpPr>
          <p:nvPr/>
        </p:nvSpPr>
        <p:spPr bwMode="auto">
          <a:xfrm>
            <a:off x="7483475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28785" name="Oval 749"/>
          <p:cNvSpPr>
            <a:spLocks noChangeArrowheads="1"/>
          </p:cNvSpPr>
          <p:nvPr/>
        </p:nvSpPr>
        <p:spPr bwMode="auto">
          <a:xfrm>
            <a:off x="1147765" y="781052"/>
            <a:ext cx="173037" cy="169863"/>
          </a:xfrm>
          <a:prstGeom prst="ellipse">
            <a:avLst/>
          </a:prstGeom>
          <a:solidFill>
            <a:srgbClr val="838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86" name="Oval 750"/>
          <p:cNvSpPr>
            <a:spLocks noChangeArrowheads="1"/>
          </p:cNvSpPr>
          <p:nvPr/>
        </p:nvSpPr>
        <p:spPr bwMode="auto">
          <a:xfrm>
            <a:off x="1147765" y="781052"/>
            <a:ext cx="173037" cy="169863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87" name="Oval 751"/>
          <p:cNvSpPr>
            <a:spLocks noChangeArrowheads="1"/>
          </p:cNvSpPr>
          <p:nvPr/>
        </p:nvSpPr>
        <p:spPr bwMode="auto">
          <a:xfrm>
            <a:off x="1209676" y="842965"/>
            <a:ext cx="50800" cy="47625"/>
          </a:xfrm>
          <a:prstGeom prst="ellipse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88" name="Oval 752"/>
          <p:cNvSpPr>
            <a:spLocks noChangeArrowheads="1"/>
          </p:cNvSpPr>
          <p:nvPr/>
        </p:nvSpPr>
        <p:spPr bwMode="auto">
          <a:xfrm>
            <a:off x="1209676" y="842965"/>
            <a:ext cx="50800" cy="47625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89" name="Oval 753"/>
          <p:cNvSpPr>
            <a:spLocks noChangeArrowheads="1"/>
          </p:cNvSpPr>
          <p:nvPr/>
        </p:nvSpPr>
        <p:spPr bwMode="auto">
          <a:xfrm>
            <a:off x="1181100" y="677864"/>
            <a:ext cx="176213" cy="168275"/>
          </a:xfrm>
          <a:prstGeom prst="ellipse">
            <a:avLst/>
          </a:prstGeom>
          <a:solidFill>
            <a:srgbClr val="838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90" name="Oval 754"/>
          <p:cNvSpPr>
            <a:spLocks noChangeArrowheads="1"/>
          </p:cNvSpPr>
          <p:nvPr/>
        </p:nvSpPr>
        <p:spPr bwMode="auto">
          <a:xfrm>
            <a:off x="1181100" y="677864"/>
            <a:ext cx="176213" cy="168275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91" name="Oval 755"/>
          <p:cNvSpPr>
            <a:spLocks noChangeArrowheads="1"/>
          </p:cNvSpPr>
          <p:nvPr/>
        </p:nvSpPr>
        <p:spPr bwMode="auto">
          <a:xfrm>
            <a:off x="1244600" y="738188"/>
            <a:ext cx="49213" cy="49212"/>
          </a:xfrm>
          <a:prstGeom prst="ellipse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92" name="Oval 756"/>
          <p:cNvSpPr>
            <a:spLocks noChangeArrowheads="1"/>
          </p:cNvSpPr>
          <p:nvPr/>
        </p:nvSpPr>
        <p:spPr bwMode="auto">
          <a:xfrm>
            <a:off x="1244600" y="738188"/>
            <a:ext cx="49213" cy="49212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93" name="Oval 757"/>
          <p:cNvSpPr>
            <a:spLocks noChangeArrowheads="1"/>
          </p:cNvSpPr>
          <p:nvPr/>
        </p:nvSpPr>
        <p:spPr bwMode="auto">
          <a:xfrm>
            <a:off x="1087439" y="701677"/>
            <a:ext cx="174625" cy="169863"/>
          </a:xfrm>
          <a:prstGeom prst="ellipse">
            <a:avLst/>
          </a:pr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94" name="Oval 758"/>
          <p:cNvSpPr>
            <a:spLocks noChangeArrowheads="1"/>
          </p:cNvSpPr>
          <p:nvPr/>
        </p:nvSpPr>
        <p:spPr bwMode="auto">
          <a:xfrm>
            <a:off x="1087439" y="701677"/>
            <a:ext cx="174625" cy="169863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95" name="Oval 759"/>
          <p:cNvSpPr>
            <a:spLocks noChangeArrowheads="1"/>
          </p:cNvSpPr>
          <p:nvPr/>
        </p:nvSpPr>
        <p:spPr bwMode="auto">
          <a:xfrm>
            <a:off x="1149351" y="762002"/>
            <a:ext cx="49213" cy="47625"/>
          </a:xfrm>
          <a:prstGeom prst="ellipse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96" name="Oval 760"/>
          <p:cNvSpPr>
            <a:spLocks noChangeArrowheads="1"/>
          </p:cNvSpPr>
          <p:nvPr/>
        </p:nvSpPr>
        <p:spPr bwMode="auto">
          <a:xfrm>
            <a:off x="1149351" y="762002"/>
            <a:ext cx="49213" cy="47625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97" name="Oval 761"/>
          <p:cNvSpPr>
            <a:spLocks noChangeArrowheads="1"/>
          </p:cNvSpPr>
          <p:nvPr/>
        </p:nvSpPr>
        <p:spPr bwMode="auto">
          <a:xfrm>
            <a:off x="1090613" y="654052"/>
            <a:ext cx="176212" cy="169863"/>
          </a:xfrm>
          <a:prstGeom prst="ellipse">
            <a:avLst/>
          </a:pr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98" name="Oval 762"/>
          <p:cNvSpPr>
            <a:spLocks noChangeArrowheads="1"/>
          </p:cNvSpPr>
          <p:nvPr/>
        </p:nvSpPr>
        <p:spPr bwMode="auto">
          <a:xfrm>
            <a:off x="1090613" y="654052"/>
            <a:ext cx="176212" cy="169863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799" name="Oval 763"/>
          <p:cNvSpPr>
            <a:spLocks noChangeArrowheads="1"/>
          </p:cNvSpPr>
          <p:nvPr/>
        </p:nvSpPr>
        <p:spPr bwMode="auto">
          <a:xfrm>
            <a:off x="1154113" y="714377"/>
            <a:ext cx="49212" cy="47625"/>
          </a:xfrm>
          <a:prstGeom prst="ellipse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00" name="Oval 764"/>
          <p:cNvSpPr>
            <a:spLocks noChangeArrowheads="1"/>
          </p:cNvSpPr>
          <p:nvPr/>
        </p:nvSpPr>
        <p:spPr bwMode="auto">
          <a:xfrm>
            <a:off x="1154113" y="714377"/>
            <a:ext cx="49212" cy="47625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01" name="Oval 765"/>
          <p:cNvSpPr>
            <a:spLocks noChangeArrowheads="1"/>
          </p:cNvSpPr>
          <p:nvPr/>
        </p:nvSpPr>
        <p:spPr bwMode="auto">
          <a:xfrm>
            <a:off x="1033463" y="703263"/>
            <a:ext cx="176212" cy="168275"/>
          </a:xfrm>
          <a:prstGeom prst="ellipse">
            <a:avLst/>
          </a:prstGeom>
          <a:solidFill>
            <a:srgbClr val="838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02" name="Oval 766"/>
          <p:cNvSpPr>
            <a:spLocks noChangeArrowheads="1"/>
          </p:cNvSpPr>
          <p:nvPr/>
        </p:nvSpPr>
        <p:spPr bwMode="auto">
          <a:xfrm>
            <a:off x="1033463" y="703263"/>
            <a:ext cx="176212" cy="168275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03" name="Oval 767"/>
          <p:cNvSpPr>
            <a:spLocks noChangeArrowheads="1"/>
          </p:cNvSpPr>
          <p:nvPr/>
        </p:nvSpPr>
        <p:spPr bwMode="auto">
          <a:xfrm>
            <a:off x="1096963" y="762000"/>
            <a:ext cx="49212" cy="50800"/>
          </a:xfrm>
          <a:prstGeom prst="ellipse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04" name="Oval 768"/>
          <p:cNvSpPr>
            <a:spLocks noChangeArrowheads="1"/>
          </p:cNvSpPr>
          <p:nvPr/>
        </p:nvSpPr>
        <p:spPr bwMode="auto">
          <a:xfrm>
            <a:off x="1096963" y="762000"/>
            <a:ext cx="49212" cy="50800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05" name="Oval 769"/>
          <p:cNvSpPr>
            <a:spLocks noChangeArrowheads="1"/>
          </p:cNvSpPr>
          <p:nvPr/>
        </p:nvSpPr>
        <p:spPr bwMode="auto">
          <a:xfrm>
            <a:off x="1120776" y="828677"/>
            <a:ext cx="174625" cy="169863"/>
          </a:xfrm>
          <a:prstGeom prst="ellipse">
            <a:avLst/>
          </a:pr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06" name="Oval 770"/>
          <p:cNvSpPr>
            <a:spLocks noChangeArrowheads="1"/>
          </p:cNvSpPr>
          <p:nvPr/>
        </p:nvSpPr>
        <p:spPr bwMode="auto">
          <a:xfrm>
            <a:off x="1120776" y="828677"/>
            <a:ext cx="174625" cy="169863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07" name="Oval 771"/>
          <p:cNvSpPr>
            <a:spLocks noChangeArrowheads="1"/>
          </p:cNvSpPr>
          <p:nvPr/>
        </p:nvSpPr>
        <p:spPr bwMode="auto">
          <a:xfrm>
            <a:off x="1182688" y="890590"/>
            <a:ext cx="49212" cy="47625"/>
          </a:xfrm>
          <a:prstGeom prst="ellipse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08" name="Oval 772"/>
          <p:cNvSpPr>
            <a:spLocks noChangeArrowheads="1"/>
          </p:cNvSpPr>
          <p:nvPr/>
        </p:nvSpPr>
        <p:spPr bwMode="auto">
          <a:xfrm>
            <a:off x="1182688" y="890590"/>
            <a:ext cx="49212" cy="47625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09" name="Freeform 773"/>
          <p:cNvSpPr>
            <a:spLocks/>
          </p:cNvSpPr>
          <p:nvPr/>
        </p:nvSpPr>
        <p:spPr bwMode="auto">
          <a:xfrm>
            <a:off x="1014413" y="684214"/>
            <a:ext cx="174625" cy="168275"/>
          </a:xfrm>
          <a:custGeom>
            <a:avLst/>
            <a:gdLst>
              <a:gd name="T0" fmla="*/ 2147483647 w 361"/>
              <a:gd name="T1" fmla="*/ 2147483647 h 362"/>
              <a:gd name="T2" fmla="*/ 2147483647 w 361"/>
              <a:gd name="T3" fmla="*/ 2147483647 h 362"/>
              <a:gd name="T4" fmla="*/ 0 w 361"/>
              <a:gd name="T5" fmla="*/ 2147483647 h 362"/>
              <a:gd name="T6" fmla="*/ 2147483647 w 361"/>
              <a:gd name="T7" fmla="*/ 2147483647 h 362"/>
              <a:gd name="T8" fmla="*/ 2147483647 w 361"/>
              <a:gd name="T9" fmla="*/ 2147483647 h 3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1" h="362">
                <a:moveTo>
                  <a:pt x="361" y="181"/>
                </a:moveTo>
                <a:cubicBezTo>
                  <a:pt x="361" y="281"/>
                  <a:pt x="280" y="362"/>
                  <a:pt x="180" y="362"/>
                </a:cubicBezTo>
                <a:cubicBezTo>
                  <a:pt x="80" y="362"/>
                  <a:pt x="0" y="281"/>
                  <a:pt x="0" y="181"/>
                </a:cubicBezTo>
                <a:cubicBezTo>
                  <a:pt x="0" y="81"/>
                  <a:pt x="80" y="1"/>
                  <a:pt x="180" y="1"/>
                </a:cubicBezTo>
                <a:cubicBezTo>
                  <a:pt x="280" y="0"/>
                  <a:pt x="361" y="81"/>
                  <a:pt x="361" y="181"/>
                </a:cubicBez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28810" name="Freeform 774"/>
          <p:cNvSpPr>
            <a:spLocks/>
          </p:cNvSpPr>
          <p:nvPr/>
        </p:nvSpPr>
        <p:spPr bwMode="auto">
          <a:xfrm>
            <a:off x="1014413" y="684214"/>
            <a:ext cx="174625" cy="168275"/>
          </a:xfrm>
          <a:custGeom>
            <a:avLst/>
            <a:gdLst>
              <a:gd name="T0" fmla="*/ 2147483647 w 361"/>
              <a:gd name="T1" fmla="*/ 2147483647 h 362"/>
              <a:gd name="T2" fmla="*/ 2147483647 w 361"/>
              <a:gd name="T3" fmla="*/ 2147483647 h 362"/>
              <a:gd name="T4" fmla="*/ 0 w 361"/>
              <a:gd name="T5" fmla="*/ 2147483647 h 362"/>
              <a:gd name="T6" fmla="*/ 2147483647 w 361"/>
              <a:gd name="T7" fmla="*/ 2147483647 h 362"/>
              <a:gd name="T8" fmla="*/ 2147483647 w 361"/>
              <a:gd name="T9" fmla="*/ 2147483647 h 3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1" h="362">
                <a:moveTo>
                  <a:pt x="361" y="181"/>
                </a:moveTo>
                <a:cubicBezTo>
                  <a:pt x="361" y="281"/>
                  <a:pt x="280" y="362"/>
                  <a:pt x="180" y="362"/>
                </a:cubicBezTo>
                <a:cubicBezTo>
                  <a:pt x="80" y="362"/>
                  <a:pt x="0" y="281"/>
                  <a:pt x="0" y="181"/>
                </a:cubicBezTo>
                <a:cubicBezTo>
                  <a:pt x="0" y="81"/>
                  <a:pt x="80" y="1"/>
                  <a:pt x="180" y="1"/>
                </a:cubicBezTo>
                <a:cubicBezTo>
                  <a:pt x="280" y="0"/>
                  <a:pt x="361" y="81"/>
                  <a:pt x="361" y="181"/>
                </a:cubicBezTo>
              </a:path>
            </a:pathLst>
          </a:custGeom>
          <a:noFill/>
          <a:ln w="4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28811" name="Oval 775"/>
          <p:cNvSpPr>
            <a:spLocks noChangeArrowheads="1"/>
          </p:cNvSpPr>
          <p:nvPr/>
        </p:nvSpPr>
        <p:spPr bwMode="auto">
          <a:xfrm>
            <a:off x="1077913" y="742950"/>
            <a:ext cx="49212" cy="50800"/>
          </a:xfrm>
          <a:prstGeom prst="ellipse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12" name="Oval 776"/>
          <p:cNvSpPr>
            <a:spLocks noChangeArrowheads="1"/>
          </p:cNvSpPr>
          <p:nvPr/>
        </p:nvSpPr>
        <p:spPr bwMode="auto">
          <a:xfrm>
            <a:off x="1077913" y="742950"/>
            <a:ext cx="49212" cy="50800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13" name="Oval 777"/>
          <p:cNvSpPr>
            <a:spLocks noChangeArrowheads="1"/>
          </p:cNvSpPr>
          <p:nvPr/>
        </p:nvSpPr>
        <p:spPr bwMode="auto">
          <a:xfrm>
            <a:off x="1014415" y="700088"/>
            <a:ext cx="173037" cy="166687"/>
          </a:xfrm>
          <a:prstGeom prst="ellipse">
            <a:avLst/>
          </a:pr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14" name="Oval 778"/>
          <p:cNvSpPr>
            <a:spLocks noChangeArrowheads="1"/>
          </p:cNvSpPr>
          <p:nvPr/>
        </p:nvSpPr>
        <p:spPr bwMode="auto">
          <a:xfrm>
            <a:off x="1014415" y="700088"/>
            <a:ext cx="173037" cy="166687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15" name="Oval 779"/>
          <p:cNvSpPr>
            <a:spLocks noChangeArrowheads="1"/>
          </p:cNvSpPr>
          <p:nvPr/>
        </p:nvSpPr>
        <p:spPr bwMode="auto">
          <a:xfrm>
            <a:off x="1074739" y="758825"/>
            <a:ext cx="52387" cy="49213"/>
          </a:xfrm>
          <a:prstGeom prst="ellipse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16" name="Oval 780"/>
          <p:cNvSpPr>
            <a:spLocks noChangeArrowheads="1"/>
          </p:cNvSpPr>
          <p:nvPr/>
        </p:nvSpPr>
        <p:spPr bwMode="auto">
          <a:xfrm>
            <a:off x="1074739" y="758825"/>
            <a:ext cx="52387" cy="49213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17" name="Oval 781"/>
          <p:cNvSpPr>
            <a:spLocks noChangeArrowheads="1"/>
          </p:cNvSpPr>
          <p:nvPr/>
        </p:nvSpPr>
        <p:spPr bwMode="auto">
          <a:xfrm>
            <a:off x="1050925" y="741363"/>
            <a:ext cx="173038" cy="169862"/>
          </a:xfrm>
          <a:prstGeom prst="ellipse">
            <a:avLst/>
          </a:prstGeom>
          <a:solidFill>
            <a:srgbClr val="838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18" name="Oval 782"/>
          <p:cNvSpPr>
            <a:spLocks noChangeArrowheads="1"/>
          </p:cNvSpPr>
          <p:nvPr/>
        </p:nvSpPr>
        <p:spPr bwMode="auto">
          <a:xfrm>
            <a:off x="1050925" y="741363"/>
            <a:ext cx="173038" cy="169862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19" name="Oval 783"/>
          <p:cNvSpPr>
            <a:spLocks noChangeArrowheads="1"/>
          </p:cNvSpPr>
          <p:nvPr/>
        </p:nvSpPr>
        <p:spPr bwMode="auto">
          <a:xfrm>
            <a:off x="1112838" y="803277"/>
            <a:ext cx="50800" cy="47625"/>
          </a:xfrm>
          <a:prstGeom prst="ellipse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20" name="Oval 784"/>
          <p:cNvSpPr>
            <a:spLocks noChangeArrowheads="1"/>
          </p:cNvSpPr>
          <p:nvPr/>
        </p:nvSpPr>
        <p:spPr bwMode="auto">
          <a:xfrm>
            <a:off x="1112838" y="803277"/>
            <a:ext cx="50800" cy="47625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21" name="Oval 785"/>
          <p:cNvSpPr>
            <a:spLocks noChangeArrowheads="1"/>
          </p:cNvSpPr>
          <p:nvPr/>
        </p:nvSpPr>
        <p:spPr bwMode="auto">
          <a:xfrm>
            <a:off x="1108075" y="787402"/>
            <a:ext cx="173038" cy="169863"/>
          </a:xfrm>
          <a:prstGeom prst="ellipse">
            <a:avLst/>
          </a:prstGeom>
          <a:solidFill>
            <a:srgbClr val="838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22" name="Oval 786"/>
          <p:cNvSpPr>
            <a:spLocks noChangeArrowheads="1"/>
          </p:cNvSpPr>
          <p:nvPr/>
        </p:nvSpPr>
        <p:spPr bwMode="auto">
          <a:xfrm>
            <a:off x="1108075" y="787402"/>
            <a:ext cx="173038" cy="169863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23" name="Oval 787"/>
          <p:cNvSpPr>
            <a:spLocks noChangeArrowheads="1"/>
          </p:cNvSpPr>
          <p:nvPr/>
        </p:nvSpPr>
        <p:spPr bwMode="auto">
          <a:xfrm>
            <a:off x="1169988" y="847727"/>
            <a:ext cx="50800" cy="47625"/>
          </a:xfrm>
          <a:prstGeom prst="ellipse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24" name="Oval 788"/>
          <p:cNvSpPr>
            <a:spLocks noChangeArrowheads="1"/>
          </p:cNvSpPr>
          <p:nvPr/>
        </p:nvSpPr>
        <p:spPr bwMode="auto">
          <a:xfrm>
            <a:off x="1169988" y="847727"/>
            <a:ext cx="50800" cy="47625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25" name="Oval 789"/>
          <p:cNvSpPr>
            <a:spLocks noChangeArrowheads="1"/>
          </p:cNvSpPr>
          <p:nvPr/>
        </p:nvSpPr>
        <p:spPr bwMode="auto">
          <a:xfrm>
            <a:off x="992189" y="762000"/>
            <a:ext cx="176212" cy="168275"/>
          </a:xfrm>
          <a:prstGeom prst="ellipse">
            <a:avLst/>
          </a:pr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26" name="Oval 790"/>
          <p:cNvSpPr>
            <a:spLocks noChangeArrowheads="1"/>
          </p:cNvSpPr>
          <p:nvPr/>
        </p:nvSpPr>
        <p:spPr bwMode="auto">
          <a:xfrm>
            <a:off x="992189" y="762000"/>
            <a:ext cx="176212" cy="168275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27" name="Oval 791"/>
          <p:cNvSpPr>
            <a:spLocks noChangeArrowheads="1"/>
          </p:cNvSpPr>
          <p:nvPr/>
        </p:nvSpPr>
        <p:spPr bwMode="auto">
          <a:xfrm>
            <a:off x="1055688" y="823915"/>
            <a:ext cx="49212" cy="47625"/>
          </a:xfrm>
          <a:prstGeom prst="ellipse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28" name="Oval 792"/>
          <p:cNvSpPr>
            <a:spLocks noChangeArrowheads="1"/>
          </p:cNvSpPr>
          <p:nvPr/>
        </p:nvSpPr>
        <p:spPr bwMode="auto">
          <a:xfrm>
            <a:off x="1055688" y="823915"/>
            <a:ext cx="49212" cy="47625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29" name="Oval 793"/>
          <p:cNvSpPr>
            <a:spLocks noChangeArrowheads="1"/>
          </p:cNvSpPr>
          <p:nvPr/>
        </p:nvSpPr>
        <p:spPr bwMode="auto">
          <a:xfrm>
            <a:off x="1012825" y="646113"/>
            <a:ext cx="173038" cy="168275"/>
          </a:xfrm>
          <a:prstGeom prst="ellipse">
            <a:avLst/>
          </a:prstGeom>
          <a:solidFill>
            <a:srgbClr val="838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30" name="Oval 794"/>
          <p:cNvSpPr>
            <a:spLocks noChangeArrowheads="1"/>
          </p:cNvSpPr>
          <p:nvPr/>
        </p:nvSpPr>
        <p:spPr bwMode="auto">
          <a:xfrm>
            <a:off x="1012825" y="646113"/>
            <a:ext cx="173038" cy="168275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31" name="Oval 795"/>
          <p:cNvSpPr>
            <a:spLocks noChangeArrowheads="1"/>
          </p:cNvSpPr>
          <p:nvPr/>
        </p:nvSpPr>
        <p:spPr bwMode="auto">
          <a:xfrm>
            <a:off x="1073150" y="704851"/>
            <a:ext cx="49213" cy="49213"/>
          </a:xfrm>
          <a:prstGeom prst="ellipse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28832" name="Oval 796"/>
          <p:cNvSpPr>
            <a:spLocks noChangeArrowheads="1"/>
          </p:cNvSpPr>
          <p:nvPr/>
        </p:nvSpPr>
        <p:spPr bwMode="auto">
          <a:xfrm>
            <a:off x="1073150" y="704851"/>
            <a:ext cx="49213" cy="49213"/>
          </a:xfrm>
          <a:prstGeom prst="ellipse">
            <a:avLst/>
          </a:prstGeom>
          <a:noFill/>
          <a:ln w="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grpSp>
        <p:nvGrpSpPr>
          <p:cNvPr id="28833" name="Group 1"/>
          <p:cNvGrpSpPr>
            <a:grpSpLocks/>
          </p:cNvGrpSpPr>
          <p:nvPr/>
        </p:nvGrpSpPr>
        <p:grpSpPr bwMode="auto">
          <a:xfrm>
            <a:off x="2368550" y="382590"/>
            <a:ext cx="1057275" cy="879475"/>
            <a:chOff x="2786063" y="962025"/>
            <a:chExt cx="854075" cy="731838"/>
          </a:xfrm>
        </p:grpSpPr>
        <p:sp>
          <p:nvSpPr>
            <p:cNvPr id="29649" name="Oval 797"/>
            <p:cNvSpPr>
              <a:spLocks noChangeArrowheads="1"/>
            </p:cNvSpPr>
            <p:nvPr/>
          </p:nvSpPr>
          <p:spPr bwMode="auto">
            <a:xfrm>
              <a:off x="3489325" y="1493838"/>
              <a:ext cx="141288" cy="141287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50" name="Oval 798"/>
            <p:cNvSpPr>
              <a:spLocks noChangeArrowheads="1"/>
            </p:cNvSpPr>
            <p:nvPr/>
          </p:nvSpPr>
          <p:spPr bwMode="auto">
            <a:xfrm>
              <a:off x="3489325" y="1493838"/>
              <a:ext cx="141288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51" name="Oval 799"/>
            <p:cNvSpPr>
              <a:spLocks noChangeArrowheads="1"/>
            </p:cNvSpPr>
            <p:nvPr/>
          </p:nvSpPr>
          <p:spPr bwMode="auto">
            <a:xfrm>
              <a:off x="3540125" y="1543050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52" name="Oval 800"/>
            <p:cNvSpPr>
              <a:spLocks noChangeArrowheads="1"/>
            </p:cNvSpPr>
            <p:nvPr/>
          </p:nvSpPr>
          <p:spPr bwMode="auto">
            <a:xfrm>
              <a:off x="3540125" y="1543050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53" name="Oval 801"/>
            <p:cNvSpPr>
              <a:spLocks noChangeArrowheads="1"/>
            </p:cNvSpPr>
            <p:nvPr/>
          </p:nvSpPr>
          <p:spPr bwMode="auto">
            <a:xfrm>
              <a:off x="3040063" y="1141413"/>
              <a:ext cx="139700" cy="141287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54" name="Oval 802"/>
            <p:cNvSpPr>
              <a:spLocks noChangeArrowheads="1"/>
            </p:cNvSpPr>
            <p:nvPr/>
          </p:nvSpPr>
          <p:spPr bwMode="auto">
            <a:xfrm>
              <a:off x="3040063" y="1141413"/>
              <a:ext cx="139700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55" name="Oval 803"/>
            <p:cNvSpPr>
              <a:spLocks noChangeArrowheads="1"/>
            </p:cNvSpPr>
            <p:nvPr/>
          </p:nvSpPr>
          <p:spPr bwMode="auto">
            <a:xfrm>
              <a:off x="3090863" y="1192213"/>
              <a:ext cx="39687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56" name="Oval 804"/>
            <p:cNvSpPr>
              <a:spLocks noChangeArrowheads="1"/>
            </p:cNvSpPr>
            <p:nvPr/>
          </p:nvSpPr>
          <p:spPr bwMode="auto">
            <a:xfrm>
              <a:off x="3090863" y="1192213"/>
              <a:ext cx="39687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57" name="Oval 805"/>
            <p:cNvSpPr>
              <a:spLocks noChangeArrowheads="1"/>
            </p:cNvSpPr>
            <p:nvPr/>
          </p:nvSpPr>
          <p:spPr bwMode="auto">
            <a:xfrm>
              <a:off x="3024188" y="996950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58" name="Oval 806"/>
            <p:cNvSpPr>
              <a:spLocks noChangeArrowheads="1"/>
            </p:cNvSpPr>
            <p:nvPr/>
          </p:nvSpPr>
          <p:spPr bwMode="auto">
            <a:xfrm>
              <a:off x="3024188" y="996950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59" name="Oval 807"/>
            <p:cNvSpPr>
              <a:spLocks noChangeArrowheads="1"/>
            </p:cNvSpPr>
            <p:nvPr/>
          </p:nvSpPr>
          <p:spPr bwMode="auto">
            <a:xfrm>
              <a:off x="3073400" y="1047750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60" name="Oval 808"/>
            <p:cNvSpPr>
              <a:spLocks noChangeArrowheads="1"/>
            </p:cNvSpPr>
            <p:nvPr/>
          </p:nvSpPr>
          <p:spPr bwMode="auto">
            <a:xfrm>
              <a:off x="3073400" y="1047750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61" name="Oval 810"/>
            <p:cNvSpPr>
              <a:spLocks noChangeArrowheads="1"/>
            </p:cNvSpPr>
            <p:nvPr/>
          </p:nvSpPr>
          <p:spPr bwMode="auto">
            <a:xfrm>
              <a:off x="3424238" y="1511300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62" name="Oval 811"/>
            <p:cNvSpPr>
              <a:spLocks noChangeArrowheads="1"/>
            </p:cNvSpPr>
            <p:nvPr/>
          </p:nvSpPr>
          <p:spPr bwMode="auto">
            <a:xfrm>
              <a:off x="3424238" y="1511300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63" name="Oval 812"/>
            <p:cNvSpPr>
              <a:spLocks noChangeArrowheads="1"/>
            </p:cNvSpPr>
            <p:nvPr/>
          </p:nvSpPr>
          <p:spPr bwMode="auto">
            <a:xfrm>
              <a:off x="3475038" y="1560513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64" name="Oval 813"/>
            <p:cNvSpPr>
              <a:spLocks noChangeArrowheads="1"/>
            </p:cNvSpPr>
            <p:nvPr/>
          </p:nvSpPr>
          <p:spPr bwMode="auto">
            <a:xfrm>
              <a:off x="3475038" y="156051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65" name="Oval 814"/>
            <p:cNvSpPr>
              <a:spLocks noChangeArrowheads="1"/>
            </p:cNvSpPr>
            <p:nvPr/>
          </p:nvSpPr>
          <p:spPr bwMode="auto">
            <a:xfrm>
              <a:off x="3498850" y="1209675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66" name="Oval 815"/>
            <p:cNvSpPr>
              <a:spLocks noChangeArrowheads="1"/>
            </p:cNvSpPr>
            <p:nvPr/>
          </p:nvSpPr>
          <p:spPr bwMode="auto">
            <a:xfrm>
              <a:off x="3498850" y="120967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67" name="Oval 816"/>
            <p:cNvSpPr>
              <a:spLocks noChangeArrowheads="1"/>
            </p:cNvSpPr>
            <p:nvPr/>
          </p:nvSpPr>
          <p:spPr bwMode="auto">
            <a:xfrm>
              <a:off x="3549650" y="1258888"/>
              <a:ext cx="39688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68" name="Oval 817"/>
            <p:cNvSpPr>
              <a:spLocks noChangeArrowheads="1"/>
            </p:cNvSpPr>
            <p:nvPr/>
          </p:nvSpPr>
          <p:spPr bwMode="auto">
            <a:xfrm>
              <a:off x="3549650" y="1258888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69" name="Oval 818"/>
            <p:cNvSpPr>
              <a:spLocks noChangeArrowheads="1"/>
            </p:cNvSpPr>
            <p:nvPr/>
          </p:nvSpPr>
          <p:spPr bwMode="auto">
            <a:xfrm>
              <a:off x="3349625" y="1249363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70" name="Oval 819"/>
            <p:cNvSpPr>
              <a:spLocks noChangeArrowheads="1"/>
            </p:cNvSpPr>
            <p:nvPr/>
          </p:nvSpPr>
          <p:spPr bwMode="auto">
            <a:xfrm>
              <a:off x="3349625" y="1249363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71" name="Oval 820"/>
            <p:cNvSpPr>
              <a:spLocks noChangeArrowheads="1"/>
            </p:cNvSpPr>
            <p:nvPr/>
          </p:nvSpPr>
          <p:spPr bwMode="auto">
            <a:xfrm>
              <a:off x="3400425" y="1300163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72" name="Oval 821"/>
            <p:cNvSpPr>
              <a:spLocks noChangeArrowheads="1"/>
            </p:cNvSpPr>
            <p:nvPr/>
          </p:nvSpPr>
          <p:spPr bwMode="auto">
            <a:xfrm>
              <a:off x="3400425" y="130016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73" name="Oval 822"/>
            <p:cNvSpPr>
              <a:spLocks noChangeArrowheads="1"/>
            </p:cNvSpPr>
            <p:nvPr/>
          </p:nvSpPr>
          <p:spPr bwMode="auto">
            <a:xfrm>
              <a:off x="2786063" y="1524000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74" name="Oval 823"/>
            <p:cNvSpPr>
              <a:spLocks noChangeArrowheads="1"/>
            </p:cNvSpPr>
            <p:nvPr/>
          </p:nvSpPr>
          <p:spPr bwMode="auto">
            <a:xfrm>
              <a:off x="2786063" y="1524000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75" name="Oval 824"/>
            <p:cNvSpPr>
              <a:spLocks noChangeArrowheads="1"/>
            </p:cNvSpPr>
            <p:nvPr/>
          </p:nvSpPr>
          <p:spPr bwMode="auto">
            <a:xfrm>
              <a:off x="2836863" y="1574800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76" name="Oval 825"/>
            <p:cNvSpPr>
              <a:spLocks noChangeArrowheads="1"/>
            </p:cNvSpPr>
            <p:nvPr/>
          </p:nvSpPr>
          <p:spPr bwMode="auto">
            <a:xfrm>
              <a:off x="2836863" y="1574800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77" name="Oval 826"/>
            <p:cNvSpPr>
              <a:spLocks noChangeArrowheads="1"/>
            </p:cNvSpPr>
            <p:nvPr/>
          </p:nvSpPr>
          <p:spPr bwMode="auto">
            <a:xfrm>
              <a:off x="3144838" y="1231900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78" name="Oval 827"/>
            <p:cNvSpPr>
              <a:spLocks noChangeArrowheads="1"/>
            </p:cNvSpPr>
            <p:nvPr/>
          </p:nvSpPr>
          <p:spPr bwMode="auto">
            <a:xfrm>
              <a:off x="3144838" y="1231900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79" name="Oval 828"/>
            <p:cNvSpPr>
              <a:spLocks noChangeArrowheads="1"/>
            </p:cNvSpPr>
            <p:nvPr/>
          </p:nvSpPr>
          <p:spPr bwMode="auto">
            <a:xfrm>
              <a:off x="3194050" y="1282700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80" name="Oval 829"/>
            <p:cNvSpPr>
              <a:spLocks noChangeArrowheads="1"/>
            </p:cNvSpPr>
            <p:nvPr/>
          </p:nvSpPr>
          <p:spPr bwMode="auto">
            <a:xfrm>
              <a:off x="3194050" y="1282700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81" name="Oval 830"/>
            <p:cNvSpPr>
              <a:spLocks noChangeArrowheads="1"/>
            </p:cNvSpPr>
            <p:nvPr/>
          </p:nvSpPr>
          <p:spPr bwMode="auto">
            <a:xfrm>
              <a:off x="3101975" y="962025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82" name="Oval 831"/>
            <p:cNvSpPr>
              <a:spLocks noChangeArrowheads="1"/>
            </p:cNvSpPr>
            <p:nvPr/>
          </p:nvSpPr>
          <p:spPr bwMode="auto">
            <a:xfrm>
              <a:off x="3101975" y="96202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83" name="Oval 832"/>
            <p:cNvSpPr>
              <a:spLocks noChangeArrowheads="1"/>
            </p:cNvSpPr>
            <p:nvPr/>
          </p:nvSpPr>
          <p:spPr bwMode="auto">
            <a:xfrm>
              <a:off x="3152775" y="1011238"/>
              <a:ext cx="39688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84" name="Oval 833"/>
            <p:cNvSpPr>
              <a:spLocks noChangeArrowheads="1"/>
            </p:cNvSpPr>
            <p:nvPr/>
          </p:nvSpPr>
          <p:spPr bwMode="auto">
            <a:xfrm>
              <a:off x="3152775" y="1011238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85" name="Oval 834"/>
            <p:cNvSpPr>
              <a:spLocks noChangeArrowheads="1"/>
            </p:cNvSpPr>
            <p:nvPr/>
          </p:nvSpPr>
          <p:spPr bwMode="auto">
            <a:xfrm>
              <a:off x="3168650" y="1327150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86" name="Oval 835"/>
            <p:cNvSpPr>
              <a:spLocks noChangeArrowheads="1"/>
            </p:cNvSpPr>
            <p:nvPr/>
          </p:nvSpPr>
          <p:spPr bwMode="auto">
            <a:xfrm>
              <a:off x="3168650" y="1327150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87" name="Oval 836"/>
            <p:cNvSpPr>
              <a:spLocks noChangeArrowheads="1"/>
            </p:cNvSpPr>
            <p:nvPr/>
          </p:nvSpPr>
          <p:spPr bwMode="auto">
            <a:xfrm>
              <a:off x="3219450" y="1376363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88" name="Oval 837"/>
            <p:cNvSpPr>
              <a:spLocks noChangeArrowheads="1"/>
            </p:cNvSpPr>
            <p:nvPr/>
          </p:nvSpPr>
          <p:spPr bwMode="auto">
            <a:xfrm>
              <a:off x="3219450" y="137636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89" name="Oval 838"/>
            <p:cNvSpPr>
              <a:spLocks noChangeArrowheads="1"/>
            </p:cNvSpPr>
            <p:nvPr/>
          </p:nvSpPr>
          <p:spPr bwMode="auto">
            <a:xfrm>
              <a:off x="3051175" y="155257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90" name="Oval 839"/>
            <p:cNvSpPr>
              <a:spLocks noChangeArrowheads="1"/>
            </p:cNvSpPr>
            <p:nvPr/>
          </p:nvSpPr>
          <p:spPr bwMode="auto">
            <a:xfrm>
              <a:off x="3051175" y="155257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91" name="Oval 840"/>
            <p:cNvSpPr>
              <a:spLocks noChangeArrowheads="1"/>
            </p:cNvSpPr>
            <p:nvPr/>
          </p:nvSpPr>
          <p:spPr bwMode="auto">
            <a:xfrm>
              <a:off x="3101975" y="160337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92" name="Oval 841"/>
            <p:cNvSpPr>
              <a:spLocks noChangeArrowheads="1"/>
            </p:cNvSpPr>
            <p:nvPr/>
          </p:nvSpPr>
          <p:spPr bwMode="auto">
            <a:xfrm>
              <a:off x="3101975" y="16033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93" name="Oval 842"/>
            <p:cNvSpPr>
              <a:spLocks noChangeArrowheads="1"/>
            </p:cNvSpPr>
            <p:nvPr/>
          </p:nvSpPr>
          <p:spPr bwMode="auto">
            <a:xfrm>
              <a:off x="2849563" y="1019175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94" name="Oval 843"/>
            <p:cNvSpPr>
              <a:spLocks noChangeArrowheads="1"/>
            </p:cNvSpPr>
            <p:nvPr/>
          </p:nvSpPr>
          <p:spPr bwMode="auto">
            <a:xfrm>
              <a:off x="2849563" y="101917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95" name="Oval 844"/>
            <p:cNvSpPr>
              <a:spLocks noChangeArrowheads="1"/>
            </p:cNvSpPr>
            <p:nvPr/>
          </p:nvSpPr>
          <p:spPr bwMode="auto">
            <a:xfrm>
              <a:off x="2898775" y="1068388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96" name="Oval 845"/>
            <p:cNvSpPr>
              <a:spLocks noChangeArrowheads="1"/>
            </p:cNvSpPr>
            <p:nvPr/>
          </p:nvSpPr>
          <p:spPr bwMode="auto">
            <a:xfrm>
              <a:off x="2898775" y="1068388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834" name="Group 2"/>
          <p:cNvGrpSpPr>
            <a:grpSpLocks/>
          </p:cNvGrpSpPr>
          <p:nvPr/>
        </p:nvGrpSpPr>
        <p:grpSpPr bwMode="auto">
          <a:xfrm>
            <a:off x="4451351" y="382590"/>
            <a:ext cx="600075" cy="879475"/>
            <a:chOff x="4467225" y="962025"/>
            <a:chExt cx="484188" cy="731838"/>
          </a:xfrm>
        </p:grpSpPr>
        <p:sp>
          <p:nvSpPr>
            <p:cNvPr id="29601" name="Oval 846"/>
            <p:cNvSpPr>
              <a:spLocks noChangeArrowheads="1"/>
            </p:cNvSpPr>
            <p:nvPr/>
          </p:nvSpPr>
          <p:spPr bwMode="auto">
            <a:xfrm>
              <a:off x="4703763" y="1017588"/>
              <a:ext cx="141288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02" name="Oval 847"/>
            <p:cNvSpPr>
              <a:spLocks noChangeArrowheads="1"/>
            </p:cNvSpPr>
            <p:nvPr/>
          </p:nvSpPr>
          <p:spPr bwMode="auto">
            <a:xfrm>
              <a:off x="4703763" y="1017588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03" name="Oval 848"/>
            <p:cNvSpPr>
              <a:spLocks noChangeArrowheads="1"/>
            </p:cNvSpPr>
            <p:nvPr/>
          </p:nvSpPr>
          <p:spPr bwMode="auto">
            <a:xfrm>
              <a:off x="4754563" y="1068388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04" name="Oval 849"/>
            <p:cNvSpPr>
              <a:spLocks noChangeArrowheads="1"/>
            </p:cNvSpPr>
            <p:nvPr/>
          </p:nvSpPr>
          <p:spPr bwMode="auto">
            <a:xfrm>
              <a:off x="4754563" y="1068388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05" name="Oval 850"/>
            <p:cNvSpPr>
              <a:spLocks noChangeArrowheads="1"/>
            </p:cNvSpPr>
            <p:nvPr/>
          </p:nvSpPr>
          <p:spPr bwMode="auto">
            <a:xfrm>
              <a:off x="4811713" y="1349375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06" name="Oval 851"/>
            <p:cNvSpPr>
              <a:spLocks noChangeArrowheads="1"/>
            </p:cNvSpPr>
            <p:nvPr/>
          </p:nvSpPr>
          <p:spPr bwMode="auto">
            <a:xfrm>
              <a:off x="4811713" y="134937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07" name="Oval 852"/>
            <p:cNvSpPr>
              <a:spLocks noChangeArrowheads="1"/>
            </p:cNvSpPr>
            <p:nvPr/>
          </p:nvSpPr>
          <p:spPr bwMode="auto">
            <a:xfrm>
              <a:off x="4860925" y="1398588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08" name="Oval 853"/>
            <p:cNvSpPr>
              <a:spLocks noChangeArrowheads="1"/>
            </p:cNvSpPr>
            <p:nvPr/>
          </p:nvSpPr>
          <p:spPr bwMode="auto">
            <a:xfrm>
              <a:off x="4860925" y="1398588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09" name="Oval 854"/>
            <p:cNvSpPr>
              <a:spLocks noChangeArrowheads="1"/>
            </p:cNvSpPr>
            <p:nvPr/>
          </p:nvSpPr>
          <p:spPr bwMode="auto">
            <a:xfrm>
              <a:off x="4594225" y="1293813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10" name="Oval 855"/>
            <p:cNvSpPr>
              <a:spLocks noChangeArrowheads="1"/>
            </p:cNvSpPr>
            <p:nvPr/>
          </p:nvSpPr>
          <p:spPr bwMode="auto">
            <a:xfrm>
              <a:off x="4594225" y="129381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11" name="Oval 856"/>
            <p:cNvSpPr>
              <a:spLocks noChangeArrowheads="1"/>
            </p:cNvSpPr>
            <p:nvPr/>
          </p:nvSpPr>
          <p:spPr bwMode="auto">
            <a:xfrm>
              <a:off x="4643438" y="1344613"/>
              <a:ext cx="41275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12" name="Oval 857"/>
            <p:cNvSpPr>
              <a:spLocks noChangeArrowheads="1"/>
            </p:cNvSpPr>
            <p:nvPr/>
          </p:nvSpPr>
          <p:spPr bwMode="auto">
            <a:xfrm>
              <a:off x="4643438" y="1344613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13" name="Oval 858"/>
            <p:cNvSpPr>
              <a:spLocks noChangeArrowheads="1"/>
            </p:cNvSpPr>
            <p:nvPr/>
          </p:nvSpPr>
          <p:spPr bwMode="auto">
            <a:xfrm>
              <a:off x="4530725" y="1331913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14" name="Oval 859"/>
            <p:cNvSpPr>
              <a:spLocks noChangeArrowheads="1"/>
            </p:cNvSpPr>
            <p:nvPr/>
          </p:nvSpPr>
          <p:spPr bwMode="auto">
            <a:xfrm>
              <a:off x="4530725" y="133191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15" name="Freeform 860"/>
            <p:cNvSpPr>
              <a:spLocks/>
            </p:cNvSpPr>
            <p:nvPr/>
          </p:nvSpPr>
          <p:spPr bwMode="auto">
            <a:xfrm>
              <a:off x="4579938" y="1381125"/>
              <a:ext cx="41275" cy="39688"/>
            </a:xfrm>
            <a:custGeom>
              <a:avLst/>
              <a:gdLst>
                <a:gd name="T0" fmla="*/ 320983 w 103"/>
                <a:gd name="T1" fmla="*/ 145777 h 104"/>
                <a:gd name="T2" fmla="*/ 160692 w 103"/>
                <a:gd name="T3" fmla="*/ 145777 h 104"/>
                <a:gd name="T4" fmla="*/ 0 w 103"/>
                <a:gd name="T5" fmla="*/ 145777 h 104"/>
                <a:gd name="T6" fmla="*/ 160692 w 103"/>
                <a:gd name="T7" fmla="*/ 0 h 104"/>
                <a:gd name="T8" fmla="*/ 320983 w 103"/>
                <a:gd name="T9" fmla="*/ 14577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103" y="52"/>
                  </a:moveTo>
                  <a:cubicBezTo>
                    <a:pt x="103" y="81"/>
                    <a:pt x="80" y="104"/>
                    <a:pt x="51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4"/>
                    <a:pt x="103" y="52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616" name="Freeform 861"/>
            <p:cNvSpPr>
              <a:spLocks/>
            </p:cNvSpPr>
            <p:nvPr/>
          </p:nvSpPr>
          <p:spPr bwMode="auto">
            <a:xfrm>
              <a:off x="4579938" y="1381125"/>
              <a:ext cx="41275" cy="39688"/>
            </a:xfrm>
            <a:custGeom>
              <a:avLst/>
              <a:gdLst>
                <a:gd name="T0" fmla="*/ 320983 w 103"/>
                <a:gd name="T1" fmla="*/ 145777 h 104"/>
                <a:gd name="T2" fmla="*/ 160692 w 103"/>
                <a:gd name="T3" fmla="*/ 145777 h 104"/>
                <a:gd name="T4" fmla="*/ 0 w 103"/>
                <a:gd name="T5" fmla="*/ 145777 h 104"/>
                <a:gd name="T6" fmla="*/ 160692 w 103"/>
                <a:gd name="T7" fmla="*/ 0 h 104"/>
                <a:gd name="T8" fmla="*/ 320983 w 103"/>
                <a:gd name="T9" fmla="*/ 14577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103" y="52"/>
                  </a:moveTo>
                  <a:cubicBezTo>
                    <a:pt x="103" y="81"/>
                    <a:pt x="80" y="104"/>
                    <a:pt x="51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4"/>
                    <a:pt x="103" y="5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617" name="Oval 862"/>
            <p:cNvSpPr>
              <a:spLocks noChangeArrowheads="1"/>
            </p:cNvSpPr>
            <p:nvPr/>
          </p:nvSpPr>
          <p:spPr bwMode="auto">
            <a:xfrm>
              <a:off x="4467225" y="1220788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18" name="Oval 863"/>
            <p:cNvSpPr>
              <a:spLocks noChangeArrowheads="1"/>
            </p:cNvSpPr>
            <p:nvPr/>
          </p:nvSpPr>
          <p:spPr bwMode="auto">
            <a:xfrm>
              <a:off x="4467225" y="1220788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19" name="Oval 864"/>
            <p:cNvSpPr>
              <a:spLocks noChangeArrowheads="1"/>
            </p:cNvSpPr>
            <p:nvPr/>
          </p:nvSpPr>
          <p:spPr bwMode="auto">
            <a:xfrm>
              <a:off x="4516438" y="1270000"/>
              <a:ext cx="39688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20" name="Oval 865"/>
            <p:cNvSpPr>
              <a:spLocks noChangeArrowheads="1"/>
            </p:cNvSpPr>
            <p:nvPr/>
          </p:nvSpPr>
          <p:spPr bwMode="auto">
            <a:xfrm>
              <a:off x="4516438" y="1270000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21" name="Oval 866"/>
            <p:cNvSpPr>
              <a:spLocks noChangeArrowheads="1"/>
            </p:cNvSpPr>
            <p:nvPr/>
          </p:nvSpPr>
          <p:spPr bwMode="auto">
            <a:xfrm>
              <a:off x="4594225" y="1220788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22" name="Oval 867"/>
            <p:cNvSpPr>
              <a:spLocks noChangeArrowheads="1"/>
            </p:cNvSpPr>
            <p:nvPr/>
          </p:nvSpPr>
          <p:spPr bwMode="auto">
            <a:xfrm>
              <a:off x="4594225" y="1220788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23" name="Oval 868"/>
            <p:cNvSpPr>
              <a:spLocks noChangeArrowheads="1"/>
            </p:cNvSpPr>
            <p:nvPr/>
          </p:nvSpPr>
          <p:spPr bwMode="auto">
            <a:xfrm>
              <a:off x="4643438" y="1270000"/>
              <a:ext cx="41275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24" name="Oval 869"/>
            <p:cNvSpPr>
              <a:spLocks noChangeArrowheads="1"/>
            </p:cNvSpPr>
            <p:nvPr/>
          </p:nvSpPr>
          <p:spPr bwMode="auto">
            <a:xfrm>
              <a:off x="4643438" y="1270000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25" name="Oval 870"/>
            <p:cNvSpPr>
              <a:spLocks noChangeArrowheads="1"/>
            </p:cNvSpPr>
            <p:nvPr/>
          </p:nvSpPr>
          <p:spPr bwMode="auto">
            <a:xfrm>
              <a:off x="4467225" y="1293813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26" name="Oval 871"/>
            <p:cNvSpPr>
              <a:spLocks noChangeArrowheads="1"/>
            </p:cNvSpPr>
            <p:nvPr/>
          </p:nvSpPr>
          <p:spPr bwMode="auto">
            <a:xfrm>
              <a:off x="4467225" y="129381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27" name="Oval 872"/>
            <p:cNvSpPr>
              <a:spLocks noChangeArrowheads="1"/>
            </p:cNvSpPr>
            <p:nvPr/>
          </p:nvSpPr>
          <p:spPr bwMode="auto">
            <a:xfrm>
              <a:off x="4516438" y="1344613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28" name="Oval 873"/>
            <p:cNvSpPr>
              <a:spLocks noChangeArrowheads="1"/>
            </p:cNvSpPr>
            <p:nvPr/>
          </p:nvSpPr>
          <p:spPr bwMode="auto">
            <a:xfrm>
              <a:off x="4516438" y="134461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29" name="Oval 874"/>
            <p:cNvSpPr>
              <a:spLocks noChangeArrowheads="1"/>
            </p:cNvSpPr>
            <p:nvPr/>
          </p:nvSpPr>
          <p:spPr bwMode="auto">
            <a:xfrm>
              <a:off x="4530725" y="1184275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30" name="Oval 875"/>
            <p:cNvSpPr>
              <a:spLocks noChangeArrowheads="1"/>
            </p:cNvSpPr>
            <p:nvPr/>
          </p:nvSpPr>
          <p:spPr bwMode="auto">
            <a:xfrm>
              <a:off x="4530725" y="118427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31" name="Oval 876"/>
            <p:cNvSpPr>
              <a:spLocks noChangeArrowheads="1"/>
            </p:cNvSpPr>
            <p:nvPr/>
          </p:nvSpPr>
          <p:spPr bwMode="auto">
            <a:xfrm>
              <a:off x="4579938" y="1233488"/>
              <a:ext cx="41275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32" name="Oval 877"/>
            <p:cNvSpPr>
              <a:spLocks noChangeArrowheads="1"/>
            </p:cNvSpPr>
            <p:nvPr/>
          </p:nvSpPr>
          <p:spPr bwMode="auto">
            <a:xfrm>
              <a:off x="4579938" y="1233488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33" name="Oval 878"/>
            <p:cNvSpPr>
              <a:spLocks noChangeArrowheads="1"/>
            </p:cNvSpPr>
            <p:nvPr/>
          </p:nvSpPr>
          <p:spPr bwMode="auto">
            <a:xfrm>
              <a:off x="4703763" y="1497013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34" name="Oval 879"/>
            <p:cNvSpPr>
              <a:spLocks noChangeArrowheads="1"/>
            </p:cNvSpPr>
            <p:nvPr/>
          </p:nvSpPr>
          <p:spPr bwMode="auto">
            <a:xfrm>
              <a:off x="4703763" y="1497013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35" name="Oval 880"/>
            <p:cNvSpPr>
              <a:spLocks noChangeArrowheads="1"/>
            </p:cNvSpPr>
            <p:nvPr/>
          </p:nvSpPr>
          <p:spPr bwMode="auto">
            <a:xfrm>
              <a:off x="4754563" y="1546225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36" name="Oval 881"/>
            <p:cNvSpPr>
              <a:spLocks noChangeArrowheads="1"/>
            </p:cNvSpPr>
            <p:nvPr/>
          </p:nvSpPr>
          <p:spPr bwMode="auto">
            <a:xfrm>
              <a:off x="4754563" y="1546225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37" name="Oval 882"/>
            <p:cNvSpPr>
              <a:spLocks noChangeArrowheads="1"/>
            </p:cNvSpPr>
            <p:nvPr/>
          </p:nvSpPr>
          <p:spPr bwMode="auto">
            <a:xfrm>
              <a:off x="4530725" y="962025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38" name="Oval 883"/>
            <p:cNvSpPr>
              <a:spLocks noChangeArrowheads="1"/>
            </p:cNvSpPr>
            <p:nvPr/>
          </p:nvSpPr>
          <p:spPr bwMode="auto">
            <a:xfrm>
              <a:off x="4530725" y="962025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39" name="Oval 884"/>
            <p:cNvSpPr>
              <a:spLocks noChangeArrowheads="1"/>
            </p:cNvSpPr>
            <p:nvPr/>
          </p:nvSpPr>
          <p:spPr bwMode="auto">
            <a:xfrm>
              <a:off x="4579938" y="101282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40" name="Oval 885"/>
            <p:cNvSpPr>
              <a:spLocks noChangeArrowheads="1"/>
            </p:cNvSpPr>
            <p:nvPr/>
          </p:nvSpPr>
          <p:spPr bwMode="auto">
            <a:xfrm>
              <a:off x="4579938" y="101282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41" name="Oval 886"/>
            <p:cNvSpPr>
              <a:spLocks noChangeArrowheads="1"/>
            </p:cNvSpPr>
            <p:nvPr/>
          </p:nvSpPr>
          <p:spPr bwMode="auto">
            <a:xfrm>
              <a:off x="4811713" y="1166813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42" name="Oval 887"/>
            <p:cNvSpPr>
              <a:spLocks noChangeArrowheads="1"/>
            </p:cNvSpPr>
            <p:nvPr/>
          </p:nvSpPr>
          <p:spPr bwMode="auto">
            <a:xfrm>
              <a:off x="4811713" y="116681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43" name="Oval 888"/>
            <p:cNvSpPr>
              <a:spLocks noChangeArrowheads="1"/>
            </p:cNvSpPr>
            <p:nvPr/>
          </p:nvSpPr>
          <p:spPr bwMode="auto">
            <a:xfrm>
              <a:off x="4860925" y="121602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44" name="Oval 889"/>
            <p:cNvSpPr>
              <a:spLocks noChangeArrowheads="1"/>
            </p:cNvSpPr>
            <p:nvPr/>
          </p:nvSpPr>
          <p:spPr bwMode="auto">
            <a:xfrm>
              <a:off x="4860925" y="121602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45" name="Oval 890"/>
            <p:cNvSpPr>
              <a:spLocks noChangeArrowheads="1"/>
            </p:cNvSpPr>
            <p:nvPr/>
          </p:nvSpPr>
          <p:spPr bwMode="auto">
            <a:xfrm>
              <a:off x="4530725" y="1552575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46" name="Oval 891"/>
            <p:cNvSpPr>
              <a:spLocks noChangeArrowheads="1"/>
            </p:cNvSpPr>
            <p:nvPr/>
          </p:nvSpPr>
          <p:spPr bwMode="auto">
            <a:xfrm>
              <a:off x="4530725" y="1552575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47" name="Oval 892"/>
            <p:cNvSpPr>
              <a:spLocks noChangeArrowheads="1"/>
            </p:cNvSpPr>
            <p:nvPr/>
          </p:nvSpPr>
          <p:spPr bwMode="auto">
            <a:xfrm>
              <a:off x="4579938" y="160337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48" name="Oval 893"/>
            <p:cNvSpPr>
              <a:spLocks noChangeArrowheads="1"/>
            </p:cNvSpPr>
            <p:nvPr/>
          </p:nvSpPr>
          <p:spPr bwMode="auto">
            <a:xfrm>
              <a:off x="4579938" y="160337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835" name="Group 3"/>
          <p:cNvGrpSpPr>
            <a:grpSpLocks/>
          </p:cNvGrpSpPr>
          <p:nvPr/>
        </p:nvGrpSpPr>
        <p:grpSpPr bwMode="auto">
          <a:xfrm>
            <a:off x="5830890" y="333375"/>
            <a:ext cx="1006475" cy="977900"/>
            <a:chOff x="5580063" y="920750"/>
            <a:chExt cx="812800" cy="812800"/>
          </a:xfrm>
        </p:grpSpPr>
        <p:sp>
          <p:nvSpPr>
            <p:cNvPr id="29553" name="Oval 894"/>
            <p:cNvSpPr>
              <a:spLocks noChangeArrowheads="1"/>
            </p:cNvSpPr>
            <p:nvPr/>
          </p:nvSpPr>
          <p:spPr bwMode="auto">
            <a:xfrm>
              <a:off x="5735638" y="1593850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54" name="Oval 895"/>
            <p:cNvSpPr>
              <a:spLocks noChangeArrowheads="1"/>
            </p:cNvSpPr>
            <p:nvPr/>
          </p:nvSpPr>
          <p:spPr bwMode="auto">
            <a:xfrm>
              <a:off x="5735638" y="1593850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55" name="Oval 896"/>
            <p:cNvSpPr>
              <a:spLocks noChangeArrowheads="1"/>
            </p:cNvSpPr>
            <p:nvPr/>
          </p:nvSpPr>
          <p:spPr bwMode="auto">
            <a:xfrm>
              <a:off x="5786438" y="1643063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56" name="Oval 897"/>
            <p:cNvSpPr>
              <a:spLocks noChangeArrowheads="1"/>
            </p:cNvSpPr>
            <p:nvPr/>
          </p:nvSpPr>
          <p:spPr bwMode="auto">
            <a:xfrm>
              <a:off x="5786438" y="1643063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57" name="Oval 898"/>
            <p:cNvSpPr>
              <a:spLocks noChangeArrowheads="1"/>
            </p:cNvSpPr>
            <p:nvPr/>
          </p:nvSpPr>
          <p:spPr bwMode="auto">
            <a:xfrm>
              <a:off x="5891213" y="112712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58" name="Oval 899"/>
            <p:cNvSpPr>
              <a:spLocks noChangeArrowheads="1"/>
            </p:cNvSpPr>
            <p:nvPr/>
          </p:nvSpPr>
          <p:spPr bwMode="auto">
            <a:xfrm>
              <a:off x="5891213" y="112712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59" name="Oval 900"/>
            <p:cNvSpPr>
              <a:spLocks noChangeArrowheads="1"/>
            </p:cNvSpPr>
            <p:nvPr/>
          </p:nvSpPr>
          <p:spPr bwMode="auto">
            <a:xfrm>
              <a:off x="5942013" y="117792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60" name="Oval 901"/>
            <p:cNvSpPr>
              <a:spLocks noChangeArrowheads="1"/>
            </p:cNvSpPr>
            <p:nvPr/>
          </p:nvSpPr>
          <p:spPr bwMode="auto">
            <a:xfrm>
              <a:off x="5942013" y="117792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61" name="Oval 902"/>
            <p:cNvSpPr>
              <a:spLocks noChangeArrowheads="1"/>
            </p:cNvSpPr>
            <p:nvPr/>
          </p:nvSpPr>
          <p:spPr bwMode="auto">
            <a:xfrm>
              <a:off x="5788025" y="1231900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62" name="Oval 903"/>
            <p:cNvSpPr>
              <a:spLocks noChangeArrowheads="1"/>
            </p:cNvSpPr>
            <p:nvPr/>
          </p:nvSpPr>
          <p:spPr bwMode="auto">
            <a:xfrm>
              <a:off x="5788025" y="1231900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63" name="Oval 904"/>
            <p:cNvSpPr>
              <a:spLocks noChangeArrowheads="1"/>
            </p:cNvSpPr>
            <p:nvPr/>
          </p:nvSpPr>
          <p:spPr bwMode="auto">
            <a:xfrm>
              <a:off x="5837238" y="1281113"/>
              <a:ext cx="41275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64" name="Oval 905"/>
            <p:cNvSpPr>
              <a:spLocks noChangeArrowheads="1"/>
            </p:cNvSpPr>
            <p:nvPr/>
          </p:nvSpPr>
          <p:spPr bwMode="auto">
            <a:xfrm>
              <a:off x="5837238" y="1281113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65" name="Oval 906"/>
            <p:cNvSpPr>
              <a:spLocks noChangeArrowheads="1"/>
            </p:cNvSpPr>
            <p:nvPr/>
          </p:nvSpPr>
          <p:spPr bwMode="auto">
            <a:xfrm>
              <a:off x="6046788" y="1282700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66" name="Oval 907"/>
            <p:cNvSpPr>
              <a:spLocks noChangeArrowheads="1"/>
            </p:cNvSpPr>
            <p:nvPr/>
          </p:nvSpPr>
          <p:spPr bwMode="auto">
            <a:xfrm>
              <a:off x="6046788" y="1282700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67" name="Oval 908"/>
            <p:cNvSpPr>
              <a:spLocks noChangeArrowheads="1"/>
            </p:cNvSpPr>
            <p:nvPr/>
          </p:nvSpPr>
          <p:spPr bwMode="auto">
            <a:xfrm>
              <a:off x="6096000" y="1333500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68" name="Oval 909"/>
            <p:cNvSpPr>
              <a:spLocks noChangeArrowheads="1"/>
            </p:cNvSpPr>
            <p:nvPr/>
          </p:nvSpPr>
          <p:spPr bwMode="auto">
            <a:xfrm>
              <a:off x="6096000" y="1333500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69" name="Oval 910"/>
            <p:cNvSpPr>
              <a:spLocks noChangeArrowheads="1"/>
            </p:cNvSpPr>
            <p:nvPr/>
          </p:nvSpPr>
          <p:spPr bwMode="auto">
            <a:xfrm>
              <a:off x="5994400" y="1023938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70" name="Oval 911"/>
            <p:cNvSpPr>
              <a:spLocks noChangeArrowheads="1"/>
            </p:cNvSpPr>
            <p:nvPr/>
          </p:nvSpPr>
          <p:spPr bwMode="auto">
            <a:xfrm>
              <a:off x="5994400" y="1023938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71" name="Oval 912"/>
            <p:cNvSpPr>
              <a:spLocks noChangeArrowheads="1"/>
            </p:cNvSpPr>
            <p:nvPr/>
          </p:nvSpPr>
          <p:spPr bwMode="auto">
            <a:xfrm>
              <a:off x="6045200" y="1074738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72" name="Oval 913"/>
            <p:cNvSpPr>
              <a:spLocks noChangeArrowheads="1"/>
            </p:cNvSpPr>
            <p:nvPr/>
          </p:nvSpPr>
          <p:spPr bwMode="auto">
            <a:xfrm>
              <a:off x="6045200" y="1074738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73" name="Freeform 914"/>
            <p:cNvSpPr>
              <a:spLocks/>
            </p:cNvSpPr>
            <p:nvPr/>
          </p:nvSpPr>
          <p:spPr bwMode="auto">
            <a:xfrm>
              <a:off x="6253163" y="1076325"/>
              <a:ext cx="139700" cy="141288"/>
            </a:xfrm>
            <a:custGeom>
              <a:avLst/>
              <a:gdLst>
                <a:gd name="T0" fmla="*/ 748807 w 361"/>
                <a:gd name="T1" fmla="*/ 459480 h 361"/>
                <a:gd name="T2" fmla="*/ 449284 w 361"/>
                <a:gd name="T3" fmla="*/ 765930 h 361"/>
                <a:gd name="T4" fmla="*/ 0 w 361"/>
                <a:gd name="T5" fmla="*/ 459480 h 361"/>
                <a:gd name="T6" fmla="*/ 449284 w 361"/>
                <a:gd name="T7" fmla="*/ 0 h 361"/>
                <a:gd name="T8" fmla="*/ 748807 w 361"/>
                <a:gd name="T9" fmla="*/ 459480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1"/>
                  </a:moveTo>
                  <a:cubicBezTo>
                    <a:pt x="361" y="280"/>
                    <a:pt x="280" y="361"/>
                    <a:pt x="180" y="361"/>
                  </a:cubicBezTo>
                  <a:cubicBezTo>
                    <a:pt x="81" y="361"/>
                    <a:pt x="0" y="281"/>
                    <a:pt x="0" y="181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280" y="0"/>
                    <a:pt x="361" y="81"/>
                    <a:pt x="361" y="18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574" name="Freeform 915"/>
            <p:cNvSpPr>
              <a:spLocks/>
            </p:cNvSpPr>
            <p:nvPr/>
          </p:nvSpPr>
          <p:spPr bwMode="auto">
            <a:xfrm>
              <a:off x="6253163" y="1076325"/>
              <a:ext cx="139700" cy="141288"/>
            </a:xfrm>
            <a:custGeom>
              <a:avLst/>
              <a:gdLst>
                <a:gd name="T0" fmla="*/ 748807 w 361"/>
                <a:gd name="T1" fmla="*/ 459480 h 361"/>
                <a:gd name="T2" fmla="*/ 449284 w 361"/>
                <a:gd name="T3" fmla="*/ 765930 h 361"/>
                <a:gd name="T4" fmla="*/ 0 w 361"/>
                <a:gd name="T5" fmla="*/ 459480 h 361"/>
                <a:gd name="T6" fmla="*/ 449284 w 361"/>
                <a:gd name="T7" fmla="*/ 0 h 361"/>
                <a:gd name="T8" fmla="*/ 748807 w 361"/>
                <a:gd name="T9" fmla="*/ 459480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1"/>
                  </a:moveTo>
                  <a:cubicBezTo>
                    <a:pt x="361" y="280"/>
                    <a:pt x="280" y="361"/>
                    <a:pt x="180" y="361"/>
                  </a:cubicBezTo>
                  <a:cubicBezTo>
                    <a:pt x="81" y="361"/>
                    <a:pt x="0" y="281"/>
                    <a:pt x="0" y="181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280" y="0"/>
                    <a:pt x="361" y="81"/>
                    <a:pt x="361" y="18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575" name="Oval 916"/>
            <p:cNvSpPr>
              <a:spLocks noChangeArrowheads="1"/>
            </p:cNvSpPr>
            <p:nvPr/>
          </p:nvSpPr>
          <p:spPr bwMode="auto">
            <a:xfrm>
              <a:off x="6302375" y="112712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76" name="Oval 917"/>
            <p:cNvSpPr>
              <a:spLocks noChangeArrowheads="1"/>
            </p:cNvSpPr>
            <p:nvPr/>
          </p:nvSpPr>
          <p:spPr bwMode="auto">
            <a:xfrm>
              <a:off x="6302375" y="112712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77" name="Oval 918"/>
            <p:cNvSpPr>
              <a:spLocks noChangeArrowheads="1"/>
            </p:cNvSpPr>
            <p:nvPr/>
          </p:nvSpPr>
          <p:spPr bwMode="auto">
            <a:xfrm>
              <a:off x="6149975" y="1179513"/>
              <a:ext cx="141288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78" name="Oval 919"/>
            <p:cNvSpPr>
              <a:spLocks noChangeArrowheads="1"/>
            </p:cNvSpPr>
            <p:nvPr/>
          </p:nvSpPr>
          <p:spPr bwMode="auto">
            <a:xfrm>
              <a:off x="6149975" y="1179513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79" name="Oval 920"/>
            <p:cNvSpPr>
              <a:spLocks noChangeArrowheads="1"/>
            </p:cNvSpPr>
            <p:nvPr/>
          </p:nvSpPr>
          <p:spPr bwMode="auto">
            <a:xfrm>
              <a:off x="6200775" y="1230313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80" name="Oval 921"/>
            <p:cNvSpPr>
              <a:spLocks noChangeArrowheads="1"/>
            </p:cNvSpPr>
            <p:nvPr/>
          </p:nvSpPr>
          <p:spPr bwMode="auto">
            <a:xfrm>
              <a:off x="6200775" y="123031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81" name="Oval 922"/>
            <p:cNvSpPr>
              <a:spLocks noChangeArrowheads="1"/>
            </p:cNvSpPr>
            <p:nvPr/>
          </p:nvSpPr>
          <p:spPr bwMode="auto">
            <a:xfrm>
              <a:off x="6097588" y="920750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82" name="Oval 923"/>
            <p:cNvSpPr>
              <a:spLocks noChangeArrowheads="1"/>
            </p:cNvSpPr>
            <p:nvPr/>
          </p:nvSpPr>
          <p:spPr bwMode="auto">
            <a:xfrm>
              <a:off x="6097588" y="920750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83" name="Oval 924"/>
            <p:cNvSpPr>
              <a:spLocks noChangeArrowheads="1"/>
            </p:cNvSpPr>
            <p:nvPr/>
          </p:nvSpPr>
          <p:spPr bwMode="auto">
            <a:xfrm>
              <a:off x="6148388" y="971550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84" name="Oval 925"/>
            <p:cNvSpPr>
              <a:spLocks noChangeArrowheads="1"/>
            </p:cNvSpPr>
            <p:nvPr/>
          </p:nvSpPr>
          <p:spPr bwMode="auto">
            <a:xfrm>
              <a:off x="6148388" y="971550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85" name="Oval 926"/>
            <p:cNvSpPr>
              <a:spLocks noChangeArrowheads="1"/>
            </p:cNvSpPr>
            <p:nvPr/>
          </p:nvSpPr>
          <p:spPr bwMode="auto">
            <a:xfrm>
              <a:off x="5683250" y="1335088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86" name="Oval 927"/>
            <p:cNvSpPr>
              <a:spLocks noChangeArrowheads="1"/>
            </p:cNvSpPr>
            <p:nvPr/>
          </p:nvSpPr>
          <p:spPr bwMode="auto">
            <a:xfrm>
              <a:off x="5683250" y="1335088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87" name="Oval 928"/>
            <p:cNvSpPr>
              <a:spLocks noChangeArrowheads="1"/>
            </p:cNvSpPr>
            <p:nvPr/>
          </p:nvSpPr>
          <p:spPr bwMode="auto">
            <a:xfrm>
              <a:off x="5734050" y="1385888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88" name="Oval 929"/>
            <p:cNvSpPr>
              <a:spLocks noChangeArrowheads="1"/>
            </p:cNvSpPr>
            <p:nvPr/>
          </p:nvSpPr>
          <p:spPr bwMode="auto">
            <a:xfrm>
              <a:off x="5734050" y="1385888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89" name="Oval 930"/>
            <p:cNvSpPr>
              <a:spLocks noChangeArrowheads="1"/>
            </p:cNvSpPr>
            <p:nvPr/>
          </p:nvSpPr>
          <p:spPr bwMode="auto">
            <a:xfrm>
              <a:off x="5942013" y="1387475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90" name="Oval 931"/>
            <p:cNvSpPr>
              <a:spLocks noChangeArrowheads="1"/>
            </p:cNvSpPr>
            <p:nvPr/>
          </p:nvSpPr>
          <p:spPr bwMode="auto">
            <a:xfrm>
              <a:off x="5942013" y="138747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91" name="Oval 932"/>
            <p:cNvSpPr>
              <a:spLocks noChangeArrowheads="1"/>
            </p:cNvSpPr>
            <p:nvPr/>
          </p:nvSpPr>
          <p:spPr bwMode="auto">
            <a:xfrm>
              <a:off x="5992813" y="1436688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92" name="Oval 933"/>
            <p:cNvSpPr>
              <a:spLocks noChangeArrowheads="1"/>
            </p:cNvSpPr>
            <p:nvPr/>
          </p:nvSpPr>
          <p:spPr bwMode="auto">
            <a:xfrm>
              <a:off x="5992813" y="1436688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93" name="Oval 934"/>
            <p:cNvSpPr>
              <a:spLocks noChangeArrowheads="1"/>
            </p:cNvSpPr>
            <p:nvPr/>
          </p:nvSpPr>
          <p:spPr bwMode="auto">
            <a:xfrm>
              <a:off x="5580063" y="143827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94" name="Oval 935"/>
            <p:cNvSpPr>
              <a:spLocks noChangeArrowheads="1"/>
            </p:cNvSpPr>
            <p:nvPr/>
          </p:nvSpPr>
          <p:spPr bwMode="auto">
            <a:xfrm>
              <a:off x="5580063" y="143827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95" name="Oval 936"/>
            <p:cNvSpPr>
              <a:spLocks noChangeArrowheads="1"/>
            </p:cNvSpPr>
            <p:nvPr/>
          </p:nvSpPr>
          <p:spPr bwMode="auto">
            <a:xfrm>
              <a:off x="5630863" y="148907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96" name="Oval 937"/>
            <p:cNvSpPr>
              <a:spLocks noChangeArrowheads="1"/>
            </p:cNvSpPr>
            <p:nvPr/>
          </p:nvSpPr>
          <p:spPr bwMode="auto">
            <a:xfrm>
              <a:off x="5630863" y="14890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97" name="Oval 938"/>
            <p:cNvSpPr>
              <a:spLocks noChangeArrowheads="1"/>
            </p:cNvSpPr>
            <p:nvPr/>
          </p:nvSpPr>
          <p:spPr bwMode="auto">
            <a:xfrm>
              <a:off x="5838825" y="1490663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98" name="Oval 939"/>
            <p:cNvSpPr>
              <a:spLocks noChangeArrowheads="1"/>
            </p:cNvSpPr>
            <p:nvPr/>
          </p:nvSpPr>
          <p:spPr bwMode="auto">
            <a:xfrm>
              <a:off x="5838825" y="1490663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99" name="Oval 940"/>
            <p:cNvSpPr>
              <a:spLocks noChangeArrowheads="1"/>
            </p:cNvSpPr>
            <p:nvPr/>
          </p:nvSpPr>
          <p:spPr bwMode="auto">
            <a:xfrm>
              <a:off x="5889625" y="1539875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600" name="Oval 941"/>
            <p:cNvSpPr>
              <a:spLocks noChangeArrowheads="1"/>
            </p:cNvSpPr>
            <p:nvPr/>
          </p:nvSpPr>
          <p:spPr bwMode="auto">
            <a:xfrm>
              <a:off x="5889625" y="15398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836" name="Group 4"/>
          <p:cNvGrpSpPr>
            <a:grpSpLocks/>
          </p:cNvGrpSpPr>
          <p:nvPr/>
        </p:nvGrpSpPr>
        <p:grpSpPr bwMode="auto">
          <a:xfrm>
            <a:off x="7624763" y="392115"/>
            <a:ext cx="800100" cy="858837"/>
            <a:chOff x="7027863" y="969963"/>
            <a:chExt cx="646112" cy="714375"/>
          </a:xfrm>
        </p:grpSpPr>
        <p:sp>
          <p:nvSpPr>
            <p:cNvPr id="29505" name="Oval 942"/>
            <p:cNvSpPr>
              <a:spLocks noChangeArrowheads="1"/>
            </p:cNvSpPr>
            <p:nvPr/>
          </p:nvSpPr>
          <p:spPr bwMode="auto">
            <a:xfrm>
              <a:off x="7407275" y="1327150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06" name="Oval 943"/>
            <p:cNvSpPr>
              <a:spLocks noChangeArrowheads="1"/>
            </p:cNvSpPr>
            <p:nvPr/>
          </p:nvSpPr>
          <p:spPr bwMode="auto">
            <a:xfrm>
              <a:off x="7407275" y="1327150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07" name="Oval 944"/>
            <p:cNvSpPr>
              <a:spLocks noChangeArrowheads="1"/>
            </p:cNvSpPr>
            <p:nvPr/>
          </p:nvSpPr>
          <p:spPr bwMode="auto">
            <a:xfrm>
              <a:off x="7456488" y="1376363"/>
              <a:ext cx="41275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08" name="Oval 945"/>
            <p:cNvSpPr>
              <a:spLocks noChangeArrowheads="1"/>
            </p:cNvSpPr>
            <p:nvPr/>
          </p:nvSpPr>
          <p:spPr bwMode="auto">
            <a:xfrm>
              <a:off x="7456488" y="1376363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09" name="Oval 946"/>
            <p:cNvSpPr>
              <a:spLocks noChangeArrowheads="1"/>
            </p:cNvSpPr>
            <p:nvPr/>
          </p:nvSpPr>
          <p:spPr bwMode="auto">
            <a:xfrm>
              <a:off x="7142163" y="1179513"/>
              <a:ext cx="141288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10" name="Oval 947"/>
            <p:cNvSpPr>
              <a:spLocks noChangeArrowheads="1"/>
            </p:cNvSpPr>
            <p:nvPr/>
          </p:nvSpPr>
          <p:spPr bwMode="auto">
            <a:xfrm>
              <a:off x="7142163" y="1179513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11" name="Oval 948"/>
            <p:cNvSpPr>
              <a:spLocks noChangeArrowheads="1"/>
            </p:cNvSpPr>
            <p:nvPr/>
          </p:nvSpPr>
          <p:spPr bwMode="auto">
            <a:xfrm>
              <a:off x="7192963" y="1230313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12" name="Oval 949"/>
            <p:cNvSpPr>
              <a:spLocks noChangeArrowheads="1"/>
            </p:cNvSpPr>
            <p:nvPr/>
          </p:nvSpPr>
          <p:spPr bwMode="auto">
            <a:xfrm>
              <a:off x="7192963" y="123031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13" name="Oval 950"/>
            <p:cNvSpPr>
              <a:spLocks noChangeArrowheads="1"/>
            </p:cNvSpPr>
            <p:nvPr/>
          </p:nvSpPr>
          <p:spPr bwMode="auto">
            <a:xfrm>
              <a:off x="7426325" y="1193800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14" name="Oval 951"/>
            <p:cNvSpPr>
              <a:spLocks noChangeArrowheads="1"/>
            </p:cNvSpPr>
            <p:nvPr/>
          </p:nvSpPr>
          <p:spPr bwMode="auto">
            <a:xfrm>
              <a:off x="7426325" y="1193800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15" name="Oval 952"/>
            <p:cNvSpPr>
              <a:spLocks noChangeArrowheads="1"/>
            </p:cNvSpPr>
            <p:nvPr/>
          </p:nvSpPr>
          <p:spPr bwMode="auto">
            <a:xfrm>
              <a:off x="7477125" y="1244600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16" name="Oval 953"/>
            <p:cNvSpPr>
              <a:spLocks noChangeArrowheads="1"/>
            </p:cNvSpPr>
            <p:nvPr/>
          </p:nvSpPr>
          <p:spPr bwMode="auto">
            <a:xfrm>
              <a:off x="7477125" y="1244600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17" name="Oval 954"/>
            <p:cNvSpPr>
              <a:spLocks noChangeArrowheads="1"/>
            </p:cNvSpPr>
            <p:nvPr/>
          </p:nvSpPr>
          <p:spPr bwMode="auto">
            <a:xfrm>
              <a:off x="7267575" y="1135063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18" name="Oval 955"/>
            <p:cNvSpPr>
              <a:spLocks noChangeArrowheads="1"/>
            </p:cNvSpPr>
            <p:nvPr/>
          </p:nvSpPr>
          <p:spPr bwMode="auto">
            <a:xfrm>
              <a:off x="7267575" y="113506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19" name="Oval 956"/>
            <p:cNvSpPr>
              <a:spLocks noChangeArrowheads="1"/>
            </p:cNvSpPr>
            <p:nvPr/>
          </p:nvSpPr>
          <p:spPr bwMode="auto">
            <a:xfrm>
              <a:off x="7316788" y="1185863"/>
              <a:ext cx="41275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20" name="Oval 957"/>
            <p:cNvSpPr>
              <a:spLocks noChangeArrowheads="1"/>
            </p:cNvSpPr>
            <p:nvPr/>
          </p:nvSpPr>
          <p:spPr bwMode="auto">
            <a:xfrm>
              <a:off x="7316788" y="1185863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21" name="Oval 958"/>
            <p:cNvSpPr>
              <a:spLocks noChangeArrowheads="1"/>
            </p:cNvSpPr>
            <p:nvPr/>
          </p:nvSpPr>
          <p:spPr bwMode="auto">
            <a:xfrm>
              <a:off x="7296150" y="969963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22" name="Oval 959"/>
            <p:cNvSpPr>
              <a:spLocks noChangeArrowheads="1"/>
            </p:cNvSpPr>
            <p:nvPr/>
          </p:nvSpPr>
          <p:spPr bwMode="auto">
            <a:xfrm>
              <a:off x="7296150" y="969963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23" name="Oval 960"/>
            <p:cNvSpPr>
              <a:spLocks noChangeArrowheads="1"/>
            </p:cNvSpPr>
            <p:nvPr/>
          </p:nvSpPr>
          <p:spPr bwMode="auto">
            <a:xfrm>
              <a:off x="7346950" y="1020763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24" name="Oval 961"/>
            <p:cNvSpPr>
              <a:spLocks noChangeArrowheads="1"/>
            </p:cNvSpPr>
            <p:nvPr/>
          </p:nvSpPr>
          <p:spPr bwMode="auto">
            <a:xfrm>
              <a:off x="7346950" y="1020763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25" name="Oval 962"/>
            <p:cNvSpPr>
              <a:spLocks noChangeArrowheads="1"/>
            </p:cNvSpPr>
            <p:nvPr/>
          </p:nvSpPr>
          <p:spPr bwMode="auto">
            <a:xfrm>
              <a:off x="7508875" y="1393825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26" name="Oval 963"/>
            <p:cNvSpPr>
              <a:spLocks noChangeArrowheads="1"/>
            </p:cNvSpPr>
            <p:nvPr/>
          </p:nvSpPr>
          <p:spPr bwMode="auto">
            <a:xfrm>
              <a:off x="7508875" y="139382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27" name="Oval 964"/>
            <p:cNvSpPr>
              <a:spLocks noChangeArrowheads="1"/>
            </p:cNvSpPr>
            <p:nvPr/>
          </p:nvSpPr>
          <p:spPr bwMode="auto">
            <a:xfrm>
              <a:off x="7559675" y="1443038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28" name="Oval 965"/>
            <p:cNvSpPr>
              <a:spLocks noChangeArrowheads="1"/>
            </p:cNvSpPr>
            <p:nvPr/>
          </p:nvSpPr>
          <p:spPr bwMode="auto">
            <a:xfrm>
              <a:off x="7559675" y="1443038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29" name="Oval 966"/>
            <p:cNvSpPr>
              <a:spLocks noChangeArrowheads="1"/>
            </p:cNvSpPr>
            <p:nvPr/>
          </p:nvSpPr>
          <p:spPr bwMode="auto">
            <a:xfrm>
              <a:off x="7289800" y="1544638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30" name="Oval 967"/>
            <p:cNvSpPr>
              <a:spLocks noChangeArrowheads="1"/>
            </p:cNvSpPr>
            <p:nvPr/>
          </p:nvSpPr>
          <p:spPr bwMode="auto">
            <a:xfrm>
              <a:off x="7289800" y="1544638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31" name="Oval 968"/>
            <p:cNvSpPr>
              <a:spLocks noChangeArrowheads="1"/>
            </p:cNvSpPr>
            <p:nvPr/>
          </p:nvSpPr>
          <p:spPr bwMode="auto">
            <a:xfrm>
              <a:off x="7340600" y="1593850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32" name="Oval 969"/>
            <p:cNvSpPr>
              <a:spLocks noChangeArrowheads="1"/>
            </p:cNvSpPr>
            <p:nvPr/>
          </p:nvSpPr>
          <p:spPr bwMode="auto">
            <a:xfrm>
              <a:off x="7340600" y="1593850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33" name="Oval 970"/>
            <p:cNvSpPr>
              <a:spLocks noChangeArrowheads="1"/>
            </p:cNvSpPr>
            <p:nvPr/>
          </p:nvSpPr>
          <p:spPr bwMode="auto">
            <a:xfrm>
              <a:off x="7534275" y="1128713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34" name="Oval 971"/>
            <p:cNvSpPr>
              <a:spLocks noChangeArrowheads="1"/>
            </p:cNvSpPr>
            <p:nvPr/>
          </p:nvSpPr>
          <p:spPr bwMode="auto">
            <a:xfrm>
              <a:off x="7534275" y="112871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35" name="Oval 972"/>
            <p:cNvSpPr>
              <a:spLocks noChangeArrowheads="1"/>
            </p:cNvSpPr>
            <p:nvPr/>
          </p:nvSpPr>
          <p:spPr bwMode="auto">
            <a:xfrm>
              <a:off x="7583488" y="1179513"/>
              <a:ext cx="41275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36" name="Oval 973"/>
            <p:cNvSpPr>
              <a:spLocks noChangeArrowheads="1"/>
            </p:cNvSpPr>
            <p:nvPr/>
          </p:nvSpPr>
          <p:spPr bwMode="auto">
            <a:xfrm>
              <a:off x="7583488" y="1179513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37" name="Oval 974"/>
            <p:cNvSpPr>
              <a:spLocks noChangeArrowheads="1"/>
            </p:cNvSpPr>
            <p:nvPr/>
          </p:nvSpPr>
          <p:spPr bwMode="auto">
            <a:xfrm>
              <a:off x="7040563" y="1382713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38" name="Oval 975"/>
            <p:cNvSpPr>
              <a:spLocks noChangeArrowheads="1"/>
            </p:cNvSpPr>
            <p:nvPr/>
          </p:nvSpPr>
          <p:spPr bwMode="auto">
            <a:xfrm>
              <a:off x="7040563" y="138271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39" name="Oval 976"/>
            <p:cNvSpPr>
              <a:spLocks noChangeArrowheads="1"/>
            </p:cNvSpPr>
            <p:nvPr/>
          </p:nvSpPr>
          <p:spPr bwMode="auto">
            <a:xfrm>
              <a:off x="7089775" y="1433513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40" name="Oval 977"/>
            <p:cNvSpPr>
              <a:spLocks noChangeArrowheads="1"/>
            </p:cNvSpPr>
            <p:nvPr/>
          </p:nvSpPr>
          <p:spPr bwMode="auto">
            <a:xfrm>
              <a:off x="7089775" y="1433513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41" name="Oval 978"/>
            <p:cNvSpPr>
              <a:spLocks noChangeArrowheads="1"/>
            </p:cNvSpPr>
            <p:nvPr/>
          </p:nvSpPr>
          <p:spPr bwMode="auto">
            <a:xfrm>
              <a:off x="7150100" y="1350963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42" name="Oval 979"/>
            <p:cNvSpPr>
              <a:spLocks noChangeArrowheads="1"/>
            </p:cNvSpPr>
            <p:nvPr/>
          </p:nvSpPr>
          <p:spPr bwMode="auto">
            <a:xfrm>
              <a:off x="7150100" y="135096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43" name="Oval 980"/>
            <p:cNvSpPr>
              <a:spLocks noChangeArrowheads="1"/>
            </p:cNvSpPr>
            <p:nvPr/>
          </p:nvSpPr>
          <p:spPr bwMode="auto">
            <a:xfrm>
              <a:off x="7200900" y="1400175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44" name="Oval 981"/>
            <p:cNvSpPr>
              <a:spLocks noChangeArrowheads="1"/>
            </p:cNvSpPr>
            <p:nvPr/>
          </p:nvSpPr>
          <p:spPr bwMode="auto">
            <a:xfrm>
              <a:off x="7200900" y="14001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45" name="Oval 982"/>
            <p:cNvSpPr>
              <a:spLocks noChangeArrowheads="1"/>
            </p:cNvSpPr>
            <p:nvPr/>
          </p:nvSpPr>
          <p:spPr bwMode="auto">
            <a:xfrm>
              <a:off x="7027863" y="1119188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46" name="Oval 983"/>
            <p:cNvSpPr>
              <a:spLocks noChangeArrowheads="1"/>
            </p:cNvSpPr>
            <p:nvPr/>
          </p:nvSpPr>
          <p:spPr bwMode="auto">
            <a:xfrm>
              <a:off x="7027863" y="1119188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47" name="Oval 984"/>
            <p:cNvSpPr>
              <a:spLocks noChangeArrowheads="1"/>
            </p:cNvSpPr>
            <p:nvPr/>
          </p:nvSpPr>
          <p:spPr bwMode="auto">
            <a:xfrm>
              <a:off x="7077075" y="1168400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48" name="Oval 985"/>
            <p:cNvSpPr>
              <a:spLocks noChangeArrowheads="1"/>
            </p:cNvSpPr>
            <p:nvPr/>
          </p:nvSpPr>
          <p:spPr bwMode="auto">
            <a:xfrm>
              <a:off x="7077075" y="1168400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49" name="Oval 986"/>
            <p:cNvSpPr>
              <a:spLocks noChangeArrowheads="1"/>
            </p:cNvSpPr>
            <p:nvPr/>
          </p:nvSpPr>
          <p:spPr bwMode="auto">
            <a:xfrm>
              <a:off x="7285038" y="1414463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50" name="Oval 987"/>
            <p:cNvSpPr>
              <a:spLocks noChangeArrowheads="1"/>
            </p:cNvSpPr>
            <p:nvPr/>
          </p:nvSpPr>
          <p:spPr bwMode="auto">
            <a:xfrm>
              <a:off x="7285038" y="1414463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51" name="Oval 988"/>
            <p:cNvSpPr>
              <a:spLocks noChangeArrowheads="1"/>
            </p:cNvSpPr>
            <p:nvPr/>
          </p:nvSpPr>
          <p:spPr bwMode="auto">
            <a:xfrm>
              <a:off x="7334250" y="1465263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52" name="Oval 989"/>
            <p:cNvSpPr>
              <a:spLocks noChangeArrowheads="1"/>
            </p:cNvSpPr>
            <p:nvPr/>
          </p:nvSpPr>
          <p:spPr bwMode="auto">
            <a:xfrm>
              <a:off x="7334250" y="1465263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837" name="Group 5"/>
          <p:cNvGrpSpPr>
            <a:grpSpLocks/>
          </p:cNvGrpSpPr>
          <p:nvPr/>
        </p:nvGrpSpPr>
        <p:grpSpPr bwMode="auto">
          <a:xfrm>
            <a:off x="684213" y="3379788"/>
            <a:ext cx="969962" cy="1000125"/>
            <a:chOff x="1465263" y="2339975"/>
            <a:chExt cx="782637" cy="831850"/>
          </a:xfrm>
        </p:grpSpPr>
        <p:sp>
          <p:nvSpPr>
            <p:cNvPr id="29457" name="Oval 990"/>
            <p:cNvSpPr>
              <a:spLocks noChangeArrowheads="1"/>
            </p:cNvSpPr>
            <p:nvPr/>
          </p:nvSpPr>
          <p:spPr bwMode="auto">
            <a:xfrm>
              <a:off x="1966913" y="2686050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58" name="Oval 991"/>
            <p:cNvSpPr>
              <a:spLocks noChangeArrowheads="1"/>
            </p:cNvSpPr>
            <p:nvPr/>
          </p:nvSpPr>
          <p:spPr bwMode="auto">
            <a:xfrm>
              <a:off x="1966913" y="2686050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59" name="Oval 992"/>
            <p:cNvSpPr>
              <a:spLocks noChangeArrowheads="1"/>
            </p:cNvSpPr>
            <p:nvPr/>
          </p:nvSpPr>
          <p:spPr bwMode="auto">
            <a:xfrm>
              <a:off x="2017713" y="2735263"/>
              <a:ext cx="39688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60" name="Oval 993"/>
            <p:cNvSpPr>
              <a:spLocks noChangeArrowheads="1"/>
            </p:cNvSpPr>
            <p:nvPr/>
          </p:nvSpPr>
          <p:spPr bwMode="auto">
            <a:xfrm>
              <a:off x="2017713" y="2735263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61" name="Oval 994"/>
            <p:cNvSpPr>
              <a:spLocks noChangeArrowheads="1"/>
            </p:cNvSpPr>
            <p:nvPr/>
          </p:nvSpPr>
          <p:spPr bwMode="auto">
            <a:xfrm>
              <a:off x="1603375" y="3032125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62" name="Oval 995"/>
            <p:cNvSpPr>
              <a:spLocks noChangeArrowheads="1"/>
            </p:cNvSpPr>
            <p:nvPr/>
          </p:nvSpPr>
          <p:spPr bwMode="auto">
            <a:xfrm>
              <a:off x="1603375" y="303212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63" name="Oval 996"/>
            <p:cNvSpPr>
              <a:spLocks noChangeArrowheads="1"/>
            </p:cNvSpPr>
            <p:nvPr/>
          </p:nvSpPr>
          <p:spPr bwMode="auto">
            <a:xfrm>
              <a:off x="1652588" y="308292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64" name="Oval 997"/>
            <p:cNvSpPr>
              <a:spLocks noChangeArrowheads="1"/>
            </p:cNvSpPr>
            <p:nvPr/>
          </p:nvSpPr>
          <p:spPr bwMode="auto">
            <a:xfrm>
              <a:off x="1652588" y="308292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65" name="Oval 998"/>
            <p:cNvSpPr>
              <a:spLocks noChangeArrowheads="1"/>
            </p:cNvSpPr>
            <p:nvPr/>
          </p:nvSpPr>
          <p:spPr bwMode="auto">
            <a:xfrm>
              <a:off x="1603375" y="2714625"/>
              <a:ext cx="141288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66" name="Oval 999"/>
            <p:cNvSpPr>
              <a:spLocks noChangeArrowheads="1"/>
            </p:cNvSpPr>
            <p:nvPr/>
          </p:nvSpPr>
          <p:spPr bwMode="auto">
            <a:xfrm>
              <a:off x="1603375" y="271462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67" name="Oval 1000"/>
            <p:cNvSpPr>
              <a:spLocks noChangeArrowheads="1"/>
            </p:cNvSpPr>
            <p:nvPr/>
          </p:nvSpPr>
          <p:spPr bwMode="auto">
            <a:xfrm>
              <a:off x="1654175" y="2765425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68" name="Oval 1001"/>
            <p:cNvSpPr>
              <a:spLocks noChangeArrowheads="1"/>
            </p:cNvSpPr>
            <p:nvPr/>
          </p:nvSpPr>
          <p:spPr bwMode="auto">
            <a:xfrm>
              <a:off x="1654175" y="276542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69" name="Oval 1002"/>
            <p:cNvSpPr>
              <a:spLocks noChangeArrowheads="1"/>
            </p:cNvSpPr>
            <p:nvPr/>
          </p:nvSpPr>
          <p:spPr bwMode="auto">
            <a:xfrm>
              <a:off x="1751013" y="2954338"/>
              <a:ext cx="139700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70" name="Oval 1003"/>
            <p:cNvSpPr>
              <a:spLocks noChangeArrowheads="1"/>
            </p:cNvSpPr>
            <p:nvPr/>
          </p:nvSpPr>
          <p:spPr bwMode="auto">
            <a:xfrm>
              <a:off x="1751013" y="2954338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71" name="Oval 1004"/>
            <p:cNvSpPr>
              <a:spLocks noChangeArrowheads="1"/>
            </p:cNvSpPr>
            <p:nvPr/>
          </p:nvSpPr>
          <p:spPr bwMode="auto">
            <a:xfrm>
              <a:off x="1800225" y="3005138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72" name="Oval 1005"/>
            <p:cNvSpPr>
              <a:spLocks noChangeArrowheads="1"/>
            </p:cNvSpPr>
            <p:nvPr/>
          </p:nvSpPr>
          <p:spPr bwMode="auto">
            <a:xfrm>
              <a:off x="1800225" y="3005138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73" name="Oval 1006"/>
            <p:cNvSpPr>
              <a:spLocks noChangeArrowheads="1"/>
            </p:cNvSpPr>
            <p:nvPr/>
          </p:nvSpPr>
          <p:spPr bwMode="auto">
            <a:xfrm>
              <a:off x="1982788" y="233997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74" name="Oval 1007"/>
            <p:cNvSpPr>
              <a:spLocks noChangeArrowheads="1"/>
            </p:cNvSpPr>
            <p:nvPr/>
          </p:nvSpPr>
          <p:spPr bwMode="auto">
            <a:xfrm>
              <a:off x="1982788" y="233997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75" name="Oval 1008"/>
            <p:cNvSpPr>
              <a:spLocks noChangeArrowheads="1"/>
            </p:cNvSpPr>
            <p:nvPr/>
          </p:nvSpPr>
          <p:spPr bwMode="auto">
            <a:xfrm>
              <a:off x="2033588" y="239077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76" name="Oval 1009"/>
            <p:cNvSpPr>
              <a:spLocks noChangeArrowheads="1"/>
            </p:cNvSpPr>
            <p:nvPr/>
          </p:nvSpPr>
          <p:spPr bwMode="auto">
            <a:xfrm>
              <a:off x="2033588" y="23907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77" name="Oval 1011"/>
            <p:cNvSpPr>
              <a:spLocks noChangeArrowheads="1"/>
            </p:cNvSpPr>
            <p:nvPr/>
          </p:nvSpPr>
          <p:spPr bwMode="auto">
            <a:xfrm>
              <a:off x="1836738" y="2419350"/>
              <a:ext cx="141287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78" name="Oval 1012"/>
            <p:cNvSpPr>
              <a:spLocks noChangeArrowheads="1"/>
            </p:cNvSpPr>
            <p:nvPr/>
          </p:nvSpPr>
          <p:spPr bwMode="auto">
            <a:xfrm>
              <a:off x="1836738" y="2419350"/>
              <a:ext cx="141287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79" name="Oval 1013"/>
            <p:cNvSpPr>
              <a:spLocks noChangeArrowheads="1"/>
            </p:cNvSpPr>
            <p:nvPr/>
          </p:nvSpPr>
          <p:spPr bwMode="auto">
            <a:xfrm>
              <a:off x="1887538" y="2470150"/>
              <a:ext cx="39687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80" name="Oval 1014"/>
            <p:cNvSpPr>
              <a:spLocks noChangeArrowheads="1"/>
            </p:cNvSpPr>
            <p:nvPr/>
          </p:nvSpPr>
          <p:spPr bwMode="auto">
            <a:xfrm>
              <a:off x="1887538" y="2470150"/>
              <a:ext cx="39687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81" name="Oval 1015"/>
            <p:cNvSpPr>
              <a:spLocks noChangeArrowheads="1"/>
            </p:cNvSpPr>
            <p:nvPr/>
          </p:nvSpPr>
          <p:spPr bwMode="auto">
            <a:xfrm>
              <a:off x="1739900" y="2790825"/>
              <a:ext cx="141288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82" name="Oval 1016"/>
            <p:cNvSpPr>
              <a:spLocks noChangeArrowheads="1"/>
            </p:cNvSpPr>
            <p:nvPr/>
          </p:nvSpPr>
          <p:spPr bwMode="auto">
            <a:xfrm>
              <a:off x="1739900" y="279082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83" name="Oval 1017"/>
            <p:cNvSpPr>
              <a:spLocks noChangeArrowheads="1"/>
            </p:cNvSpPr>
            <p:nvPr/>
          </p:nvSpPr>
          <p:spPr bwMode="auto">
            <a:xfrm>
              <a:off x="1790700" y="2841625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84" name="Oval 1018"/>
            <p:cNvSpPr>
              <a:spLocks noChangeArrowheads="1"/>
            </p:cNvSpPr>
            <p:nvPr/>
          </p:nvSpPr>
          <p:spPr bwMode="auto">
            <a:xfrm>
              <a:off x="1790700" y="284162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85" name="Oval 1019"/>
            <p:cNvSpPr>
              <a:spLocks noChangeArrowheads="1"/>
            </p:cNvSpPr>
            <p:nvPr/>
          </p:nvSpPr>
          <p:spPr bwMode="auto">
            <a:xfrm>
              <a:off x="1465263" y="2960688"/>
              <a:ext cx="141287" cy="141287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86" name="Oval 1020"/>
            <p:cNvSpPr>
              <a:spLocks noChangeArrowheads="1"/>
            </p:cNvSpPr>
            <p:nvPr/>
          </p:nvSpPr>
          <p:spPr bwMode="auto">
            <a:xfrm>
              <a:off x="1465263" y="2960688"/>
              <a:ext cx="141287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87" name="Oval 1021"/>
            <p:cNvSpPr>
              <a:spLocks noChangeArrowheads="1"/>
            </p:cNvSpPr>
            <p:nvPr/>
          </p:nvSpPr>
          <p:spPr bwMode="auto">
            <a:xfrm>
              <a:off x="1516063" y="3011488"/>
              <a:ext cx="39687" cy="39687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88" name="Oval 1022"/>
            <p:cNvSpPr>
              <a:spLocks noChangeArrowheads="1"/>
            </p:cNvSpPr>
            <p:nvPr/>
          </p:nvSpPr>
          <p:spPr bwMode="auto">
            <a:xfrm>
              <a:off x="1516063" y="3011488"/>
              <a:ext cx="39687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89" name="Oval 1023"/>
            <p:cNvSpPr>
              <a:spLocks noChangeArrowheads="1"/>
            </p:cNvSpPr>
            <p:nvPr/>
          </p:nvSpPr>
          <p:spPr bwMode="auto">
            <a:xfrm>
              <a:off x="2106613" y="2422525"/>
              <a:ext cx="141287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90" name="Oval 1024"/>
            <p:cNvSpPr>
              <a:spLocks noChangeArrowheads="1"/>
            </p:cNvSpPr>
            <p:nvPr/>
          </p:nvSpPr>
          <p:spPr bwMode="auto">
            <a:xfrm>
              <a:off x="2106613" y="2422525"/>
              <a:ext cx="141287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91" name="Oval 1025"/>
            <p:cNvSpPr>
              <a:spLocks noChangeArrowheads="1"/>
            </p:cNvSpPr>
            <p:nvPr/>
          </p:nvSpPr>
          <p:spPr bwMode="auto">
            <a:xfrm>
              <a:off x="2157413" y="2471738"/>
              <a:ext cx="39687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92" name="Oval 1026"/>
            <p:cNvSpPr>
              <a:spLocks noChangeArrowheads="1"/>
            </p:cNvSpPr>
            <p:nvPr/>
          </p:nvSpPr>
          <p:spPr bwMode="auto">
            <a:xfrm>
              <a:off x="2157413" y="2471738"/>
              <a:ext cx="39687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93" name="Oval 1027"/>
            <p:cNvSpPr>
              <a:spLocks noChangeArrowheads="1"/>
            </p:cNvSpPr>
            <p:nvPr/>
          </p:nvSpPr>
          <p:spPr bwMode="auto">
            <a:xfrm>
              <a:off x="1812925" y="260032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94" name="Oval 1028"/>
            <p:cNvSpPr>
              <a:spLocks noChangeArrowheads="1"/>
            </p:cNvSpPr>
            <p:nvPr/>
          </p:nvSpPr>
          <p:spPr bwMode="auto">
            <a:xfrm>
              <a:off x="1812925" y="260032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95" name="Oval 1029"/>
            <p:cNvSpPr>
              <a:spLocks noChangeArrowheads="1"/>
            </p:cNvSpPr>
            <p:nvPr/>
          </p:nvSpPr>
          <p:spPr bwMode="auto">
            <a:xfrm>
              <a:off x="1863725" y="265112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96" name="Oval 1030"/>
            <p:cNvSpPr>
              <a:spLocks noChangeArrowheads="1"/>
            </p:cNvSpPr>
            <p:nvPr/>
          </p:nvSpPr>
          <p:spPr bwMode="auto">
            <a:xfrm>
              <a:off x="1863725" y="265112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97" name="Oval 1031"/>
            <p:cNvSpPr>
              <a:spLocks noChangeArrowheads="1"/>
            </p:cNvSpPr>
            <p:nvPr/>
          </p:nvSpPr>
          <p:spPr bwMode="auto">
            <a:xfrm>
              <a:off x="2101850" y="2608263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98" name="Oval 1032"/>
            <p:cNvSpPr>
              <a:spLocks noChangeArrowheads="1"/>
            </p:cNvSpPr>
            <p:nvPr/>
          </p:nvSpPr>
          <p:spPr bwMode="auto">
            <a:xfrm>
              <a:off x="2101850" y="2608263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99" name="Oval 1033"/>
            <p:cNvSpPr>
              <a:spLocks noChangeArrowheads="1"/>
            </p:cNvSpPr>
            <p:nvPr/>
          </p:nvSpPr>
          <p:spPr bwMode="auto">
            <a:xfrm>
              <a:off x="2152650" y="265747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00" name="Oval 1034"/>
            <p:cNvSpPr>
              <a:spLocks noChangeArrowheads="1"/>
            </p:cNvSpPr>
            <p:nvPr/>
          </p:nvSpPr>
          <p:spPr bwMode="auto">
            <a:xfrm>
              <a:off x="2152650" y="26574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01" name="Oval 1035"/>
            <p:cNvSpPr>
              <a:spLocks noChangeArrowheads="1"/>
            </p:cNvSpPr>
            <p:nvPr/>
          </p:nvSpPr>
          <p:spPr bwMode="auto">
            <a:xfrm>
              <a:off x="1471613" y="2778125"/>
              <a:ext cx="141287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02" name="Oval 1036"/>
            <p:cNvSpPr>
              <a:spLocks noChangeArrowheads="1"/>
            </p:cNvSpPr>
            <p:nvPr/>
          </p:nvSpPr>
          <p:spPr bwMode="auto">
            <a:xfrm>
              <a:off x="1471613" y="2778125"/>
              <a:ext cx="141287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03" name="Oval 1037"/>
            <p:cNvSpPr>
              <a:spLocks noChangeArrowheads="1"/>
            </p:cNvSpPr>
            <p:nvPr/>
          </p:nvSpPr>
          <p:spPr bwMode="auto">
            <a:xfrm>
              <a:off x="1522413" y="2828925"/>
              <a:ext cx="39687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504" name="Oval 1038"/>
            <p:cNvSpPr>
              <a:spLocks noChangeArrowheads="1"/>
            </p:cNvSpPr>
            <p:nvPr/>
          </p:nvSpPr>
          <p:spPr bwMode="auto">
            <a:xfrm>
              <a:off x="1522413" y="2828925"/>
              <a:ext cx="39687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838" name="Group 6"/>
          <p:cNvGrpSpPr>
            <a:grpSpLocks/>
          </p:cNvGrpSpPr>
          <p:nvPr/>
        </p:nvGrpSpPr>
        <p:grpSpPr bwMode="auto">
          <a:xfrm>
            <a:off x="2366963" y="3419475"/>
            <a:ext cx="920750" cy="920750"/>
            <a:chOff x="2824163" y="2373313"/>
            <a:chExt cx="742950" cy="765175"/>
          </a:xfrm>
        </p:grpSpPr>
        <p:sp>
          <p:nvSpPr>
            <p:cNvPr id="29409" name="Oval 1039"/>
            <p:cNvSpPr>
              <a:spLocks noChangeArrowheads="1"/>
            </p:cNvSpPr>
            <p:nvPr/>
          </p:nvSpPr>
          <p:spPr bwMode="auto">
            <a:xfrm>
              <a:off x="3413125" y="2430463"/>
              <a:ext cx="141288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10" name="Oval 1040"/>
            <p:cNvSpPr>
              <a:spLocks noChangeArrowheads="1"/>
            </p:cNvSpPr>
            <p:nvPr/>
          </p:nvSpPr>
          <p:spPr bwMode="auto">
            <a:xfrm>
              <a:off x="3413125" y="2430463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11" name="Oval 1041"/>
            <p:cNvSpPr>
              <a:spLocks noChangeArrowheads="1"/>
            </p:cNvSpPr>
            <p:nvPr/>
          </p:nvSpPr>
          <p:spPr bwMode="auto">
            <a:xfrm>
              <a:off x="3463925" y="2481263"/>
              <a:ext cx="39688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12" name="Oval 1042"/>
            <p:cNvSpPr>
              <a:spLocks noChangeArrowheads="1"/>
            </p:cNvSpPr>
            <p:nvPr/>
          </p:nvSpPr>
          <p:spPr bwMode="auto">
            <a:xfrm>
              <a:off x="3463925" y="2481263"/>
              <a:ext cx="39688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13" name="Oval 1043"/>
            <p:cNvSpPr>
              <a:spLocks noChangeArrowheads="1"/>
            </p:cNvSpPr>
            <p:nvPr/>
          </p:nvSpPr>
          <p:spPr bwMode="auto">
            <a:xfrm>
              <a:off x="3365500" y="2373313"/>
              <a:ext cx="139700" cy="141287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14" name="Oval 1044"/>
            <p:cNvSpPr>
              <a:spLocks noChangeArrowheads="1"/>
            </p:cNvSpPr>
            <p:nvPr/>
          </p:nvSpPr>
          <p:spPr bwMode="auto">
            <a:xfrm>
              <a:off x="3365500" y="2373313"/>
              <a:ext cx="139700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15" name="Oval 1045"/>
            <p:cNvSpPr>
              <a:spLocks noChangeArrowheads="1"/>
            </p:cNvSpPr>
            <p:nvPr/>
          </p:nvSpPr>
          <p:spPr bwMode="auto">
            <a:xfrm>
              <a:off x="3414713" y="2424113"/>
              <a:ext cx="41275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16" name="Oval 1046"/>
            <p:cNvSpPr>
              <a:spLocks noChangeArrowheads="1"/>
            </p:cNvSpPr>
            <p:nvPr/>
          </p:nvSpPr>
          <p:spPr bwMode="auto">
            <a:xfrm>
              <a:off x="3414713" y="2424113"/>
              <a:ext cx="41275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17" name="Oval 1047"/>
            <p:cNvSpPr>
              <a:spLocks noChangeArrowheads="1"/>
            </p:cNvSpPr>
            <p:nvPr/>
          </p:nvSpPr>
          <p:spPr bwMode="auto">
            <a:xfrm>
              <a:off x="2968625" y="2638425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18" name="Oval 1048"/>
            <p:cNvSpPr>
              <a:spLocks noChangeArrowheads="1"/>
            </p:cNvSpPr>
            <p:nvPr/>
          </p:nvSpPr>
          <p:spPr bwMode="auto">
            <a:xfrm>
              <a:off x="2968625" y="263842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19" name="Oval 1049"/>
            <p:cNvSpPr>
              <a:spLocks noChangeArrowheads="1"/>
            </p:cNvSpPr>
            <p:nvPr/>
          </p:nvSpPr>
          <p:spPr bwMode="auto">
            <a:xfrm>
              <a:off x="3019425" y="2687638"/>
              <a:ext cx="39688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20" name="Oval 1050"/>
            <p:cNvSpPr>
              <a:spLocks noChangeArrowheads="1"/>
            </p:cNvSpPr>
            <p:nvPr/>
          </p:nvSpPr>
          <p:spPr bwMode="auto">
            <a:xfrm>
              <a:off x="3019425" y="2687638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21" name="Oval 1051"/>
            <p:cNvSpPr>
              <a:spLocks noChangeArrowheads="1"/>
            </p:cNvSpPr>
            <p:nvPr/>
          </p:nvSpPr>
          <p:spPr bwMode="auto">
            <a:xfrm>
              <a:off x="2970213" y="2998788"/>
              <a:ext cx="141287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22" name="Oval 1052"/>
            <p:cNvSpPr>
              <a:spLocks noChangeArrowheads="1"/>
            </p:cNvSpPr>
            <p:nvPr/>
          </p:nvSpPr>
          <p:spPr bwMode="auto">
            <a:xfrm>
              <a:off x="2970213" y="2998788"/>
              <a:ext cx="141287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23" name="Oval 1053"/>
            <p:cNvSpPr>
              <a:spLocks noChangeArrowheads="1"/>
            </p:cNvSpPr>
            <p:nvPr/>
          </p:nvSpPr>
          <p:spPr bwMode="auto">
            <a:xfrm>
              <a:off x="3021013" y="3048000"/>
              <a:ext cx="39687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24" name="Oval 1054"/>
            <p:cNvSpPr>
              <a:spLocks noChangeArrowheads="1"/>
            </p:cNvSpPr>
            <p:nvPr/>
          </p:nvSpPr>
          <p:spPr bwMode="auto">
            <a:xfrm>
              <a:off x="3021013" y="3048000"/>
              <a:ext cx="39687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25" name="Oval 1055"/>
            <p:cNvSpPr>
              <a:spLocks noChangeArrowheads="1"/>
            </p:cNvSpPr>
            <p:nvPr/>
          </p:nvSpPr>
          <p:spPr bwMode="auto">
            <a:xfrm>
              <a:off x="3427413" y="2382838"/>
              <a:ext cx="139700" cy="141287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26" name="Oval 1056"/>
            <p:cNvSpPr>
              <a:spLocks noChangeArrowheads="1"/>
            </p:cNvSpPr>
            <p:nvPr/>
          </p:nvSpPr>
          <p:spPr bwMode="auto">
            <a:xfrm>
              <a:off x="3427413" y="2382838"/>
              <a:ext cx="139700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27" name="Oval 1057"/>
            <p:cNvSpPr>
              <a:spLocks noChangeArrowheads="1"/>
            </p:cNvSpPr>
            <p:nvPr/>
          </p:nvSpPr>
          <p:spPr bwMode="auto">
            <a:xfrm>
              <a:off x="3476625" y="2433638"/>
              <a:ext cx="41275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28" name="Oval 1058"/>
            <p:cNvSpPr>
              <a:spLocks noChangeArrowheads="1"/>
            </p:cNvSpPr>
            <p:nvPr/>
          </p:nvSpPr>
          <p:spPr bwMode="auto">
            <a:xfrm>
              <a:off x="3476625" y="2433638"/>
              <a:ext cx="41275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29" name="Oval 1059"/>
            <p:cNvSpPr>
              <a:spLocks noChangeArrowheads="1"/>
            </p:cNvSpPr>
            <p:nvPr/>
          </p:nvSpPr>
          <p:spPr bwMode="auto">
            <a:xfrm>
              <a:off x="2824163" y="2908300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30" name="Oval 1060"/>
            <p:cNvSpPr>
              <a:spLocks noChangeArrowheads="1"/>
            </p:cNvSpPr>
            <p:nvPr/>
          </p:nvSpPr>
          <p:spPr bwMode="auto">
            <a:xfrm>
              <a:off x="2824163" y="2908300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31" name="Oval 1061"/>
            <p:cNvSpPr>
              <a:spLocks noChangeArrowheads="1"/>
            </p:cNvSpPr>
            <p:nvPr/>
          </p:nvSpPr>
          <p:spPr bwMode="auto">
            <a:xfrm>
              <a:off x="2873375" y="2959100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32" name="Oval 1062"/>
            <p:cNvSpPr>
              <a:spLocks noChangeArrowheads="1"/>
            </p:cNvSpPr>
            <p:nvPr/>
          </p:nvSpPr>
          <p:spPr bwMode="auto">
            <a:xfrm>
              <a:off x="2873375" y="2959100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33" name="Freeform 1063"/>
            <p:cNvSpPr>
              <a:spLocks/>
            </p:cNvSpPr>
            <p:nvPr/>
          </p:nvSpPr>
          <p:spPr bwMode="auto">
            <a:xfrm>
              <a:off x="3314700" y="2379663"/>
              <a:ext cx="139700" cy="139700"/>
            </a:xfrm>
            <a:custGeom>
              <a:avLst/>
              <a:gdLst>
                <a:gd name="T0" fmla="*/ 2147483647 w 361"/>
                <a:gd name="T1" fmla="*/ 2147483647 h 361"/>
                <a:gd name="T2" fmla="*/ 2147483647 w 361"/>
                <a:gd name="T3" fmla="*/ 2147483647 h 361"/>
                <a:gd name="T4" fmla="*/ 0 w 361"/>
                <a:gd name="T5" fmla="*/ 2147483647 h 361"/>
                <a:gd name="T6" fmla="*/ 2147483647 w 361"/>
                <a:gd name="T7" fmla="*/ 0 h 361"/>
                <a:gd name="T8" fmla="*/ 2147483647 w 361"/>
                <a:gd name="T9" fmla="*/ 2147483647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0"/>
                  </a:moveTo>
                  <a:cubicBezTo>
                    <a:pt x="361" y="280"/>
                    <a:pt x="280" y="361"/>
                    <a:pt x="181" y="361"/>
                  </a:cubicBezTo>
                  <a:cubicBezTo>
                    <a:pt x="81" y="361"/>
                    <a:pt x="0" y="280"/>
                    <a:pt x="0" y="180"/>
                  </a:cubicBezTo>
                  <a:cubicBezTo>
                    <a:pt x="0" y="80"/>
                    <a:pt x="81" y="0"/>
                    <a:pt x="181" y="0"/>
                  </a:cubicBezTo>
                  <a:cubicBezTo>
                    <a:pt x="281" y="0"/>
                    <a:pt x="361" y="81"/>
                    <a:pt x="361" y="180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434" name="Freeform 1064"/>
            <p:cNvSpPr>
              <a:spLocks/>
            </p:cNvSpPr>
            <p:nvPr/>
          </p:nvSpPr>
          <p:spPr bwMode="auto">
            <a:xfrm>
              <a:off x="3314700" y="2379663"/>
              <a:ext cx="139700" cy="139700"/>
            </a:xfrm>
            <a:custGeom>
              <a:avLst/>
              <a:gdLst>
                <a:gd name="T0" fmla="*/ 2147483647 w 361"/>
                <a:gd name="T1" fmla="*/ 2147483647 h 361"/>
                <a:gd name="T2" fmla="*/ 2147483647 w 361"/>
                <a:gd name="T3" fmla="*/ 2147483647 h 361"/>
                <a:gd name="T4" fmla="*/ 0 w 361"/>
                <a:gd name="T5" fmla="*/ 2147483647 h 361"/>
                <a:gd name="T6" fmla="*/ 2147483647 w 361"/>
                <a:gd name="T7" fmla="*/ 0 h 361"/>
                <a:gd name="T8" fmla="*/ 2147483647 w 361"/>
                <a:gd name="T9" fmla="*/ 2147483647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0"/>
                  </a:moveTo>
                  <a:cubicBezTo>
                    <a:pt x="361" y="280"/>
                    <a:pt x="280" y="361"/>
                    <a:pt x="181" y="361"/>
                  </a:cubicBezTo>
                  <a:cubicBezTo>
                    <a:pt x="81" y="361"/>
                    <a:pt x="0" y="280"/>
                    <a:pt x="0" y="180"/>
                  </a:cubicBezTo>
                  <a:cubicBezTo>
                    <a:pt x="0" y="80"/>
                    <a:pt x="81" y="0"/>
                    <a:pt x="181" y="0"/>
                  </a:cubicBezTo>
                  <a:cubicBezTo>
                    <a:pt x="281" y="0"/>
                    <a:pt x="361" y="81"/>
                    <a:pt x="361" y="180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435" name="Oval 1065"/>
            <p:cNvSpPr>
              <a:spLocks noChangeArrowheads="1"/>
            </p:cNvSpPr>
            <p:nvPr/>
          </p:nvSpPr>
          <p:spPr bwMode="auto">
            <a:xfrm>
              <a:off x="3363913" y="2428875"/>
              <a:ext cx="39687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36" name="Oval 1066"/>
            <p:cNvSpPr>
              <a:spLocks noChangeArrowheads="1"/>
            </p:cNvSpPr>
            <p:nvPr/>
          </p:nvSpPr>
          <p:spPr bwMode="auto">
            <a:xfrm>
              <a:off x="3363913" y="2428875"/>
              <a:ext cx="39687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37" name="Oval 1067"/>
            <p:cNvSpPr>
              <a:spLocks noChangeArrowheads="1"/>
            </p:cNvSpPr>
            <p:nvPr/>
          </p:nvSpPr>
          <p:spPr bwMode="auto">
            <a:xfrm>
              <a:off x="3368675" y="2479675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38" name="Oval 1068"/>
            <p:cNvSpPr>
              <a:spLocks noChangeArrowheads="1"/>
            </p:cNvSpPr>
            <p:nvPr/>
          </p:nvSpPr>
          <p:spPr bwMode="auto">
            <a:xfrm>
              <a:off x="3368675" y="2479675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39" name="Oval 1069"/>
            <p:cNvSpPr>
              <a:spLocks noChangeArrowheads="1"/>
            </p:cNvSpPr>
            <p:nvPr/>
          </p:nvSpPr>
          <p:spPr bwMode="auto">
            <a:xfrm>
              <a:off x="3419475" y="2528888"/>
              <a:ext cx="39688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40" name="Oval 1070"/>
            <p:cNvSpPr>
              <a:spLocks noChangeArrowheads="1"/>
            </p:cNvSpPr>
            <p:nvPr/>
          </p:nvSpPr>
          <p:spPr bwMode="auto">
            <a:xfrm>
              <a:off x="3419475" y="2528888"/>
              <a:ext cx="39688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41" name="Oval 1071"/>
            <p:cNvSpPr>
              <a:spLocks noChangeArrowheads="1"/>
            </p:cNvSpPr>
            <p:nvPr/>
          </p:nvSpPr>
          <p:spPr bwMode="auto">
            <a:xfrm>
              <a:off x="3125788" y="2900363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42" name="Oval 1072"/>
            <p:cNvSpPr>
              <a:spLocks noChangeArrowheads="1"/>
            </p:cNvSpPr>
            <p:nvPr/>
          </p:nvSpPr>
          <p:spPr bwMode="auto">
            <a:xfrm>
              <a:off x="3125788" y="290036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43" name="Oval 1073"/>
            <p:cNvSpPr>
              <a:spLocks noChangeArrowheads="1"/>
            </p:cNvSpPr>
            <p:nvPr/>
          </p:nvSpPr>
          <p:spPr bwMode="auto">
            <a:xfrm>
              <a:off x="3175000" y="2949575"/>
              <a:ext cx="41275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44" name="Oval 1074"/>
            <p:cNvSpPr>
              <a:spLocks noChangeArrowheads="1"/>
            </p:cNvSpPr>
            <p:nvPr/>
          </p:nvSpPr>
          <p:spPr bwMode="auto">
            <a:xfrm>
              <a:off x="3175000" y="2949575"/>
              <a:ext cx="41275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45" name="Oval 1075"/>
            <p:cNvSpPr>
              <a:spLocks noChangeArrowheads="1"/>
            </p:cNvSpPr>
            <p:nvPr/>
          </p:nvSpPr>
          <p:spPr bwMode="auto">
            <a:xfrm>
              <a:off x="2824163" y="2727325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46" name="Oval 1076"/>
            <p:cNvSpPr>
              <a:spLocks noChangeArrowheads="1"/>
            </p:cNvSpPr>
            <p:nvPr/>
          </p:nvSpPr>
          <p:spPr bwMode="auto">
            <a:xfrm>
              <a:off x="2824163" y="272732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47" name="Oval 1077"/>
            <p:cNvSpPr>
              <a:spLocks noChangeArrowheads="1"/>
            </p:cNvSpPr>
            <p:nvPr/>
          </p:nvSpPr>
          <p:spPr bwMode="auto">
            <a:xfrm>
              <a:off x="2873375" y="2776538"/>
              <a:ext cx="41275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48" name="Oval 1078"/>
            <p:cNvSpPr>
              <a:spLocks noChangeArrowheads="1"/>
            </p:cNvSpPr>
            <p:nvPr/>
          </p:nvSpPr>
          <p:spPr bwMode="auto">
            <a:xfrm>
              <a:off x="2873375" y="2776538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49" name="Oval 1079"/>
            <p:cNvSpPr>
              <a:spLocks noChangeArrowheads="1"/>
            </p:cNvSpPr>
            <p:nvPr/>
          </p:nvSpPr>
          <p:spPr bwMode="auto">
            <a:xfrm>
              <a:off x="3114675" y="2714625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50" name="Oval 1080"/>
            <p:cNvSpPr>
              <a:spLocks noChangeArrowheads="1"/>
            </p:cNvSpPr>
            <p:nvPr/>
          </p:nvSpPr>
          <p:spPr bwMode="auto">
            <a:xfrm>
              <a:off x="3114675" y="2714625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51" name="Oval 1081"/>
            <p:cNvSpPr>
              <a:spLocks noChangeArrowheads="1"/>
            </p:cNvSpPr>
            <p:nvPr/>
          </p:nvSpPr>
          <p:spPr bwMode="auto">
            <a:xfrm>
              <a:off x="3163888" y="2763838"/>
              <a:ext cx="41275" cy="39687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52" name="Oval 1082"/>
            <p:cNvSpPr>
              <a:spLocks noChangeArrowheads="1"/>
            </p:cNvSpPr>
            <p:nvPr/>
          </p:nvSpPr>
          <p:spPr bwMode="auto">
            <a:xfrm>
              <a:off x="3163888" y="2763838"/>
              <a:ext cx="41275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53" name="Oval 1083"/>
            <p:cNvSpPr>
              <a:spLocks noChangeArrowheads="1"/>
            </p:cNvSpPr>
            <p:nvPr/>
          </p:nvSpPr>
          <p:spPr bwMode="auto">
            <a:xfrm>
              <a:off x="3322638" y="2432050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54" name="Oval 1084"/>
            <p:cNvSpPr>
              <a:spLocks noChangeArrowheads="1"/>
            </p:cNvSpPr>
            <p:nvPr/>
          </p:nvSpPr>
          <p:spPr bwMode="auto">
            <a:xfrm>
              <a:off x="3322638" y="2432050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55" name="Oval 1085"/>
            <p:cNvSpPr>
              <a:spLocks noChangeArrowheads="1"/>
            </p:cNvSpPr>
            <p:nvPr/>
          </p:nvSpPr>
          <p:spPr bwMode="auto">
            <a:xfrm>
              <a:off x="3373438" y="2482850"/>
              <a:ext cx="39687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456" name="Oval 1086"/>
            <p:cNvSpPr>
              <a:spLocks noChangeArrowheads="1"/>
            </p:cNvSpPr>
            <p:nvPr/>
          </p:nvSpPr>
          <p:spPr bwMode="auto">
            <a:xfrm>
              <a:off x="3373438" y="2482850"/>
              <a:ext cx="39687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839" name="Group 7"/>
          <p:cNvGrpSpPr>
            <a:grpSpLocks/>
          </p:cNvGrpSpPr>
          <p:nvPr/>
        </p:nvGrpSpPr>
        <p:grpSpPr bwMode="auto">
          <a:xfrm>
            <a:off x="5827713" y="3449640"/>
            <a:ext cx="884237" cy="858837"/>
            <a:chOff x="5616575" y="2398713"/>
            <a:chExt cx="712788" cy="714375"/>
          </a:xfrm>
        </p:grpSpPr>
        <p:sp>
          <p:nvSpPr>
            <p:cNvPr id="29329" name="Freeform 408"/>
            <p:cNvSpPr>
              <a:spLocks/>
            </p:cNvSpPr>
            <p:nvPr/>
          </p:nvSpPr>
          <p:spPr bwMode="auto">
            <a:xfrm>
              <a:off x="6115050" y="2568575"/>
              <a:ext cx="141288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79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30" name="Freeform 409"/>
            <p:cNvSpPr>
              <a:spLocks/>
            </p:cNvSpPr>
            <p:nvPr/>
          </p:nvSpPr>
          <p:spPr bwMode="auto">
            <a:xfrm>
              <a:off x="6115050" y="2568575"/>
              <a:ext cx="141288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79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31" name="Freeform 410"/>
            <p:cNvSpPr>
              <a:spLocks/>
            </p:cNvSpPr>
            <p:nvPr/>
          </p:nvSpPr>
          <p:spPr bwMode="auto">
            <a:xfrm>
              <a:off x="6165850" y="2619375"/>
              <a:ext cx="39688" cy="39688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3"/>
                    <a:pt x="52" y="104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32" name="Freeform 411"/>
            <p:cNvSpPr>
              <a:spLocks/>
            </p:cNvSpPr>
            <p:nvPr/>
          </p:nvSpPr>
          <p:spPr bwMode="auto">
            <a:xfrm>
              <a:off x="6165850" y="2619375"/>
              <a:ext cx="39688" cy="39688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3"/>
                    <a:pt x="52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33" name="Freeform 412"/>
            <p:cNvSpPr>
              <a:spLocks/>
            </p:cNvSpPr>
            <p:nvPr/>
          </p:nvSpPr>
          <p:spPr bwMode="auto">
            <a:xfrm>
              <a:off x="5616575" y="2792413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34" name="Freeform 413"/>
            <p:cNvSpPr>
              <a:spLocks/>
            </p:cNvSpPr>
            <p:nvPr/>
          </p:nvSpPr>
          <p:spPr bwMode="auto">
            <a:xfrm>
              <a:off x="5616575" y="2792413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35" name="Freeform 414"/>
            <p:cNvSpPr>
              <a:spLocks/>
            </p:cNvSpPr>
            <p:nvPr/>
          </p:nvSpPr>
          <p:spPr bwMode="auto">
            <a:xfrm>
              <a:off x="5667375" y="2843213"/>
              <a:ext cx="39688" cy="39687"/>
            </a:xfrm>
            <a:custGeom>
              <a:avLst/>
              <a:gdLst>
                <a:gd name="T0" fmla="*/ 2147483647 w 104"/>
                <a:gd name="T1" fmla="*/ 2147483647 h 103"/>
                <a:gd name="T2" fmla="*/ 2147483647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1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3" y="23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36" name="Freeform 415"/>
            <p:cNvSpPr>
              <a:spLocks/>
            </p:cNvSpPr>
            <p:nvPr/>
          </p:nvSpPr>
          <p:spPr bwMode="auto">
            <a:xfrm>
              <a:off x="5667375" y="2843213"/>
              <a:ext cx="39688" cy="39687"/>
            </a:xfrm>
            <a:custGeom>
              <a:avLst/>
              <a:gdLst>
                <a:gd name="T0" fmla="*/ 2147483647 w 104"/>
                <a:gd name="T1" fmla="*/ 2147483647 h 103"/>
                <a:gd name="T2" fmla="*/ 2147483647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1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3" y="23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37" name="Freeform 416"/>
            <p:cNvSpPr>
              <a:spLocks/>
            </p:cNvSpPr>
            <p:nvPr/>
          </p:nvSpPr>
          <p:spPr bwMode="auto">
            <a:xfrm>
              <a:off x="6002338" y="2506663"/>
              <a:ext cx="141287" cy="141287"/>
            </a:xfrm>
            <a:custGeom>
              <a:avLst/>
              <a:gdLst>
                <a:gd name="T0" fmla="*/ 2147483647 w 364"/>
                <a:gd name="T1" fmla="*/ 2147483647 h 364"/>
                <a:gd name="T2" fmla="*/ 2147483647 w 364"/>
                <a:gd name="T3" fmla="*/ 2147483647 h 364"/>
                <a:gd name="T4" fmla="*/ 2147483647 w 364"/>
                <a:gd name="T5" fmla="*/ 2147483647 h 364"/>
                <a:gd name="T6" fmla="*/ 2147483647 w 364"/>
                <a:gd name="T7" fmla="*/ 2147483647 h 364"/>
                <a:gd name="T8" fmla="*/ 2147483647 w 364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4">
                  <a:moveTo>
                    <a:pt x="184" y="363"/>
                  </a:moveTo>
                  <a:cubicBezTo>
                    <a:pt x="84" y="364"/>
                    <a:pt x="3" y="284"/>
                    <a:pt x="2" y="184"/>
                  </a:cubicBezTo>
                  <a:cubicBezTo>
                    <a:pt x="0" y="84"/>
                    <a:pt x="80" y="3"/>
                    <a:pt x="180" y="2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80"/>
                    <a:pt x="284" y="361"/>
                    <a:pt x="184" y="363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38" name="Freeform 417"/>
            <p:cNvSpPr>
              <a:spLocks/>
            </p:cNvSpPr>
            <p:nvPr/>
          </p:nvSpPr>
          <p:spPr bwMode="auto">
            <a:xfrm>
              <a:off x="6002338" y="2506663"/>
              <a:ext cx="141287" cy="141287"/>
            </a:xfrm>
            <a:custGeom>
              <a:avLst/>
              <a:gdLst>
                <a:gd name="T0" fmla="*/ 2147483647 w 364"/>
                <a:gd name="T1" fmla="*/ 2147483647 h 364"/>
                <a:gd name="T2" fmla="*/ 2147483647 w 364"/>
                <a:gd name="T3" fmla="*/ 2147483647 h 364"/>
                <a:gd name="T4" fmla="*/ 2147483647 w 364"/>
                <a:gd name="T5" fmla="*/ 2147483647 h 364"/>
                <a:gd name="T6" fmla="*/ 2147483647 w 364"/>
                <a:gd name="T7" fmla="*/ 2147483647 h 364"/>
                <a:gd name="T8" fmla="*/ 2147483647 w 364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4">
                  <a:moveTo>
                    <a:pt x="184" y="363"/>
                  </a:moveTo>
                  <a:cubicBezTo>
                    <a:pt x="84" y="364"/>
                    <a:pt x="3" y="284"/>
                    <a:pt x="2" y="184"/>
                  </a:cubicBezTo>
                  <a:cubicBezTo>
                    <a:pt x="0" y="84"/>
                    <a:pt x="80" y="3"/>
                    <a:pt x="180" y="2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80"/>
                    <a:pt x="284" y="361"/>
                    <a:pt x="184" y="36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39" name="Freeform 418"/>
            <p:cNvSpPr>
              <a:spLocks/>
            </p:cNvSpPr>
            <p:nvPr/>
          </p:nvSpPr>
          <p:spPr bwMode="auto">
            <a:xfrm>
              <a:off x="6053138" y="2555875"/>
              <a:ext cx="39687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40" name="Freeform 419"/>
            <p:cNvSpPr>
              <a:spLocks/>
            </p:cNvSpPr>
            <p:nvPr/>
          </p:nvSpPr>
          <p:spPr bwMode="auto">
            <a:xfrm>
              <a:off x="6053138" y="2555875"/>
              <a:ext cx="39687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41" name="Freeform 420"/>
            <p:cNvSpPr>
              <a:spLocks/>
            </p:cNvSpPr>
            <p:nvPr/>
          </p:nvSpPr>
          <p:spPr bwMode="auto">
            <a:xfrm>
              <a:off x="6040438" y="2570163"/>
              <a:ext cx="141287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42" name="Freeform 421"/>
            <p:cNvSpPr>
              <a:spLocks/>
            </p:cNvSpPr>
            <p:nvPr/>
          </p:nvSpPr>
          <p:spPr bwMode="auto">
            <a:xfrm>
              <a:off x="6040438" y="2570163"/>
              <a:ext cx="141287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43" name="Freeform 422"/>
            <p:cNvSpPr>
              <a:spLocks/>
            </p:cNvSpPr>
            <p:nvPr/>
          </p:nvSpPr>
          <p:spPr bwMode="auto">
            <a:xfrm>
              <a:off x="6091238" y="2619375"/>
              <a:ext cx="41275" cy="41275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4"/>
                    <a:pt x="52" y="104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44" name="Freeform 423"/>
            <p:cNvSpPr>
              <a:spLocks/>
            </p:cNvSpPr>
            <p:nvPr/>
          </p:nvSpPr>
          <p:spPr bwMode="auto">
            <a:xfrm>
              <a:off x="6091238" y="2619375"/>
              <a:ext cx="41275" cy="41275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4"/>
                    <a:pt x="52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45" name="Freeform 424"/>
            <p:cNvSpPr>
              <a:spLocks/>
            </p:cNvSpPr>
            <p:nvPr/>
          </p:nvSpPr>
          <p:spPr bwMode="auto">
            <a:xfrm>
              <a:off x="6054725" y="2941638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79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46" name="Freeform 425"/>
            <p:cNvSpPr>
              <a:spLocks/>
            </p:cNvSpPr>
            <p:nvPr/>
          </p:nvSpPr>
          <p:spPr bwMode="auto">
            <a:xfrm>
              <a:off x="6054725" y="2941638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79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47" name="Freeform 426"/>
            <p:cNvSpPr>
              <a:spLocks/>
            </p:cNvSpPr>
            <p:nvPr/>
          </p:nvSpPr>
          <p:spPr bwMode="auto">
            <a:xfrm>
              <a:off x="6105525" y="2990850"/>
              <a:ext cx="39688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48" name="Freeform 427"/>
            <p:cNvSpPr>
              <a:spLocks/>
            </p:cNvSpPr>
            <p:nvPr/>
          </p:nvSpPr>
          <p:spPr bwMode="auto">
            <a:xfrm>
              <a:off x="6105525" y="2990850"/>
              <a:ext cx="39688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49" name="Freeform 428"/>
            <p:cNvSpPr>
              <a:spLocks/>
            </p:cNvSpPr>
            <p:nvPr/>
          </p:nvSpPr>
          <p:spPr bwMode="auto">
            <a:xfrm>
              <a:off x="6151563" y="2505075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3" y="362"/>
                  </a:moveTo>
                  <a:cubicBezTo>
                    <a:pt x="84" y="363"/>
                    <a:pt x="2" y="284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3" y="362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50" name="Freeform 429"/>
            <p:cNvSpPr>
              <a:spLocks/>
            </p:cNvSpPr>
            <p:nvPr/>
          </p:nvSpPr>
          <p:spPr bwMode="auto">
            <a:xfrm>
              <a:off x="6151563" y="2505075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3" y="362"/>
                  </a:moveTo>
                  <a:cubicBezTo>
                    <a:pt x="84" y="363"/>
                    <a:pt x="2" y="284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3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51" name="Freeform 430"/>
            <p:cNvSpPr>
              <a:spLocks/>
            </p:cNvSpPr>
            <p:nvPr/>
          </p:nvSpPr>
          <p:spPr bwMode="auto">
            <a:xfrm>
              <a:off x="6200775" y="2554288"/>
              <a:ext cx="41275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1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0" y="103"/>
                    <a:pt x="52" y="103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52" name="Freeform 431"/>
            <p:cNvSpPr>
              <a:spLocks/>
            </p:cNvSpPr>
            <p:nvPr/>
          </p:nvSpPr>
          <p:spPr bwMode="auto">
            <a:xfrm>
              <a:off x="6200775" y="2554288"/>
              <a:ext cx="41275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1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0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53" name="Freeform 432"/>
            <p:cNvSpPr>
              <a:spLocks/>
            </p:cNvSpPr>
            <p:nvPr/>
          </p:nvSpPr>
          <p:spPr bwMode="auto">
            <a:xfrm>
              <a:off x="6038850" y="2441575"/>
              <a:ext cx="142875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2" y="180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54" name="Freeform 433"/>
            <p:cNvSpPr>
              <a:spLocks/>
            </p:cNvSpPr>
            <p:nvPr/>
          </p:nvSpPr>
          <p:spPr bwMode="auto">
            <a:xfrm>
              <a:off x="6038850" y="2441575"/>
              <a:ext cx="142875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2" y="180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55" name="Freeform 434"/>
            <p:cNvSpPr>
              <a:spLocks/>
            </p:cNvSpPr>
            <p:nvPr/>
          </p:nvSpPr>
          <p:spPr bwMode="auto">
            <a:xfrm>
              <a:off x="6089650" y="2492375"/>
              <a:ext cx="41275" cy="39688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56" name="Freeform 435"/>
            <p:cNvSpPr>
              <a:spLocks/>
            </p:cNvSpPr>
            <p:nvPr/>
          </p:nvSpPr>
          <p:spPr bwMode="auto">
            <a:xfrm>
              <a:off x="6089650" y="2492375"/>
              <a:ext cx="41275" cy="39688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57" name="Freeform 436"/>
            <p:cNvSpPr>
              <a:spLocks/>
            </p:cNvSpPr>
            <p:nvPr/>
          </p:nvSpPr>
          <p:spPr bwMode="auto">
            <a:xfrm>
              <a:off x="5641975" y="2538413"/>
              <a:ext cx="141288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58" name="Freeform 437"/>
            <p:cNvSpPr>
              <a:spLocks/>
            </p:cNvSpPr>
            <p:nvPr/>
          </p:nvSpPr>
          <p:spPr bwMode="auto">
            <a:xfrm>
              <a:off x="5641975" y="2538413"/>
              <a:ext cx="141288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59" name="Freeform 438"/>
            <p:cNvSpPr>
              <a:spLocks/>
            </p:cNvSpPr>
            <p:nvPr/>
          </p:nvSpPr>
          <p:spPr bwMode="auto">
            <a:xfrm>
              <a:off x="5692775" y="2589213"/>
              <a:ext cx="41275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60" name="Freeform 439"/>
            <p:cNvSpPr>
              <a:spLocks/>
            </p:cNvSpPr>
            <p:nvPr/>
          </p:nvSpPr>
          <p:spPr bwMode="auto">
            <a:xfrm>
              <a:off x="5692775" y="2589213"/>
              <a:ext cx="41275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61" name="Freeform 1135"/>
            <p:cNvSpPr>
              <a:spLocks/>
            </p:cNvSpPr>
            <p:nvPr/>
          </p:nvSpPr>
          <p:spPr bwMode="auto">
            <a:xfrm>
              <a:off x="6113463" y="2439988"/>
              <a:ext cx="141287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62" name="Freeform 1136"/>
            <p:cNvSpPr>
              <a:spLocks/>
            </p:cNvSpPr>
            <p:nvPr/>
          </p:nvSpPr>
          <p:spPr bwMode="auto">
            <a:xfrm>
              <a:off x="6113463" y="2439988"/>
              <a:ext cx="141287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63" name="Freeform 1137"/>
            <p:cNvSpPr>
              <a:spLocks/>
            </p:cNvSpPr>
            <p:nvPr/>
          </p:nvSpPr>
          <p:spPr bwMode="auto">
            <a:xfrm>
              <a:off x="6164263" y="2490788"/>
              <a:ext cx="39687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0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64" name="Freeform 1138"/>
            <p:cNvSpPr>
              <a:spLocks/>
            </p:cNvSpPr>
            <p:nvPr/>
          </p:nvSpPr>
          <p:spPr bwMode="auto">
            <a:xfrm>
              <a:off x="6164263" y="2490788"/>
              <a:ext cx="39687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0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65" name="Freeform 1139"/>
            <p:cNvSpPr>
              <a:spLocks/>
            </p:cNvSpPr>
            <p:nvPr/>
          </p:nvSpPr>
          <p:spPr bwMode="auto">
            <a:xfrm>
              <a:off x="6188075" y="2720975"/>
              <a:ext cx="141288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66" name="Freeform 1140"/>
            <p:cNvSpPr>
              <a:spLocks/>
            </p:cNvSpPr>
            <p:nvPr/>
          </p:nvSpPr>
          <p:spPr bwMode="auto">
            <a:xfrm>
              <a:off x="6188075" y="2720975"/>
              <a:ext cx="141288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67" name="Freeform 1141"/>
            <p:cNvSpPr>
              <a:spLocks/>
            </p:cNvSpPr>
            <p:nvPr/>
          </p:nvSpPr>
          <p:spPr bwMode="auto">
            <a:xfrm>
              <a:off x="6238875" y="2771775"/>
              <a:ext cx="39688" cy="41275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68" name="Freeform 1142"/>
            <p:cNvSpPr>
              <a:spLocks/>
            </p:cNvSpPr>
            <p:nvPr/>
          </p:nvSpPr>
          <p:spPr bwMode="auto">
            <a:xfrm>
              <a:off x="6238875" y="2771775"/>
              <a:ext cx="39688" cy="41275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69" name="Freeform 1143"/>
            <p:cNvSpPr>
              <a:spLocks/>
            </p:cNvSpPr>
            <p:nvPr/>
          </p:nvSpPr>
          <p:spPr bwMode="auto">
            <a:xfrm>
              <a:off x="5857875" y="2398713"/>
              <a:ext cx="141288" cy="141287"/>
            </a:xfrm>
            <a:custGeom>
              <a:avLst/>
              <a:gdLst>
                <a:gd name="T0" fmla="*/ 2147483647 w 363"/>
                <a:gd name="T1" fmla="*/ 2147483647 h 364"/>
                <a:gd name="T2" fmla="*/ 2147483647 w 363"/>
                <a:gd name="T3" fmla="*/ 2147483647 h 364"/>
                <a:gd name="T4" fmla="*/ 2147483647 w 363"/>
                <a:gd name="T5" fmla="*/ 2147483647 h 364"/>
                <a:gd name="T6" fmla="*/ 2147483647 w 363"/>
                <a:gd name="T7" fmla="*/ 2147483647 h 364"/>
                <a:gd name="T8" fmla="*/ 2147483647 w 363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4">
                  <a:moveTo>
                    <a:pt x="183" y="362"/>
                  </a:moveTo>
                  <a:cubicBezTo>
                    <a:pt x="84" y="364"/>
                    <a:pt x="2" y="284"/>
                    <a:pt x="1" y="184"/>
                  </a:cubicBezTo>
                  <a:cubicBezTo>
                    <a:pt x="0" y="84"/>
                    <a:pt x="80" y="3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80"/>
                    <a:pt x="283" y="361"/>
                    <a:pt x="183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70" name="Freeform 1144"/>
            <p:cNvSpPr>
              <a:spLocks/>
            </p:cNvSpPr>
            <p:nvPr/>
          </p:nvSpPr>
          <p:spPr bwMode="auto">
            <a:xfrm>
              <a:off x="5857875" y="2398713"/>
              <a:ext cx="141288" cy="141287"/>
            </a:xfrm>
            <a:custGeom>
              <a:avLst/>
              <a:gdLst>
                <a:gd name="T0" fmla="*/ 2147483647 w 363"/>
                <a:gd name="T1" fmla="*/ 2147483647 h 364"/>
                <a:gd name="T2" fmla="*/ 2147483647 w 363"/>
                <a:gd name="T3" fmla="*/ 2147483647 h 364"/>
                <a:gd name="T4" fmla="*/ 2147483647 w 363"/>
                <a:gd name="T5" fmla="*/ 2147483647 h 364"/>
                <a:gd name="T6" fmla="*/ 2147483647 w 363"/>
                <a:gd name="T7" fmla="*/ 2147483647 h 364"/>
                <a:gd name="T8" fmla="*/ 2147483647 w 363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4">
                  <a:moveTo>
                    <a:pt x="183" y="362"/>
                  </a:moveTo>
                  <a:cubicBezTo>
                    <a:pt x="84" y="364"/>
                    <a:pt x="2" y="284"/>
                    <a:pt x="1" y="184"/>
                  </a:cubicBezTo>
                  <a:cubicBezTo>
                    <a:pt x="0" y="84"/>
                    <a:pt x="80" y="3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80"/>
                    <a:pt x="283" y="361"/>
                    <a:pt x="183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71" name="Freeform 1145"/>
            <p:cNvSpPr>
              <a:spLocks/>
            </p:cNvSpPr>
            <p:nvPr/>
          </p:nvSpPr>
          <p:spPr bwMode="auto">
            <a:xfrm>
              <a:off x="5907088" y="2449513"/>
              <a:ext cx="41275" cy="39687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0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0"/>
                  </a:cubicBezTo>
                  <a:cubicBezTo>
                    <a:pt x="80" y="0"/>
                    <a:pt x="104" y="23"/>
                    <a:pt x="104" y="51"/>
                  </a:cubicBezTo>
                  <a:cubicBezTo>
                    <a:pt x="104" y="80"/>
                    <a:pt x="81" y="103"/>
                    <a:pt x="53" y="104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72" name="Freeform 1146"/>
            <p:cNvSpPr>
              <a:spLocks/>
            </p:cNvSpPr>
            <p:nvPr/>
          </p:nvSpPr>
          <p:spPr bwMode="auto">
            <a:xfrm>
              <a:off x="5907088" y="2449513"/>
              <a:ext cx="41275" cy="39687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0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0"/>
                  </a:cubicBezTo>
                  <a:cubicBezTo>
                    <a:pt x="80" y="0"/>
                    <a:pt x="104" y="23"/>
                    <a:pt x="104" y="51"/>
                  </a:cubicBezTo>
                  <a:cubicBezTo>
                    <a:pt x="104" y="80"/>
                    <a:pt x="81" y="103"/>
                    <a:pt x="53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73" name="Freeform 1147"/>
            <p:cNvSpPr>
              <a:spLocks/>
            </p:cNvSpPr>
            <p:nvPr/>
          </p:nvSpPr>
          <p:spPr bwMode="auto">
            <a:xfrm>
              <a:off x="5799138" y="2971800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74" name="Freeform 1148"/>
            <p:cNvSpPr>
              <a:spLocks/>
            </p:cNvSpPr>
            <p:nvPr/>
          </p:nvSpPr>
          <p:spPr bwMode="auto">
            <a:xfrm>
              <a:off x="5799138" y="2971800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75" name="Freeform 1149"/>
            <p:cNvSpPr>
              <a:spLocks/>
            </p:cNvSpPr>
            <p:nvPr/>
          </p:nvSpPr>
          <p:spPr bwMode="auto">
            <a:xfrm>
              <a:off x="5849938" y="3022600"/>
              <a:ext cx="39687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0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1" y="103"/>
                    <a:pt x="52" y="103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76" name="Freeform 1150"/>
            <p:cNvSpPr>
              <a:spLocks/>
            </p:cNvSpPr>
            <p:nvPr/>
          </p:nvSpPr>
          <p:spPr bwMode="auto">
            <a:xfrm>
              <a:off x="5849938" y="3022600"/>
              <a:ext cx="39687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0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1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77" name="Freeform 1151"/>
            <p:cNvSpPr>
              <a:spLocks/>
            </p:cNvSpPr>
            <p:nvPr/>
          </p:nvSpPr>
          <p:spPr bwMode="auto">
            <a:xfrm>
              <a:off x="6115050" y="2568575"/>
              <a:ext cx="141288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79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78" name="Freeform 1152"/>
            <p:cNvSpPr>
              <a:spLocks/>
            </p:cNvSpPr>
            <p:nvPr/>
          </p:nvSpPr>
          <p:spPr bwMode="auto">
            <a:xfrm>
              <a:off x="6115050" y="2568575"/>
              <a:ext cx="141288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79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79" name="Freeform 1153"/>
            <p:cNvSpPr>
              <a:spLocks/>
            </p:cNvSpPr>
            <p:nvPr/>
          </p:nvSpPr>
          <p:spPr bwMode="auto">
            <a:xfrm>
              <a:off x="6165850" y="2619375"/>
              <a:ext cx="39688" cy="39688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3"/>
                    <a:pt x="52" y="104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80" name="Freeform 1154"/>
            <p:cNvSpPr>
              <a:spLocks/>
            </p:cNvSpPr>
            <p:nvPr/>
          </p:nvSpPr>
          <p:spPr bwMode="auto">
            <a:xfrm>
              <a:off x="6165850" y="2619375"/>
              <a:ext cx="39688" cy="39688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3"/>
                    <a:pt x="52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81" name="Freeform 1155"/>
            <p:cNvSpPr>
              <a:spLocks/>
            </p:cNvSpPr>
            <p:nvPr/>
          </p:nvSpPr>
          <p:spPr bwMode="auto">
            <a:xfrm>
              <a:off x="5616575" y="2792413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82" name="Freeform 1156"/>
            <p:cNvSpPr>
              <a:spLocks/>
            </p:cNvSpPr>
            <p:nvPr/>
          </p:nvSpPr>
          <p:spPr bwMode="auto">
            <a:xfrm>
              <a:off x="5616575" y="2792413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83" name="Freeform 1157"/>
            <p:cNvSpPr>
              <a:spLocks/>
            </p:cNvSpPr>
            <p:nvPr/>
          </p:nvSpPr>
          <p:spPr bwMode="auto">
            <a:xfrm>
              <a:off x="5667375" y="2843213"/>
              <a:ext cx="39688" cy="39687"/>
            </a:xfrm>
            <a:custGeom>
              <a:avLst/>
              <a:gdLst>
                <a:gd name="T0" fmla="*/ 2147483647 w 104"/>
                <a:gd name="T1" fmla="*/ 2147483647 h 103"/>
                <a:gd name="T2" fmla="*/ 2147483647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1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3" y="23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84" name="Freeform 1158"/>
            <p:cNvSpPr>
              <a:spLocks/>
            </p:cNvSpPr>
            <p:nvPr/>
          </p:nvSpPr>
          <p:spPr bwMode="auto">
            <a:xfrm>
              <a:off x="5667375" y="2843213"/>
              <a:ext cx="39688" cy="39687"/>
            </a:xfrm>
            <a:custGeom>
              <a:avLst/>
              <a:gdLst>
                <a:gd name="T0" fmla="*/ 2147483647 w 104"/>
                <a:gd name="T1" fmla="*/ 2147483647 h 103"/>
                <a:gd name="T2" fmla="*/ 2147483647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3" y="103"/>
                  </a:moveTo>
                  <a:cubicBezTo>
                    <a:pt x="24" y="103"/>
                    <a:pt x="1" y="81"/>
                    <a:pt x="1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3" y="23"/>
                    <a:pt x="104" y="51"/>
                  </a:cubicBezTo>
                  <a:cubicBezTo>
                    <a:pt x="104" y="79"/>
                    <a:pt x="81" y="103"/>
                    <a:pt x="53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85" name="Freeform 1159"/>
            <p:cNvSpPr>
              <a:spLocks/>
            </p:cNvSpPr>
            <p:nvPr/>
          </p:nvSpPr>
          <p:spPr bwMode="auto">
            <a:xfrm>
              <a:off x="6002338" y="2506663"/>
              <a:ext cx="141287" cy="141287"/>
            </a:xfrm>
            <a:custGeom>
              <a:avLst/>
              <a:gdLst>
                <a:gd name="T0" fmla="*/ 2147483647 w 364"/>
                <a:gd name="T1" fmla="*/ 2147483647 h 364"/>
                <a:gd name="T2" fmla="*/ 2147483647 w 364"/>
                <a:gd name="T3" fmla="*/ 2147483647 h 364"/>
                <a:gd name="T4" fmla="*/ 2147483647 w 364"/>
                <a:gd name="T5" fmla="*/ 2147483647 h 364"/>
                <a:gd name="T6" fmla="*/ 2147483647 w 364"/>
                <a:gd name="T7" fmla="*/ 2147483647 h 364"/>
                <a:gd name="T8" fmla="*/ 2147483647 w 364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4">
                  <a:moveTo>
                    <a:pt x="184" y="363"/>
                  </a:moveTo>
                  <a:cubicBezTo>
                    <a:pt x="84" y="364"/>
                    <a:pt x="3" y="284"/>
                    <a:pt x="2" y="184"/>
                  </a:cubicBezTo>
                  <a:cubicBezTo>
                    <a:pt x="0" y="84"/>
                    <a:pt x="80" y="3"/>
                    <a:pt x="180" y="2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80"/>
                    <a:pt x="284" y="361"/>
                    <a:pt x="184" y="363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86" name="Freeform 1160"/>
            <p:cNvSpPr>
              <a:spLocks/>
            </p:cNvSpPr>
            <p:nvPr/>
          </p:nvSpPr>
          <p:spPr bwMode="auto">
            <a:xfrm>
              <a:off x="6002338" y="2506663"/>
              <a:ext cx="141287" cy="141287"/>
            </a:xfrm>
            <a:custGeom>
              <a:avLst/>
              <a:gdLst>
                <a:gd name="T0" fmla="*/ 2147483647 w 364"/>
                <a:gd name="T1" fmla="*/ 2147483647 h 364"/>
                <a:gd name="T2" fmla="*/ 2147483647 w 364"/>
                <a:gd name="T3" fmla="*/ 2147483647 h 364"/>
                <a:gd name="T4" fmla="*/ 2147483647 w 364"/>
                <a:gd name="T5" fmla="*/ 2147483647 h 364"/>
                <a:gd name="T6" fmla="*/ 2147483647 w 364"/>
                <a:gd name="T7" fmla="*/ 2147483647 h 364"/>
                <a:gd name="T8" fmla="*/ 2147483647 w 364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4">
                  <a:moveTo>
                    <a:pt x="184" y="363"/>
                  </a:moveTo>
                  <a:cubicBezTo>
                    <a:pt x="84" y="364"/>
                    <a:pt x="3" y="284"/>
                    <a:pt x="2" y="184"/>
                  </a:cubicBezTo>
                  <a:cubicBezTo>
                    <a:pt x="0" y="84"/>
                    <a:pt x="80" y="3"/>
                    <a:pt x="180" y="2"/>
                  </a:cubicBezTo>
                  <a:cubicBezTo>
                    <a:pt x="280" y="0"/>
                    <a:pt x="361" y="80"/>
                    <a:pt x="363" y="180"/>
                  </a:cubicBezTo>
                  <a:cubicBezTo>
                    <a:pt x="364" y="280"/>
                    <a:pt x="284" y="361"/>
                    <a:pt x="184" y="36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87" name="Freeform 1161"/>
            <p:cNvSpPr>
              <a:spLocks/>
            </p:cNvSpPr>
            <p:nvPr/>
          </p:nvSpPr>
          <p:spPr bwMode="auto">
            <a:xfrm>
              <a:off x="6053138" y="2555875"/>
              <a:ext cx="39687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88" name="Freeform 1162"/>
            <p:cNvSpPr>
              <a:spLocks/>
            </p:cNvSpPr>
            <p:nvPr/>
          </p:nvSpPr>
          <p:spPr bwMode="auto">
            <a:xfrm>
              <a:off x="6053138" y="2555875"/>
              <a:ext cx="39687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89" name="Freeform 1163"/>
            <p:cNvSpPr>
              <a:spLocks/>
            </p:cNvSpPr>
            <p:nvPr/>
          </p:nvSpPr>
          <p:spPr bwMode="auto">
            <a:xfrm>
              <a:off x="6040438" y="2570163"/>
              <a:ext cx="141287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90" name="Freeform 1164"/>
            <p:cNvSpPr>
              <a:spLocks/>
            </p:cNvSpPr>
            <p:nvPr/>
          </p:nvSpPr>
          <p:spPr bwMode="auto">
            <a:xfrm>
              <a:off x="6040438" y="2570163"/>
              <a:ext cx="141287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91" name="Freeform 1165"/>
            <p:cNvSpPr>
              <a:spLocks/>
            </p:cNvSpPr>
            <p:nvPr/>
          </p:nvSpPr>
          <p:spPr bwMode="auto">
            <a:xfrm>
              <a:off x="6091238" y="2619375"/>
              <a:ext cx="41275" cy="41275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4"/>
                    <a:pt x="52" y="104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92" name="Freeform 1166"/>
            <p:cNvSpPr>
              <a:spLocks/>
            </p:cNvSpPr>
            <p:nvPr/>
          </p:nvSpPr>
          <p:spPr bwMode="auto">
            <a:xfrm>
              <a:off x="6091238" y="2619375"/>
              <a:ext cx="41275" cy="41275"/>
            </a:xfrm>
            <a:custGeom>
              <a:avLst/>
              <a:gdLst>
                <a:gd name="T0" fmla="*/ 2147483647 w 104"/>
                <a:gd name="T1" fmla="*/ 2147483647 h 104"/>
                <a:gd name="T2" fmla="*/ 0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4" y="104"/>
                    <a:pt x="0" y="81"/>
                    <a:pt x="0" y="53"/>
                  </a:cubicBezTo>
                  <a:cubicBezTo>
                    <a:pt x="0" y="24"/>
                    <a:pt x="23" y="1"/>
                    <a:pt x="51" y="1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4" y="80"/>
                    <a:pt x="81" y="104"/>
                    <a:pt x="52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93" name="Freeform 1167"/>
            <p:cNvSpPr>
              <a:spLocks/>
            </p:cNvSpPr>
            <p:nvPr/>
          </p:nvSpPr>
          <p:spPr bwMode="auto">
            <a:xfrm>
              <a:off x="6054725" y="2941638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79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94" name="Freeform 1168"/>
            <p:cNvSpPr>
              <a:spLocks/>
            </p:cNvSpPr>
            <p:nvPr/>
          </p:nvSpPr>
          <p:spPr bwMode="auto">
            <a:xfrm>
              <a:off x="6054725" y="2941638"/>
              <a:ext cx="141288" cy="141287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2" y="183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79"/>
                    <a:pt x="363" y="179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95" name="Freeform 1169"/>
            <p:cNvSpPr>
              <a:spLocks/>
            </p:cNvSpPr>
            <p:nvPr/>
          </p:nvSpPr>
          <p:spPr bwMode="auto">
            <a:xfrm>
              <a:off x="6105525" y="2990850"/>
              <a:ext cx="39688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96" name="Freeform 1170"/>
            <p:cNvSpPr>
              <a:spLocks/>
            </p:cNvSpPr>
            <p:nvPr/>
          </p:nvSpPr>
          <p:spPr bwMode="auto">
            <a:xfrm>
              <a:off x="6105525" y="2990850"/>
              <a:ext cx="39688" cy="41275"/>
            </a:xfrm>
            <a:custGeom>
              <a:avLst/>
              <a:gdLst>
                <a:gd name="T0" fmla="*/ 2147483647 w 104"/>
                <a:gd name="T1" fmla="*/ 2147483647 h 104"/>
                <a:gd name="T2" fmla="*/ 2147483647 w 104"/>
                <a:gd name="T3" fmla="*/ 2147483647 h 104"/>
                <a:gd name="T4" fmla="*/ 2147483647 w 104"/>
                <a:gd name="T5" fmla="*/ 2147483647 h 104"/>
                <a:gd name="T6" fmla="*/ 2147483647 w 104"/>
                <a:gd name="T7" fmla="*/ 2147483647 h 104"/>
                <a:gd name="T8" fmla="*/ 2147483647 w 104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4">
                  <a:moveTo>
                    <a:pt x="53" y="104"/>
                  </a:moveTo>
                  <a:cubicBezTo>
                    <a:pt x="24" y="104"/>
                    <a:pt x="1" y="81"/>
                    <a:pt x="1" y="53"/>
                  </a:cubicBezTo>
                  <a:cubicBezTo>
                    <a:pt x="0" y="24"/>
                    <a:pt x="23" y="1"/>
                    <a:pt x="52" y="1"/>
                  </a:cubicBezTo>
                  <a:cubicBezTo>
                    <a:pt x="80" y="0"/>
                    <a:pt x="103" y="23"/>
                    <a:pt x="104" y="52"/>
                  </a:cubicBezTo>
                  <a:cubicBezTo>
                    <a:pt x="104" y="80"/>
                    <a:pt x="81" y="103"/>
                    <a:pt x="53" y="10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97" name="Freeform 1171"/>
            <p:cNvSpPr>
              <a:spLocks/>
            </p:cNvSpPr>
            <p:nvPr/>
          </p:nvSpPr>
          <p:spPr bwMode="auto">
            <a:xfrm>
              <a:off x="6151563" y="2505075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3" y="362"/>
                  </a:moveTo>
                  <a:cubicBezTo>
                    <a:pt x="84" y="363"/>
                    <a:pt x="2" y="284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3" y="36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98" name="Freeform 1172"/>
            <p:cNvSpPr>
              <a:spLocks/>
            </p:cNvSpPr>
            <p:nvPr/>
          </p:nvSpPr>
          <p:spPr bwMode="auto">
            <a:xfrm>
              <a:off x="6151563" y="2505075"/>
              <a:ext cx="141287" cy="141288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3" y="362"/>
                  </a:moveTo>
                  <a:cubicBezTo>
                    <a:pt x="84" y="363"/>
                    <a:pt x="2" y="284"/>
                    <a:pt x="1" y="184"/>
                  </a:cubicBezTo>
                  <a:cubicBezTo>
                    <a:pt x="0" y="84"/>
                    <a:pt x="80" y="2"/>
                    <a:pt x="179" y="1"/>
                  </a:cubicBezTo>
                  <a:cubicBezTo>
                    <a:pt x="279" y="0"/>
                    <a:pt x="361" y="80"/>
                    <a:pt x="362" y="180"/>
                  </a:cubicBezTo>
                  <a:cubicBezTo>
                    <a:pt x="363" y="279"/>
                    <a:pt x="283" y="361"/>
                    <a:pt x="183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99" name="Freeform 1173"/>
            <p:cNvSpPr>
              <a:spLocks/>
            </p:cNvSpPr>
            <p:nvPr/>
          </p:nvSpPr>
          <p:spPr bwMode="auto">
            <a:xfrm>
              <a:off x="6200775" y="2554288"/>
              <a:ext cx="41275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1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0" y="103"/>
                    <a:pt x="52" y="103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400" name="Freeform 1174"/>
            <p:cNvSpPr>
              <a:spLocks/>
            </p:cNvSpPr>
            <p:nvPr/>
          </p:nvSpPr>
          <p:spPr bwMode="auto">
            <a:xfrm>
              <a:off x="6200775" y="2554288"/>
              <a:ext cx="41275" cy="41275"/>
            </a:xfrm>
            <a:custGeom>
              <a:avLst/>
              <a:gdLst>
                <a:gd name="T0" fmla="*/ 2147483647 w 103"/>
                <a:gd name="T1" fmla="*/ 2147483647 h 104"/>
                <a:gd name="T2" fmla="*/ 0 w 103"/>
                <a:gd name="T3" fmla="*/ 2147483647 h 104"/>
                <a:gd name="T4" fmla="*/ 2147483647 w 103"/>
                <a:gd name="T5" fmla="*/ 0 h 104"/>
                <a:gd name="T6" fmla="*/ 2147483647 w 103"/>
                <a:gd name="T7" fmla="*/ 2147483647 h 104"/>
                <a:gd name="T8" fmla="*/ 2147483647 w 103"/>
                <a:gd name="T9" fmla="*/ 2147483647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4">
                  <a:moveTo>
                    <a:pt x="52" y="103"/>
                  </a:move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2" y="1"/>
                    <a:pt x="51" y="0"/>
                  </a:cubicBezTo>
                  <a:cubicBezTo>
                    <a:pt x="79" y="0"/>
                    <a:pt x="103" y="23"/>
                    <a:pt x="103" y="51"/>
                  </a:cubicBezTo>
                  <a:cubicBezTo>
                    <a:pt x="103" y="80"/>
                    <a:pt x="80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401" name="Freeform 1175"/>
            <p:cNvSpPr>
              <a:spLocks/>
            </p:cNvSpPr>
            <p:nvPr/>
          </p:nvSpPr>
          <p:spPr bwMode="auto">
            <a:xfrm>
              <a:off x="6038850" y="2441575"/>
              <a:ext cx="142875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2" y="180"/>
                  </a:cubicBezTo>
                  <a:cubicBezTo>
                    <a:pt x="364" y="279"/>
                    <a:pt x="284" y="361"/>
                    <a:pt x="184" y="36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402" name="Freeform 1176"/>
            <p:cNvSpPr>
              <a:spLocks/>
            </p:cNvSpPr>
            <p:nvPr/>
          </p:nvSpPr>
          <p:spPr bwMode="auto">
            <a:xfrm>
              <a:off x="6038850" y="2441575"/>
              <a:ext cx="142875" cy="141288"/>
            </a:xfrm>
            <a:custGeom>
              <a:avLst/>
              <a:gdLst>
                <a:gd name="T0" fmla="*/ 2147483647 w 364"/>
                <a:gd name="T1" fmla="*/ 2147483647 h 363"/>
                <a:gd name="T2" fmla="*/ 2147483647 w 364"/>
                <a:gd name="T3" fmla="*/ 2147483647 h 363"/>
                <a:gd name="T4" fmla="*/ 2147483647 w 364"/>
                <a:gd name="T5" fmla="*/ 2147483647 h 363"/>
                <a:gd name="T6" fmla="*/ 2147483647 w 364"/>
                <a:gd name="T7" fmla="*/ 2147483647 h 363"/>
                <a:gd name="T8" fmla="*/ 2147483647 w 364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4" h="363">
                  <a:moveTo>
                    <a:pt x="184" y="362"/>
                  </a:moveTo>
                  <a:cubicBezTo>
                    <a:pt x="84" y="363"/>
                    <a:pt x="3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80" y="0"/>
                    <a:pt x="361" y="80"/>
                    <a:pt x="362" y="180"/>
                  </a:cubicBezTo>
                  <a:cubicBezTo>
                    <a:pt x="364" y="279"/>
                    <a:pt x="284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403" name="Freeform 1177"/>
            <p:cNvSpPr>
              <a:spLocks/>
            </p:cNvSpPr>
            <p:nvPr/>
          </p:nvSpPr>
          <p:spPr bwMode="auto">
            <a:xfrm>
              <a:off x="6089650" y="2492375"/>
              <a:ext cx="41275" cy="39688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404" name="Freeform 1178"/>
            <p:cNvSpPr>
              <a:spLocks/>
            </p:cNvSpPr>
            <p:nvPr/>
          </p:nvSpPr>
          <p:spPr bwMode="auto">
            <a:xfrm>
              <a:off x="6089650" y="2492375"/>
              <a:ext cx="41275" cy="39688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1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405" name="Freeform 1179"/>
            <p:cNvSpPr>
              <a:spLocks/>
            </p:cNvSpPr>
            <p:nvPr/>
          </p:nvSpPr>
          <p:spPr bwMode="auto">
            <a:xfrm>
              <a:off x="5641975" y="2538413"/>
              <a:ext cx="141288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406" name="Freeform 1180"/>
            <p:cNvSpPr>
              <a:spLocks/>
            </p:cNvSpPr>
            <p:nvPr/>
          </p:nvSpPr>
          <p:spPr bwMode="auto">
            <a:xfrm>
              <a:off x="5641975" y="2538413"/>
              <a:ext cx="141288" cy="141287"/>
            </a:xfrm>
            <a:custGeom>
              <a:avLst/>
              <a:gdLst>
                <a:gd name="T0" fmla="*/ 2147483647 w 363"/>
                <a:gd name="T1" fmla="*/ 2147483647 h 363"/>
                <a:gd name="T2" fmla="*/ 2147483647 w 363"/>
                <a:gd name="T3" fmla="*/ 2147483647 h 363"/>
                <a:gd name="T4" fmla="*/ 2147483647 w 363"/>
                <a:gd name="T5" fmla="*/ 2147483647 h 363"/>
                <a:gd name="T6" fmla="*/ 2147483647 w 363"/>
                <a:gd name="T7" fmla="*/ 2147483647 h 363"/>
                <a:gd name="T8" fmla="*/ 2147483647 w 363"/>
                <a:gd name="T9" fmla="*/ 2147483647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3" h="363">
                  <a:moveTo>
                    <a:pt x="184" y="362"/>
                  </a:moveTo>
                  <a:cubicBezTo>
                    <a:pt x="84" y="363"/>
                    <a:pt x="2" y="283"/>
                    <a:pt x="1" y="184"/>
                  </a:cubicBezTo>
                  <a:cubicBezTo>
                    <a:pt x="0" y="84"/>
                    <a:pt x="80" y="2"/>
                    <a:pt x="180" y="1"/>
                  </a:cubicBezTo>
                  <a:cubicBezTo>
                    <a:pt x="279" y="0"/>
                    <a:pt x="361" y="80"/>
                    <a:pt x="362" y="179"/>
                  </a:cubicBezTo>
                  <a:cubicBezTo>
                    <a:pt x="363" y="279"/>
                    <a:pt x="283" y="361"/>
                    <a:pt x="184" y="36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407" name="Freeform 1181"/>
            <p:cNvSpPr>
              <a:spLocks/>
            </p:cNvSpPr>
            <p:nvPr/>
          </p:nvSpPr>
          <p:spPr bwMode="auto">
            <a:xfrm>
              <a:off x="5692775" y="2589213"/>
              <a:ext cx="41275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408" name="Freeform 1182"/>
            <p:cNvSpPr>
              <a:spLocks/>
            </p:cNvSpPr>
            <p:nvPr/>
          </p:nvSpPr>
          <p:spPr bwMode="auto">
            <a:xfrm>
              <a:off x="5692775" y="2589213"/>
              <a:ext cx="41275" cy="39687"/>
            </a:xfrm>
            <a:custGeom>
              <a:avLst/>
              <a:gdLst>
                <a:gd name="T0" fmla="*/ 2147483647 w 104"/>
                <a:gd name="T1" fmla="*/ 2147483647 h 103"/>
                <a:gd name="T2" fmla="*/ 0 w 104"/>
                <a:gd name="T3" fmla="*/ 2147483647 h 103"/>
                <a:gd name="T4" fmla="*/ 2147483647 w 104"/>
                <a:gd name="T5" fmla="*/ 0 h 103"/>
                <a:gd name="T6" fmla="*/ 2147483647 w 104"/>
                <a:gd name="T7" fmla="*/ 2147483647 h 103"/>
                <a:gd name="T8" fmla="*/ 2147483647 w 104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4" y="79"/>
                    <a:pt x="81" y="103"/>
                    <a:pt x="52" y="10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049713" y="6142040"/>
            <a:ext cx="1225550" cy="528637"/>
            <a:chOff x="4051888" y="6284303"/>
            <a:chExt cx="1225688" cy="529073"/>
          </a:xfrm>
        </p:grpSpPr>
        <p:pic>
          <p:nvPicPr>
            <p:cNvPr id="29324" name="Picture 44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1888" y="6335874"/>
              <a:ext cx="1096176" cy="164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325" name="Rectangle 450"/>
            <p:cNvSpPr>
              <a:spLocks noChangeArrowheads="1"/>
            </p:cNvSpPr>
            <p:nvPr/>
          </p:nvSpPr>
          <p:spPr bwMode="auto">
            <a:xfrm>
              <a:off x="4051888" y="6347334"/>
              <a:ext cx="1093873" cy="28650"/>
            </a:xfrm>
            <a:prstGeom prst="rect">
              <a:avLst/>
            </a:prstGeom>
            <a:solidFill>
              <a:srgbClr val="25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326" name="Freeform 451"/>
            <p:cNvSpPr>
              <a:spLocks/>
            </p:cNvSpPr>
            <p:nvPr/>
          </p:nvSpPr>
          <p:spPr bwMode="auto">
            <a:xfrm>
              <a:off x="5133957" y="6284303"/>
              <a:ext cx="143619" cy="154711"/>
            </a:xfrm>
            <a:custGeom>
              <a:avLst/>
              <a:gdLst>
                <a:gd name="T0" fmla="*/ 0 w 73"/>
                <a:gd name="T1" fmla="*/ 0 h 81"/>
                <a:gd name="T2" fmla="*/ 2147483647 w 73"/>
                <a:gd name="T3" fmla="*/ 2147483647 h 81"/>
                <a:gd name="T4" fmla="*/ 0 w 73"/>
                <a:gd name="T5" fmla="*/ 2147483647 h 81"/>
                <a:gd name="T6" fmla="*/ 0 w 73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" h="81">
                  <a:moveTo>
                    <a:pt x="0" y="0"/>
                  </a:moveTo>
                  <a:lnTo>
                    <a:pt x="73" y="40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27" name="Rectangle 1184"/>
            <p:cNvSpPr>
              <a:spLocks noChangeArrowheads="1"/>
            </p:cNvSpPr>
            <p:nvPr/>
          </p:nvSpPr>
          <p:spPr bwMode="auto">
            <a:xfrm>
              <a:off x="4051888" y="6339694"/>
              <a:ext cx="1093873" cy="28650"/>
            </a:xfrm>
            <a:prstGeom prst="rect">
              <a:avLst/>
            </a:prstGeom>
            <a:solidFill>
              <a:srgbClr val="25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328" name="Freeform 1186"/>
            <p:cNvSpPr>
              <a:spLocks noEditPoints="1"/>
            </p:cNvSpPr>
            <p:nvPr/>
          </p:nvSpPr>
          <p:spPr bwMode="auto">
            <a:xfrm>
              <a:off x="4093203" y="6553615"/>
              <a:ext cx="1021080" cy="259761"/>
            </a:xfrm>
            <a:custGeom>
              <a:avLst/>
              <a:gdLst>
                <a:gd name="T0" fmla="*/ 2147483647 w 2116"/>
                <a:gd name="T1" fmla="*/ 2147483647 h 555"/>
                <a:gd name="T2" fmla="*/ 2147483647 w 2116"/>
                <a:gd name="T3" fmla="*/ 2147483647 h 555"/>
                <a:gd name="T4" fmla="*/ 2147483647 w 2116"/>
                <a:gd name="T5" fmla="*/ 2147483647 h 555"/>
                <a:gd name="T6" fmla="*/ 2147483647 w 2116"/>
                <a:gd name="T7" fmla="*/ 2147483647 h 555"/>
                <a:gd name="T8" fmla="*/ 2147483647 w 2116"/>
                <a:gd name="T9" fmla="*/ 2147483647 h 555"/>
                <a:gd name="T10" fmla="*/ 2147483647 w 2116"/>
                <a:gd name="T11" fmla="*/ 2147483647 h 555"/>
                <a:gd name="T12" fmla="*/ 2147483647 w 2116"/>
                <a:gd name="T13" fmla="*/ 2147483647 h 555"/>
                <a:gd name="T14" fmla="*/ 2147483647 w 2116"/>
                <a:gd name="T15" fmla="*/ 2147483647 h 555"/>
                <a:gd name="T16" fmla="*/ 2147483647 w 2116"/>
                <a:gd name="T17" fmla="*/ 2147483647 h 555"/>
                <a:gd name="T18" fmla="*/ 2147483647 w 2116"/>
                <a:gd name="T19" fmla="*/ 2147483647 h 555"/>
                <a:gd name="T20" fmla="*/ 2147483647 w 2116"/>
                <a:gd name="T21" fmla="*/ 2147483647 h 555"/>
                <a:gd name="T22" fmla="*/ 2147483647 w 2116"/>
                <a:gd name="T23" fmla="*/ 2147483647 h 555"/>
                <a:gd name="T24" fmla="*/ 2147483647 w 2116"/>
                <a:gd name="T25" fmla="*/ 2147483647 h 555"/>
                <a:gd name="T26" fmla="*/ 2147483647 w 2116"/>
                <a:gd name="T27" fmla="*/ 2147483647 h 555"/>
                <a:gd name="T28" fmla="*/ 2147483647 w 2116"/>
                <a:gd name="T29" fmla="*/ 2147483647 h 555"/>
                <a:gd name="T30" fmla="*/ 2147483647 w 2116"/>
                <a:gd name="T31" fmla="*/ 2147483647 h 555"/>
                <a:gd name="T32" fmla="*/ 2147483647 w 2116"/>
                <a:gd name="T33" fmla="*/ 2147483647 h 555"/>
                <a:gd name="T34" fmla="*/ 2147483647 w 2116"/>
                <a:gd name="T35" fmla="*/ 2147483647 h 555"/>
                <a:gd name="T36" fmla="*/ 2147483647 w 2116"/>
                <a:gd name="T37" fmla="*/ 2147483647 h 555"/>
                <a:gd name="T38" fmla="*/ 2147483647 w 2116"/>
                <a:gd name="T39" fmla="*/ 2147483647 h 555"/>
                <a:gd name="T40" fmla="*/ 2147483647 w 2116"/>
                <a:gd name="T41" fmla="*/ 2147483647 h 555"/>
                <a:gd name="T42" fmla="*/ 2147483647 w 2116"/>
                <a:gd name="T43" fmla="*/ 2147483647 h 555"/>
                <a:gd name="T44" fmla="*/ 2147483647 w 2116"/>
                <a:gd name="T45" fmla="*/ 2147483647 h 555"/>
                <a:gd name="T46" fmla="*/ 2147483647 w 2116"/>
                <a:gd name="T47" fmla="*/ 2147483647 h 555"/>
                <a:gd name="T48" fmla="*/ 2147483647 w 2116"/>
                <a:gd name="T49" fmla="*/ 2147483647 h 555"/>
                <a:gd name="T50" fmla="*/ 2147483647 w 2116"/>
                <a:gd name="T51" fmla="*/ 2147483647 h 555"/>
                <a:gd name="T52" fmla="*/ 2147483647 w 2116"/>
                <a:gd name="T53" fmla="*/ 2147483647 h 555"/>
                <a:gd name="T54" fmla="*/ 2147483647 w 2116"/>
                <a:gd name="T55" fmla="*/ 2147483647 h 555"/>
                <a:gd name="T56" fmla="*/ 2147483647 w 2116"/>
                <a:gd name="T57" fmla="*/ 2147483647 h 555"/>
                <a:gd name="T58" fmla="*/ 2147483647 w 2116"/>
                <a:gd name="T59" fmla="*/ 2147483647 h 555"/>
                <a:gd name="T60" fmla="*/ 2147483647 w 2116"/>
                <a:gd name="T61" fmla="*/ 2147483647 h 555"/>
                <a:gd name="T62" fmla="*/ 2147483647 w 2116"/>
                <a:gd name="T63" fmla="*/ 2147483647 h 555"/>
                <a:gd name="T64" fmla="*/ 2147483647 w 2116"/>
                <a:gd name="T65" fmla="*/ 2147483647 h 555"/>
                <a:gd name="T66" fmla="*/ 2147483647 w 2116"/>
                <a:gd name="T67" fmla="*/ 2147483647 h 555"/>
                <a:gd name="T68" fmla="*/ 2147483647 w 2116"/>
                <a:gd name="T69" fmla="*/ 2147483647 h 555"/>
                <a:gd name="T70" fmla="*/ 2147483647 w 2116"/>
                <a:gd name="T71" fmla="*/ 2147483647 h 555"/>
                <a:gd name="T72" fmla="*/ 2147483647 w 2116"/>
                <a:gd name="T73" fmla="*/ 2147483647 h 555"/>
                <a:gd name="T74" fmla="*/ 2147483647 w 2116"/>
                <a:gd name="T75" fmla="*/ 0 h 555"/>
                <a:gd name="T76" fmla="*/ 2147483647 w 2116"/>
                <a:gd name="T77" fmla="*/ 2147483647 h 555"/>
                <a:gd name="T78" fmla="*/ 2147483647 w 2116"/>
                <a:gd name="T79" fmla="*/ 2147483647 h 555"/>
                <a:gd name="T80" fmla="*/ 2147483647 w 2116"/>
                <a:gd name="T81" fmla="*/ 2147483647 h 555"/>
                <a:gd name="T82" fmla="*/ 2147483647 w 2116"/>
                <a:gd name="T83" fmla="*/ 2147483647 h 555"/>
                <a:gd name="T84" fmla="*/ 2147483647 w 2116"/>
                <a:gd name="T85" fmla="*/ 2147483647 h 555"/>
                <a:gd name="T86" fmla="*/ 2147483647 w 2116"/>
                <a:gd name="T87" fmla="*/ 2147483647 h 555"/>
                <a:gd name="T88" fmla="*/ 2147483647 w 2116"/>
                <a:gd name="T89" fmla="*/ 2147483647 h 555"/>
                <a:gd name="T90" fmla="*/ 2147483647 w 2116"/>
                <a:gd name="T91" fmla="*/ 2147483647 h 555"/>
                <a:gd name="T92" fmla="*/ 2147483647 w 2116"/>
                <a:gd name="T93" fmla="*/ 2147483647 h 555"/>
                <a:gd name="T94" fmla="*/ 2147483647 w 2116"/>
                <a:gd name="T95" fmla="*/ 2147483647 h 555"/>
                <a:gd name="T96" fmla="*/ 2147483647 w 2116"/>
                <a:gd name="T97" fmla="*/ 2147483647 h 555"/>
                <a:gd name="T98" fmla="*/ 2147483647 w 2116"/>
                <a:gd name="T99" fmla="*/ 2147483647 h 555"/>
                <a:gd name="T100" fmla="*/ 2147483647 w 2116"/>
                <a:gd name="T101" fmla="*/ 2147483647 h 555"/>
                <a:gd name="T102" fmla="*/ 2147483647 w 2116"/>
                <a:gd name="T103" fmla="*/ 2147483647 h 555"/>
                <a:gd name="T104" fmla="*/ 2147483647 w 2116"/>
                <a:gd name="T105" fmla="*/ 2147483647 h 555"/>
                <a:gd name="T106" fmla="*/ 2147483647 w 2116"/>
                <a:gd name="T107" fmla="*/ 2147483647 h 555"/>
                <a:gd name="T108" fmla="*/ 2147483647 w 2116"/>
                <a:gd name="T109" fmla="*/ 2147483647 h 555"/>
                <a:gd name="T110" fmla="*/ 2147483647 w 2116"/>
                <a:gd name="T111" fmla="*/ 2147483647 h 555"/>
                <a:gd name="T112" fmla="*/ 2147483647 w 2116"/>
                <a:gd name="T113" fmla="*/ 2147483647 h 555"/>
                <a:gd name="T114" fmla="*/ 2147483647 w 2116"/>
                <a:gd name="T115" fmla="*/ 2147483647 h 555"/>
                <a:gd name="T116" fmla="*/ 2147483647 w 2116"/>
                <a:gd name="T117" fmla="*/ 2147483647 h 55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16" h="555">
                  <a:moveTo>
                    <a:pt x="0" y="215"/>
                  </a:moveTo>
                  <a:lnTo>
                    <a:pt x="0" y="59"/>
                  </a:lnTo>
                  <a:lnTo>
                    <a:pt x="24" y="59"/>
                  </a:lnTo>
                  <a:lnTo>
                    <a:pt x="24" y="83"/>
                  </a:lnTo>
                  <a:cubicBezTo>
                    <a:pt x="30" y="72"/>
                    <a:pt x="36" y="65"/>
                    <a:pt x="41" y="61"/>
                  </a:cubicBezTo>
                  <a:cubicBezTo>
                    <a:pt x="46" y="58"/>
                    <a:pt x="51" y="56"/>
                    <a:pt x="58" y="56"/>
                  </a:cubicBezTo>
                  <a:cubicBezTo>
                    <a:pt x="67" y="56"/>
                    <a:pt x="76" y="59"/>
                    <a:pt x="85" y="64"/>
                  </a:cubicBezTo>
                  <a:lnTo>
                    <a:pt x="76" y="89"/>
                  </a:lnTo>
                  <a:cubicBezTo>
                    <a:pt x="69" y="85"/>
                    <a:pt x="63" y="83"/>
                    <a:pt x="56" y="83"/>
                  </a:cubicBezTo>
                  <a:cubicBezTo>
                    <a:pt x="51" y="83"/>
                    <a:pt x="45" y="85"/>
                    <a:pt x="41" y="88"/>
                  </a:cubicBezTo>
                  <a:cubicBezTo>
                    <a:pt x="36" y="92"/>
                    <a:pt x="33" y="97"/>
                    <a:pt x="31" y="103"/>
                  </a:cubicBezTo>
                  <a:cubicBezTo>
                    <a:pt x="28" y="112"/>
                    <a:pt x="27" y="123"/>
                    <a:pt x="27" y="134"/>
                  </a:cubicBezTo>
                  <a:lnTo>
                    <a:pt x="27" y="215"/>
                  </a:lnTo>
                  <a:lnTo>
                    <a:pt x="0" y="215"/>
                  </a:lnTo>
                  <a:close/>
                  <a:moveTo>
                    <a:pt x="207" y="165"/>
                  </a:moveTo>
                  <a:lnTo>
                    <a:pt x="235" y="169"/>
                  </a:lnTo>
                  <a:cubicBezTo>
                    <a:pt x="230" y="185"/>
                    <a:pt x="222" y="197"/>
                    <a:pt x="211" y="206"/>
                  </a:cubicBezTo>
                  <a:cubicBezTo>
                    <a:pt x="199" y="214"/>
                    <a:pt x="184" y="219"/>
                    <a:pt x="166" y="219"/>
                  </a:cubicBezTo>
                  <a:cubicBezTo>
                    <a:pt x="143" y="219"/>
                    <a:pt x="125" y="212"/>
                    <a:pt x="112" y="198"/>
                  </a:cubicBezTo>
                  <a:cubicBezTo>
                    <a:pt x="98" y="184"/>
                    <a:pt x="92" y="164"/>
                    <a:pt x="92" y="139"/>
                  </a:cubicBezTo>
                  <a:cubicBezTo>
                    <a:pt x="92" y="112"/>
                    <a:pt x="99" y="92"/>
                    <a:pt x="112" y="78"/>
                  </a:cubicBezTo>
                  <a:cubicBezTo>
                    <a:pt x="126" y="63"/>
                    <a:pt x="143" y="56"/>
                    <a:pt x="165" y="56"/>
                  </a:cubicBezTo>
                  <a:cubicBezTo>
                    <a:pt x="185" y="56"/>
                    <a:pt x="202" y="63"/>
                    <a:pt x="216" y="77"/>
                  </a:cubicBezTo>
                  <a:cubicBezTo>
                    <a:pt x="229" y="91"/>
                    <a:pt x="235" y="111"/>
                    <a:pt x="235" y="137"/>
                  </a:cubicBezTo>
                  <a:cubicBezTo>
                    <a:pt x="235" y="139"/>
                    <a:pt x="235" y="141"/>
                    <a:pt x="235" y="144"/>
                  </a:cubicBezTo>
                  <a:lnTo>
                    <a:pt x="119" y="144"/>
                  </a:lnTo>
                  <a:cubicBezTo>
                    <a:pt x="120" y="161"/>
                    <a:pt x="125" y="174"/>
                    <a:pt x="134" y="184"/>
                  </a:cubicBezTo>
                  <a:cubicBezTo>
                    <a:pt x="142" y="193"/>
                    <a:pt x="153" y="197"/>
                    <a:pt x="166" y="197"/>
                  </a:cubicBezTo>
                  <a:cubicBezTo>
                    <a:pt x="176" y="197"/>
                    <a:pt x="184" y="195"/>
                    <a:pt x="191" y="190"/>
                  </a:cubicBezTo>
                  <a:cubicBezTo>
                    <a:pt x="198" y="184"/>
                    <a:pt x="203" y="176"/>
                    <a:pt x="207" y="165"/>
                  </a:cubicBezTo>
                  <a:close/>
                  <a:moveTo>
                    <a:pt x="121" y="122"/>
                  </a:moveTo>
                  <a:lnTo>
                    <a:pt x="208" y="122"/>
                  </a:lnTo>
                  <a:cubicBezTo>
                    <a:pt x="206" y="109"/>
                    <a:pt x="203" y="99"/>
                    <a:pt x="198" y="93"/>
                  </a:cubicBezTo>
                  <a:cubicBezTo>
                    <a:pt x="189" y="83"/>
                    <a:pt x="178" y="78"/>
                    <a:pt x="165" y="78"/>
                  </a:cubicBezTo>
                  <a:cubicBezTo>
                    <a:pt x="153" y="78"/>
                    <a:pt x="143" y="82"/>
                    <a:pt x="134" y="90"/>
                  </a:cubicBezTo>
                  <a:cubicBezTo>
                    <a:pt x="126" y="98"/>
                    <a:pt x="121" y="109"/>
                    <a:pt x="121" y="122"/>
                  </a:cubicBezTo>
                  <a:close/>
                  <a:moveTo>
                    <a:pt x="268" y="275"/>
                  </a:moveTo>
                  <a:lnTo>
                    <a:pt x="268" y="59"/>
                  </a:lnTo>
                  <a:lnTo>
                    <a:pt x="292" y="59"/>
                  </a:lnTo>
                  <a:lnTo>
                    <a:pt x="292" y="80"/>
                  </a:lnTo>
                  <a:cubicBezTo>
                    <a:pt x="298" y="72"/>
                    <a:pt x="304" y="66"/>
                    <a:pt x="311" y="62"/>
                  </a:cubicBezTo>
                  <a:cubicBezTo>
                    <a:pt x="318" y="58"/>
                    <a:pt x="327" y="56"/>
                    <a:pt x="337" y="56"/>
                  </a:cubicBezTo>
                  <a:cubicBezTo>
                    <a:pt x="350" y="56"/>
                    <a:pt x="362" y="59"/>
                    <a:pt x="372" y="66"/>
                  </a:cubicBezTo>
                  <a:cubicBezTo>
                    <a:pt x="383" y="73"/>
                    <a:pt x="390" y="83"/>
                    <a:pt x="395" y="95"/>
                  </a:cubicBezTo>
                  <a:cubicBezTo>
                    <a:pt x="401" y="108"/>
                    <a:pt x="403" y="121"/>
                    <a:pt x="403" y="136"/>
                  </a:cubicBezTo>
                  <a:cubicBezTo>
                    <a:pt x="403" y="152"/>
                    <a:pt x="400" y="167"/>
                    <a:pt x="395" y="179"/>
                  </a:cubicBezTo>
                  <a:cubicBezTo>
                    <a:pt x="389" y="192"/>
                    <a:pt x="381" y="202"/>
                    <a:pt x="370" y="209"/>
                  </a:cubicBezTo>
                  <a:cubicBezTo>
                    <a:pt x="359" y="215"/>
                    <a:pt x="347" y="219"/>
                    <a:pt x="335" y="219"/>
                  </a:cubicBezTo>
                  <a:cubicBezTo>
                    <a:pt x="326" y="219"/>
                    <a:pt x="318" y="217"/>
                    <a:pt x="311" y="213"/>
                  </a:cubicBezTo>
                  <a:cubicBezTo>
                    <a:pt x="304" y="210"/>
                    <a:pt x="299" y="205"/>
                    <a:pt x="294" y="199"/>
                  </a:cubicBezTo>
                  <a:lnTo>
                    <a:pt x="294" y="275"/>
                  </a:lnTo>
                  <a:lnTo>
                    <a:pt x="268" y="275"/>
                  </a:lnTo>
                  <a:close/>
                  <a:moveTo>
                    <a:pt x="292" y="138"/>
                  </a:moveTo>
                  <a:cubicBezTo>
                    <a:pt x="292" y="158"/>
                    <a:pt x="296" y="173"/>
                    <a:pt x="304" y="183"/>
                  </a:cubicBezTo>
                  <a:cubicBezTo>
                    <a:pt x="312" y="192"/>
                    <a:pt x="322" y="197"/>
                    <a:pt x="333" y="197"/>
                  </a:cubicBezTo>
                  <a:cubicBezTo>
                    <a:pt x="345" y="197"/>
                    <a:pt x="355" y="192"/>
                    <a:pt x="364" y="182"/>
                  </a:cubicBezTo>
                  <a:cubicBezTo>
                    <a:pt x="372" y="172"/>
                    <a:pt x="376" y="157"/>
                    <a:pt x="376" y="136"/>
                  </a:cubicBezTo>
                  <a:cubicBezTo>
                    <a:pt x="376" y="116"/>
                    <a:pt x="372" y="101"/>
                    <a:pt x="364" y="91"/>
                  </a:cubicBezTo>
                  <a:cubicBezTo>
                    <a:pt x="356" y="82"/>
                    <a:pt x="346" y="77"/>
                    <a:pt x="335" y="77"/>
                  </a:cubicBezTo>
                  <a:cubicBezTo>
                    <a:pt x="323" y="77"/>
                    <a:pt x="313" y="82"/>
                    <a:pt x="305" y="92"/>
                  </a:cubicBezTo>
                  <a:cubicBezTo>
                    <a:pt x="296" y="103"/>
                    <a:pt x="292" y="118"/>
                    <a:pt x="292" y="138"/>
                  </a:cubicBezTo>
                  <a:close/>
                  <a:moveTo>
                    <a:pt x="435" y="215"/>
                  </a:moveTo>
                  <a:lnTo>
                    <a:pt x="435" y="59"/>
                  </a:lnTo>
                  <a:lnTo>
                    <a:pt x="459" y="59"/>
                  </a:lnTo>
                  <a:lnTo>
                    <a:pt x="459" y="83"/>
                  </a:lnTo>
                  <a:cubicBezTo>
                    <a:pt x="465" y="72"/>
                    <a:pt x="470" y="65"/>
                    <a:pt x="475" y="61"/>
                  </a:cubicBezTo>
                  <a:cubicBezTo>
                    <a:pt x="480" y="58"/>
                    <a:pt x="486" y="56"/>
                    <a:pt x="492" y="56"/>
                  </a:cubicBezTo>
                  <a:cubicBezTo>
                    <a:pt x="501" y="56"/>
                    <a:pt x="510" y="59"/>
                    <a:pt x="519" y="64"/>
                  </a:cubicBezTo>
                  <a:lnTo>
                    <a:pt x="510" y="89"/>
                  </a:lnTo>
                  <a:cubicBezTo>
                    <a:pt x="504" y="85"/>
                    <a:pt x="497" y="83"/>
                    <a:pt x="491" y="83"/>
                  </a:cubicBezTo>
                  <a:cubicBezTo>
                    <a:pt x="485" y="83"/>
                    <a:pt x="480" y="85"/>
                    <a:pt x="475" y="88"/>
                  </a:cubicBezTo>
                  <a:cubicBezTo>
                    <a:pt x="471" y="92"/>
                    <a:pt x="468" y="97"/>
                    <a:pt x="466" y="103"/>
                  </a:cubicBezTo>
                  <a:cubicBezTo>
                    <a:pt x="463" y="112"/>
                    <a:pt x="461" y="123"/>
                    <a:pt x="461" y="134"/>
                  </a:cubicBezTo>
                  <a:lnTo>
                    <a:pt x="461" y="215"/>
                  </a:lnTo>
                  <a:lnTo>
                    <a:pt x="435" y="215"/>
                  </a:lnTo>
                  <a:close/>
                  <a:moveTo>
                    <a:pt x="642" y="165"/>
                  </a:moveTo>
                  <a:lnTo>
                    <a:pt x="669" y="169"/>
                  </a:lnTo>
                  <a:cubicBezTo>
                    <a:pt x="665" y="185"/>
                    <a:pt x="657" y="197"/>
                    <a:pt x="645" y="206"/>
                  </a:cubicBezTo>
                  <a:cubicBezTo>
                    <a:pt x="634" y="214"/>
                    <a:pt x="619" y="219"/>
                    <a:pt x="601" y="219"/>
                  </a:cubicBezTo>
                  <a:cubicBezTo>
                    <a:pt x="578" y="219"/>
                    <a:pt x="560" y="212"/>
                    <a:pt x="546" y="198"/>
                  </a:cubicBezTo>
                  <a:cubicBezTo>
                    <a:pt x="533" y="184"/>
                    <a:pt x="526" y="164"/>
                    <a:pt x="526" y="139"/>
                  </a:cubicBezTo>
                  <a:cubicBezTo>
                    <a:pt x="526" y="112"/>
                    <a:pt x="533" y="92"/>
                    <a:pt x="547" y="78"/>
                  </a:cubicBezTo>
                  <a:cubicBezTo>
                    <a:pt x="560" y="63"/>
                    <a:pt x="578" y="56"/>
                    <a:pt x="599" y="56"/>
                  </a:cubicBezTo>
                  <a:cubicBezTo>
                    <a:pt x="620" y="56"/>
                    <a:pt x="637" y="63"/>
                    <a:pt x="650" y="77"/>
                  </a:cubicBezTo>
                  <a:cubicBezTo>
                    <a:pt x="664" y="91"/>
                    <a:pt x="670" y="111"/>
                    <a:pt x="670" y="137"/>
                  </a:cubicBezTo>
                  <a:cubicBezTo>
                    <a:pt x="670" y="139"/>
                    <a:pt x="670" y="141"/>
                    <a:pt x="670" y="144"/>
                  </a:cubicBezTo>
                  <a:lnTo>
                    <a:pt x="554" y="144"/>
                  </a:lnTo>
                  <a:cubicBezTo>
                    <a:pt x="555" y="161"/>
                    <a:pt x="560" y="174"/>
                    <a:pt x="568" y="184"/>
                  </a:cubicBezTo>
                  <a:cubicBezTo>
                    <a:pt x="577" y="193"/>
                    <a:pt x="588" y="197"/>
                    <a:pt x="601" y="197"/>
                  </a:cubicBezTo>
                  <a:cubicBezTo>
                    <a:pt x="611" y="197"/>
                    <a:pt x="619" y="195"/>
                    <a:pt x="626" y="190"/>
                  </a:cubicBezTo>
                  <a:cubicBezTo>
                    <a:pt x="633" y="184"/>
                    <a:pt x="638" y="176"/>
                    <a:pt x="642" y="165"/>
                  </a:cubicBezTo>
                  <a:close/>
                  <a:moveTo>
                    <a:pt x="555" y="122"/>
                  </a:moveTo>
                  <a:lnTo>
                    <a:pt x="642" y="122"/>
                  </a:lnTo>
                  <a:cubicBezTo>
                    <a:pt x="641" y="109"/>
                    <a:pt x="638" y="99"/>
                    <a:pt x="632" y="93"/>
                  </a:cubicBezTo>
                  <a:cubicBezTo>
                    <a:pt x="624" y="83"/>
                    <a:pt x="613" y="78"/>
                    <a:pt x="600" y="78"/>
                  </a:cubicBezTo>
                  <a:cubicBezTo>
                    <a:pt x="587" y="78"/>
                    <a:pt x="577" y="82"/>
                    <a:pt x="569" y="90"/>
                  </a:cubicBezTo>
                  <a:cubicBezTo>
                    <a:pt x="561" y="98"/>
                    <a:pt x="556" y="109"/>
                    <a:pt x="555" y="122"/>
                  </a:cubicBezTo>
                  <a:close/>
                  <a:moveTo>
                    <a:pt x="692" y="169"/>
                  </a:moveTo>
                  <a:lnTo>
                    <a:pt x="718" y="165"/>
                  </a:lnTo>
                  <a:cubicBezTo>
                    <a:pt x="719" y="175"/>
                    <a:pt x="724" y="183"/>
                    <a:pt x="730" y="189"/>
                  </a:cubicBezTo>
                  <a:cubicBezTo>
                    <a:pt x="737" y="194"/>
                    <a:pt x="746" y="197"/>
                    <a:pt x="758" y="197"/>
                  </a:cubicBezTo>
                  <a:cubicBezTo>
                    <a:pt x="771" y="197"/>
                    <a:pt x="780" y="195"/>
                    <a:pt x="785" y="190"/>
                  </a:cubicBezTo>
                  <a:cubicBezTo>
                    <a:pt x="791" y="185"/>
                    <a:pt x="794" y="179"/>
                    <a:pt x="794" y="172"/>
                  </a:cubicBezTo>
                  <a:cubicBezTo>
                    <a:pt x="794" y="166"/>
                    <a:pt x="792" y="162"/>
                    <a:pt x="786" y="158"/>
                  </a:cubicBezTo>
                  <a:cubicBezTo>
                    <a:pt x="783" y="156"/>
                    <a:pt x="774" y="153"/>
                    <a:pt x="759" y="149"/>
                  </a:cubicBezTo>
                  <a:cubicBezTo>
                    <a:pt x="740" y="144"/>
                    <a:pt x="727" y="140"/>
                    <a:pt x="719" y="137"/>
                  </a:cubicBezTo>
                  <a:cubicBezTo>
                    <a:pt x="712" y="133"/>
                    <a:pt x="706" y="128"/>
                    <a:pt x="702" y="122"/>
                  </a:cubicBezTo>
                  <a:cubicBezTo>
                    <a:pt x="698" y="115"/>
                    <a:pt x="696" y="108"/>
                    <a:pt x="696" y="101"/>
                  </a:cubicBezTo>
                  <a:cubicBezTo>
                    <a:pt x="696" y="94"/>
                    <a:pt x="698" y="87"/>
                    <a:pt x="701" y="82"/>
                  </a:cubicBezTo>
                  <a:cubicBezTo>
                    <a:pt x="704" y="76"/>
                    <a:pt x="709" y="71"/>
                    <a:pt x="714" y="67"/>
                  </a:cubicBezTo>
                  <a:cubicBezTo>
                    <a:pt x="718" y="64"/>
                    <a:pt x="724" y="61"/>
                    <a:pt x="731" y="59"/>
                  </a:cubicBezTo>
                  <a:cubicBezTo>
                    <a:pt x="738" y="57"/>
                    <a:pt x="746" y="56"/>
                    <a:pt x="754" y="56"/>
                  </a:cubicBezTo>
                  <a:cubicBezTo>
                    <a:pt x="766" y="56"/>
                    <a:pt x="777" y="58"/>
                    <a:pt x="786" y="61"/>
                  </a:cubicBezTo>
                  <a:cubicBezTo>
                    <a:pt x="795" y="65"/>
                    <a:pt x="802" y="69"/>
                    <a:pt x="806" y="75"/>
                  </a:cubicBezTo>
                  <a:cubicBezTo>
                    <a:pt x="811" y="82"/>
                    <a:pt x="814" y="90"/>
                    <a:pt x="816" y="100"/>
                  </a:cubicBezTo>
                  <a:lnTo>
                    <a:pt x="790" y="103"/>
                  </a:lnTo>
                  <a:cubicBezTo>
                    <a:pt x="789" y="95"/>
                    <a:pt x="785" y="89"/>
                    <a:pt x="779" y="84"/>
                  </a:cubicBezTo>
                  <a:cubicBezTo>
                    <a:pt x="774" y="80"/>
                    <a:pt x="766" y="78"/>
                    <a:pt x="756" y="78"/>
                  </a:cubicBezTo>
                  <a:cubicBezTo>
                    <a:pt x="743" y="78"/>
                    <a:pt x="735" y="80"/>
                    <a:pt x="730" y="84"/>
                  </a:cubicBezTo>
                  <a:cubicBezTo>
                    <a:pt x="724" y="88"/>
                    <a:pt x="722" y="92"/>
                    <a:pt x="722" y="98"/>
                  </a:cubicBezTo>
                  <a:cubicBezTo>
                    <a:pt x="722" y="101"/>
                    <a:pt x="723" y="104"/>
                    <a:pt x="725" y="107"/>
                  </a:cubicBezTo>
                  <a:cubicBezTo>
                    <a:pt x="727" y="110"/>
                    <a:pt x="731" y="112"/>
                    <a:pt x="735" y="114"/>
                  </a:cubicBezTo>
                  <a:cubicBezTo>
                    <a:pt x="738" y="115"/>
                    <a:pt x="746" y="117"/>
                    <a:pt x="759" y="121"/>
                  </a:cubicBezTo>
                  <a:cubicBezTo>
                    <a:pt x="777" y="126"/>
                    <a:pt x="790" y="130"/>
                    <a:pt x="798" y="133"/>
                  </a:cubicBezTo>
                  <a:cubicBezTo>
                    <a:pt x="805" y="136"/>
                    <a:pt x="811" y="141"/>
                    <a:pt x="815" y="147"/>
                  </a:cubicBezTo>
                  <a:cubicBezTo>
                    <a:pt x="819" y="153"/>
                    <a:pt x="821" y="161"/>
                    <a:pt x="821" y="170"/>
                  </a:cubicBezTo>
                  <a:cubicBezTo>
                    <a:pt x="821" y="178"/>
                    <a:pt x="819" y="187"/>
                    <a:pt x="814" y="194"/>
                  </a:cubicBezTo>
                  <a:cubicBezTo>
                    <a:pt x="809" y="202"/>
                    <a:pt x="801" y="208"/>
                    <a:pt x="791" y="213"/>
                  </a:cubicBezTo>
                  <a:cubicBezTo>
                    <a:pt x="782" y="217"/>
                    <a:pt x="771" y="219"/>
                    <a:pt x="759" y="219"/>
                  </a:cubicBezTo>
                  <a:cubicBezTo>
                    <a:pt x="738" y="219"/>
                    <a:pt x="723" y="215"/>
                    <a:pt x="712" y="206"/>
                  </a:cubicBezTo>
                  <a:cubicBezTo>
                    <a:pt x="702" y="198"/>
                    <a:pt x="695" y="185"/>
                    <a:pt x="692" y="169"/>
                  </a:cubicBezTo>
                  <a:close/>
                  <a:moveTo>
                    <a:pt x="960" y="165"/>
                  </a:moveTo>
                  <a:lnTo>
                    <a:pt x="987" y="169"/>
                  </a:lnTo>
                  <a:cubicBezTo>
                    <a:pt x="983" y="185"/>
                    <a:pt x="975" y="197"/>
                    <a:pt x="963" y="206"/>
                  </a:cubicBezTo>
                  <a:cubicBezTo>
                    <a:pt x="951" y="214"/>
                    <a:pt x="936" y="219"/>
                    <a:pt x="918" y="219"/>
                  </a:cubicBezTo>
                  <a:cubicBezTo>
                    <a:pt x="896" y="219"/>
                    <a:pt x="877" y="212"/>
                    <a:pt x="864" y="198"/>
                  </a:cubicBezTo>
                  <a:cubicBezTo>
                    <a:pt x="851" y="184"/>
                    <a:pt x="844" y="164"/>
                    <a:pt x="844" y="139"/>
                  </a:cubicBezTo>
                  <a:cubicBezTo>
                    <a:pt x="844" y="112"/>
                    <a:pt x="851" y="92"/>
                    <a:pt x="864" y="78"/>
                  </a:cubicBezTo>
                  <a:cubicBezTo>
                    <a:pt x="878" y="63"/>
                    <a:pt x="895" y="56"/>
                    <a:pt x="917" y="56"/>
                  </a:cubicBezTo>
                  <a:cubicBezTo>
                    <a:pt x="938" y="56"/>
                    <a:pt x="955" y="63"/>
                    <a:pt x="968" y="77"/>
                  </a:cubicBezTo>
                  <a:cubicBezTo>
                    <a:pt x="981" y="91"/>
                    <a:pt x="988" y="111"/>
                    <a:pt x="988" y="137"/>
                  </a:cubicBezTo>
                  <a:cubicBezTo>
                    <a:pt x="988" y="139"/>
                    <a:pt x="988" y="141"/>
                    <a:pt x="988" y="144"/>
                  </a:cubicBezTo>
                  <a:lnTo>
                    <a:pt x="871" y="144"/>
                  </a:lnTo>
                  <a:cubicBezTo>
                    <a:pt x="872" y="161"/>
                    <a:pt x="877" y="174"/>
                    <a:pt x="886" y="184"/>
                  </a:cubicBezTo>
                  <a:cubicBezTo>
                    <a:pt x="895" y="193"/>
                    <a:pt x="905" y="197"/>
                    <a:pt x="918" y="197"/>
                  </a:cubicBezTo>
                  <a:cubicBezTo>
                    <a:pt x="928" y="197"/>
                    <a:pt x="936" y="195"/>
                    <a:pt x="943" y="190"/>
                  </a:cubicBezTo>
                  <a:cubicBezTo>
                    <a:pt x="950" y="184"/>
                    <a:pt x="956" y="176"/>
                    <a:pt x="960" y="165"/>
                  </a:cubicBezTo>
                  <a:close/>
                  <a:moveTo>
                    <a:pt x="873" y="122"/>
                  </a:moveTo>
                  <a:lnTo>
                    <a:pt x="960" y="122"/>
                  </a:lnTo>
                  <a:cubicBezTo>
                    <a:pt x="959" y="109"/>
                    <a:pt x="955" y="99"/>
                    <a:pt x="950" y="93"/>
                  </a:cubicBezTo>
                  <a:cubicBezTo>
                    <a:pt x="941" y="83"/>
                    <a:pt x="931" y="78"/>
                    <a:pt x="917" y="78"/>
                  </a:cubicBezTo>
                  <a:cubicBezTo>
                    <a:pt x="905" y="78"/>
                    <a:pt x="895" y="82"/>
                    <a:pt x="887" y="90"/>
                  </a:cubicBezTo>
                  <a:cubicBezTo>
                    <a:pt x="878" y="98"/>
                    <a:pt x="874" y="109"/>
                    <a:pt x="873" y="122"/>
                  </a:cubicBezTo>
                  <a:close/>
                  <a:moveTo>
                    <a:pt x="1020" y="215"/>
                  </a:moveTo>
                  <a:lnTo>
                    <a:pt x="1020" y="59"/>
                  </a:lnTo>
                  <a:lnTo>
                    <a:pt x="1044" y="59"/>
                  </a:lnTo>
                  <a:lnTo>
                    <a:pt x="1044" y="82"/>
                  </a:lnTo>
                  <a:cubicBezTo>
                    <a:pt x="1055" y="64"/>
                    <a:pt x="1072" y="56"/>
                    <a:pt x="1093" y="56"/>
                  </a:cubicBezTo>
                  <a:cubicBezTo>
                    <a:pt x="1103" y="56"/>
                    <a:pt x="1112" y="58"/>
                    <a:pt x="1119" y="61"/>
                  </a:cubicBezTo>
                  <a:cubicBezTo>
                    <a:pt x="1127" y="64"/>
                    <a:pt x="1133" y="69"/>
                    <a:pt x="1137" y="74"/>
                  </a:cubicBezTo>
                  <a:cubicBezTo>
                    <a:pt x="1141" y="80"/>
                    <a:pt x="1144" y="86"/>
                    <a:pt x="1145" y="94"/>
                  </a:cubicBezTo>
                  <a:cubicBezTo>
                    <a:pt x="1146" y="99"/>
                    <a:pt x="1147" y="107"/>
                    <a:pt x="1147" y="119"/>
                  </a:cubicBezTo>
                  <a:lnTo>
                    <a:pt x="1147" y="215"/>
                  </a:lnTo>
                  <a:lnTo>
                    <a:pt x="1120" y="215"/>
                  </a:lnTo>
                  <a:lnTo>
                    <a:pt x="1120" y="121"/>
                  </a:lnTo>
                  <a:cubicBezTo>
                    <a:pt x="1120" y="110"/>
                    <a:pt x="1119" y="102"/>
                    <a:pt x="1117" y="96"/>
                  </a:cubicBezTo>
                  <a:cubicBezTo>
                    <a:pt x="1115" y="91"/>
                    <a:pt x="1112" y="87"/>
                    <a:pt x="1106" y="84"/>
                  </a:cubicBezTo>
                  <a:cubicBezTo>
                    <a:pt x="1101" y="80"/>
                    <a:pt x="1095" y="79"/>
                    <a:pt x="1088" y="79"/>
                  </a:cubicBezTo>
                  <a:cubicBezTo>
                    <a:pt x="1077" y="79"/>
                    <a:pt x="1067" y="82"/>
                    <a:pt x="1059" y="90"/>
                  </a:cubicBezTo>
                  <a:cubicBezTo>
                    <a:pt x="1051" y="97"/>
                    <a:pt x="1047" y="110"/>
                    <a:pt x="1047" y="130"/>
                  </a:cubicBezTo>
                  <a:lnTo>
                    <a:pt x="1047" y="215"/>
                  </a:lnTo>
                  <a:lnTo>
                    <a:pt x="1020" y="215"/>
                  </a:lnTo>
                  <a:close/>
                  <a:moveTo>
                    <a:pt x="1245" y="192"/>
                  </a:moveTo>
                  <a:lnTo>
                    <a:pt x="1249" y="215"/>
                  </a:lnTo>
                  <a:cubicBezTo>
                    <a:pt x="1241" y="217"/>
                    <a:pt x="1235" y="217"/>
                    <a:pt x="1229" y="217"/>
                  </a:cubicBezTo>
                  <a:cubicBezTo>
                    <a:pt x="1219" y="217"/>
                    <a:pt x="1212" y="216"/>
                    <a:pt x="1207" y="213"/>
                  </a:cubicBezTo>
                  <a:cubicBezTo>
                    <a:pt x="1201" y="210"/>
                    <a:pt x="1198" y="206"/>
                    <a:pt x="1195" y="201"/>
                  </a:cubicBezTo>
                  <a:cubicBezTo>
                    <a:pt x="1193" y="196"/>
                    <a:pt x="1192" y="186"/>
                    <a:pt x="1192" y="170"/>
                  </a:cubicBezTo>
                  <a:lnTo>
                    <a:pt x="1192" y="80"/>
                  </a:lnTo>
                  <a:lnTo>
                    <a:pt x="1173" y="80"/>
                  </a:lnTo>
                  <a:lnTo>
                    <a:pt x="1173" y="59"/>
                  </a:lnTo>
                  <a:lnTo>
                    <a:pt x="1192" y="59"/>
                  </a:lnTo>
                  <a:lnTo>
                    <a:pt x="1192" y="21"/>
                  </a:lnTo>
                  <a:lnTo>
                    <a:pt x="1219" y="5"/>
                  </a:lnTo>
                  <a:lnTo>
                    <a:pt x="1219" y="59"/>
                  </a:lnTo>
                  <a:lnTo>
                    <a:pt x="1245" y="59"/>
                  </a:lnTo>
                  <a:lnTo>
                    <a:pt x="1245" y="80"/>
                  </a:lnTo>
                  <a:lnTo>
                    <a:pt x="1219" y="80"/>
                  </a:lnTo>
                  <a:lnTo>
                    <a:pt x="1219" y="171"/>
                  </a:lnTo>
                  <a:cubicBezTo>
                    <a:pt x="1219" y="179"/>
                    <a:pt x="1219" y="184"/>
                    <a:pt x="1220" y="186"/>
                  </a:cubicBezTo>
                  <a:cubicBezTo>
                    <a:pt x="1221" y="188"/>
                    <a:pt x="1222" y="190"/>
                    <a:pt x="1224" y="191"/>
                  </a:cubicBezTo>
                  <a:cubicBezTo>
                    <a:pt x="1227" y="192"/>
                    <a:pt x="1230" y="193"/>
                    <a:pt x="1233" y="193"/>
                  </a:cubicBezTo>
                  <a:cubicBezTo>
                    <a:pt x="1236" y="193"/>
                    <a:pt x="1240" y="192"/>
                    <a:pt x="1245" y="192"/>
                  </a:cubicBezTo>
                  <a:close/>
                  <a:moveTo>
                    <a:pt x="1373" y="196"/>
                  </a:moveTo>
                  <a:cubicBezTo>
                    <a:pt x="1363" y="204"/>
                    <a:pt x="1353" y="210"/>
                    <a:pt x="1344" y="214"/>
                  </a:cubicBezTo>
                  <a:cubicBezTo>
                    <a:pt x="1335" y="217"/>
                    <a:pt x="1326" y="219"/>
                    <a:pt x="1315" y="219"/>
                  </a:cubicBezTo>
                  <a:cubicBezTo>
                    <a:pt x="1298" y="219"/>
                    <a:pt x="1285" y="215"/>
                    <a:pt x="1276" y="206"/>
                  </a:cubicBezTo>
                  <a:cubicBezTo>
                    <a:pt x="1267" y="198"/>
                    <a:pt x="1262" y="187"/>
                    <a:pt x="1262" y="174"/>
                  </a:cubicBezTo>
                  <a:cubicBezTo>
                    <a:pt x="1262" y="167"/>
                    <a:pt x="1264" y="160"/>
                    <a:pt x="1267" y="153"/>
                  </a:cubicBezTo>
                  <a:cubicBezTo>
                    <a:pt x="1271" y="147"/>
                    <a:pt x="1275" y="142"/>
                    <a:pt x="1281" y="138"/>
                  </a:cubicBezTo>
                  <a:cubicBezTo>
                    <a:pt x="1286" y="134"/>
                    <a:pt x="1293" y="131"/>
                    <a:pt x="1300" y="129"/>
                  </a:cubicBezTo>
                  <a:cubicBezTo>
                    <a:pt x="1305" y="128"/>
                    <a:pt x="1313" y="127"/>
                    <a:pt x="1323" y="126"/>
                  </a:cubicBezTo>
                  <a:cubicBezTo>
                    <a:pt x="1345" y="123"/>
                    <a:pt x="1360" y="120"/>
                    <a:pt x="1370" y="116"/>
                  </a:cubicBezTo>
                  <a:cubicBezTo>
                    <a:pt x="1371" y="113"/>
                    <a:pt x="1371" y="110"/>
                    <a:pt x="1371" y="110"/>
                  </a:cubicBezTo>
                  <a:cubicBezTo>
                    <a:pt x="1371" y="99"/>
                    <a:pt x="1368" y="91"/>
                    <a:pt x="1363" y="87"/>
                  </a:cubicBezTo>
                  <a:cubicBezTo>
                    <a:pt x="1356" y="81"/>
                    <a:pt x="1346" y="78"/>
                    <a:pt x="1333" y="78"/>
                  </a:cubicBezTo>
                  <a:cubicBezTo>
                    <a:pt x="1321" y="78"/>
                    <a:pt x="1311" y="80"/>
                    <a:pt x="1305" y="84"/>
                  </a:cubicBezTo>
                  <a:cubicBezTo>
                    <a:pt x="1300" y="89"/>
                    <a:pt x="1295" y="96"/>
                    <a:pt x="1292" y="107"/>
                  </a:cubicBezTo>
                  <a:lnTo>
                    <a:pt x="1267" y="104"/>
                  </a:lnTo>
                  <a:cubicBezTo>
                    <a:pt x="1269" y="93"/>
                    <a:pt x="1273" y="84"/>
                    <a:pt x="1278" y="77"/>
                  </a:cubicBezTo>
                  <a:cubicBezTo>
                    <a:pt x="1283" y="70"/>
                    <a:pt x="1291" y="65"/>
                    <a:pt x="1301" y="61"/>
                  </a:cubicBezTo>
                  <a:cubicBezTo>
                    <a:pt x="1312" y="58"/>
                    <a:pt x="1323" y="56"/>
                    <a:pt x="1337" y="56"/>
                  </a:cubicBezTo>
                  <a:cubicBezTo>
                    <a:pt x="1350" y="56"/>
                    <a:pt x="1361" y="57"/>
                    <a:pt x="1369" y="61"/>
                  </a:cubicBezTo>
                  <a:cubicBezTo>
                    <a:pt x="1378" y="64"/>
                    <a:pt x="1384" y="68"/>
                    <a:pt x="1388" y="72"/>
                  </a:cubicBezTo>
                  <a:cubicBezTo>
                    <a:pt x="1392" y="77"/>
                    <a:pt x="1394" y="83"/>
                    <a:pt x="1396" y="90"/>
                  </a:cubicBezTo>
                  <a:cubicBezTo>
                    <a:pt x="1397" y="95"/>
                    <a:pt x="1397" y="103"/>
                    <a:pt x="1397" y="115"/>
                  </a:cubicBezTo>
                  <a:lnTo>
                    <a:pt x="1397" y="150"/>
                  </a:lnTo>
                  <a:cubicBezTo>
                    <a:pt x="1397" y="175"/>
                    <a:pt x="1398" y="190"/>
                    <a:pt x="1399" y="197"/>
                  </a:cubicBezTo>
                  <a:cubicBezTo>
                    <a:pt x="1400" y="203"/>
                    <a:pt x="1402" y="209"/>
                    <a:pt x="1406" y="215"/>
                  </a:cubicBezTo>
                  <a:lnTo>
                    <a:pt x="1378" y="215"/>
                  </a:lnTo>
                  <a:cubicBezTo>
                    <a:pt x="1375" y="210"/>
                    <a:pt x="1373" y="204"/>
                    <a:pt x="1373" y="196"/>
                  </a:cubicBezTo>
                  <a:close/>
                  <a:moveTo>
                    <a:pt x="1370" y="137"/>
                  </a:moveTo>
                  <a:cubicBezTo>
                    <a:pt x="1361" y="141"/>
                    <a:pt x="1346" y="144"/>
                    <a:pt x="1327" y="147"/>
                  </a:cubicBezTo>
                  <a:cubicBezTo>
                    <a:pt x="1316" y="149"/>
                    <a:pt x="1309" y="150"/>
                    <a:pt x="1304" y="152"/>
                  </a:cubicBezTo>
                  <a:cubicBezTo>
                    <a:pt x="1300" y="154"/>
                    <a:pt x="1296" y="157"/>
                    <a:pt x="1294" y="161"/>
                  </a:cubicBezTo>
                  <a:cubicBezTo>
                    <a:pt x="1291" y="165"/>
                    <a:pt x="1290" y="169"/>
                    <a:pt x="1290" y="174"/>
                  </a:cubicBezTo>
                  <a:cubicBezTo>
                    <a:pt x="1290" y="181"/>
                    <a:pt x="1293" y="186"/>
                    <a:pt x="1298" y="191"/>
                  </a:cubicBezTo>
                  <a:cubicBezTo>
                    <a:pt x="1303" y="196"/>
                    <a:pt x="1311" y="198"/>
                    <a:pt x="1322" y="198"/>
                  </a:cubicBezTo>
                  <a:cubicBezTo>
                    <a:pt x="1332" y="198"/>
                    <a:pt x="1341" y="196"/>
                    <a:pt x="1349" y="192"/>
                  </a:cubicBezTo>
                  <a:cubicBezTo>
                    <a:pt x="1357" y="187"/>
                    <a:pt x="1363" y="181"/>
                    <a:pt x="1366" y="173"/>
                  </a:cubicBezTo>
                  <a:cubicBezTo>
                    <a:pt x="1369" y="167"/>
                    <a:pt x="1370" y="158"/>
                    <a:pt x="1370" y="147"/>
                  </a:cubicBezTo>
                  <a:lnTo>
                    <a:pt x="1370" y="137"/>
                  </a:lnTo>
                  <a:close/>
                  <a:moveTo>
                    <a:pt x="1496" y="192"/>
                  </a:moveTo>
                  <a:lnTo>
                    <a:pt x="1500" y="215"/>
                  </a:lnTo>
                  <a:cubicBezTo>
                    <a:pt x="1492" y="217"/>
                    <a:pt x="1486" y="217"/>
                    <a:pt x="1480" y="217"/>
                  </a:cubicBezTo>
                  <a:cubicBezTo>
                    <a:pt x="1470" y="217"/>
                    <a:pt x="1463" y="216"/>
                    <a:pt x="1457" y="213"/>
                  </a:cubicBezTo>
                  <a:cubicBezTo>
                    <a:pt x="1452" y="210"/>
                    <a:pt x="1448" y="206"/>
                    <a:pt x="1446" y="201"/>
                  </a:cubicBezTo>
                  <a:cubicBezTo>
                    <a:pt x="1444" y="196"/>
                    <a:pt x="1443" y="186"/>
                    <a:pt x="1443" y="170"/>
                  </a:cubicBezTo>
                  <a:lnTo>
                    <a:pt x="1443" y="80"/>
                  </a:lnTo>
                  <a:lnTo>
                    <a:pt x="1424" y="80"/>
                  </a:lnTo>
                  <a:lnTo>
                    <a:pt x="1424" y="59"/>
                  </a:lnTo>
                  <a:lnTo>
                    <a:pt x="1443" y="59"/>
                  </a:lnTo>
                  <a:lnTo>
                    <a:pt x="1443" y="21"/>
                  </a:lnTo>
                  <a:lnTo>
                    <a:pt x="1469" y="5"/>
                  </a:lnTo>
                  <a:lnTo>
                    <a:pt x="1469" y="59"/>
                  </a:lnTo>
                  <a:lnTo>
                    <a:pt x="1496" y="59"/>
                  </a:lnTo>
                  <a:lnTo>
                    <a:pt x="1496" y="80"/>
                  </a:lnTo>
                  <a:lnTo>
                    <a:pt x="1469" y="80"/>
                  </a:lnTo>
                  <a:lnTo>
                    <a:pt x="1469" y="171"/>
                  </a:lnTo>
                  <a:cubicBezTo>
                    <a:pt x="1469" y="179"/>
                    <a:pt x="1470" y="184"/>
                    <a:pt x="1471" y="186"/>
                  </a:cubicBezTo>
                  <a:cubicBezTo>
                    <a:pt x="1472" y="188"/>
                    <a:pt x="1473" y="190"/>
                    <a:pt x="1475" y="191"/>
                  </a:cubicBezTo>
                  <a:cubicBezTo>
                    <a:pt x="1477" y="192"/>
                    <a:pt x="1480" y="193"/>
                    <a:pt x="1484" y="193"/>
                  </a:cubicBezTo>
                  <a:cubicBezTo>
                    <a:pt x="1487" y="193"/>
                    <a:pt x="1491" y="192"/>
                    <a:pt x="1496" y="192"/>
                  </a:cubicBezTo>
                  <a:close/>
                  <a:moveTo>
                    <a:pt x="1522" y="31"/>
                  </a:moveTo>
                  <a:lnTo>
                    <a:pt x="1522" y="0"/>
                  </a:lnTo>
                  <a:lnTo>
                    <a:pt x="1548" y="0"/>
                  </a:lnTo>
                  <a:lnTo>
                    <a:pt x="1548" y="31"/>
                  </a:lnTo>
                  <a:lnTo>
                    <a:pt x="1522" y="31"/>
                  </a:lnTo>
                  <a:close/>
                  <a:moveTo>
                    <a:pt x="1522" y="215"/>
                  </a:moveTo>
                  <a:lnTo>
                    <a:pt x="1522" y="59"/>
                  </a:lnTo>
                  <a:lnTo>
                    <a:pt x="1548" y="59"/>
                  </a:lnTo>
                  <a:lnTo>
                    <a:pt x="1548" y="215"/>
                  </a:lnTo>
                  <a:lnTo>
                    <a:pt x="1522" y="215"/>
                  </a:lnTo>
                  <a:close/>
                  <a:moveTo>
                    <a:pt x="1579" y="137"/>
                  </a:moveTo>
                  <a:cubicBezTo>
                    <a:pt x="1579" y="109"/>
                    <a:pt x="1587" y="87"/>
                    <a:pt x="1603" y="73"/>
                  </a:cubicBezTo>
                  <a:cubicBezTo>
                    <a:pt x="1616" y="62"/>
                    <a:pt x="1633" y="56"/>
                    <a:pt x="1652" y="56"/>
                  </a:cubicBezTo>
                  <a:cubicBezTo>
                    <a:pt x="1673" y="56"/>
                    <a:pt x="1691" y="63"/>
                    <a:pt x="1704" y="77"/>
                  </a:cubicBezTo>
                  <a:cubicBezTo>
                    <a:pt x="1718" y="91"/>
                    <a:pt x="1725" y="110"/>
                    <a:pt x="1725" y="135"/>
                  </a:cubicBezTo>
                  <a:cubicBezTo>
                    <a:pt x="1725" y="155"/>
                    <a:pt x="1722" y="171"/>
                    <a:pt x="1716" y="183"/>
                  </a:cubicBezTo>
                  <a:cubicBezTo>
                    <a:pt x="1710" y="194"/>
                    <a:pt x="1701" y="203"/>
                    <a:pt x="1690" y="209"/>
                  </a:cubicBezTo>
                  <a:cubicBezTo>
                    <a:pt x="1678" y="216"/>
                    <a:pt x="1665" y="219"/>
                    <a:pt x="1652" y="219"/>
                  </a:cubicBezTo>
                  <a:cubicBezTo>
                    <a:pt x="1630" y="219"/>
                    <a:pt x="1612" y="212"/>
                    <a:pt x="1599" y="198"/>
                  </a:cubicBezTo>
                  <a:cubicBezTo>
                    <a:pt x="1585" y="184"/>
                    <a:pt x="1579" y="164"/>
                    <a:pt x="1579" y="137"/>
                  </a:cubicBezTo>
                  <a:close/>
                  <a:moveTo>
                    <a:pt x="1606" y="137"/>
                  </a:moveTo>
                  <a:cubicBezTo>
                    <a:pt x="1606" y="157"/>
                    <a:pt x="1610" y="172"/>
                    <a:pt x="1619" y="182"/>
                  </a:cubicBezTo>
                  <a:cubicBezTo>
                    <a:pt x="1628" y="192"/>
                    <a:pt x="1639" y="197"/>
                    <a:pt x="1652" y="197"/>
                  </a:cubicBezTo>
                  <a:cubicBezTo>
                    <a:pt x="1665" y="197"/>
                    <a:pt x="1676" y="192"/>
                    <a:pt x="1685" y="182"/>
                  </a:cubicBezTo>
                  <a:cubicBezTo>
                    <a:pt x="1693" y="172"/>
                    <a:pt x="1698" y="157"/>
                    <a:pt x="1698" y="137"/>
                  </a:cubicBezTo>
                  <a:cubicBezTo>
                    <a:pt x="1698" y="117"/>
                    <a:pt x="1693" y="103"/>
                    <a:pt x="1685" y="93"/>
                  </a:cubicBezTo>
                  <a:cubicBezTo>
                    <a:pt x="1676" y="83"/>
                    <a:pt x="1665" y="78"/>
                    <a:pt x="1652" y="78"/>
                  </a:cubicBezTo>
                  <a:cubicBezTo>
                    <a:pt x="1639" y="78"/>
                    <a:pt x="1628" y="83"/>
                    <a:pt x="1619" y="93"/>
                  </a:cubicBezTo>
                  <a:cubicBezTo>
                    <a:pt x="1610" y="103"/>
                    <a:pt x="1606" y="117"/>
                    <a:pt x="1606" y="137"/>
                  </a:cubicBezTo>
                  <a:close/>
                  <a:moveTo>
                    <a:pt x="1756" y="215"/>
                  </a:moveTo>
                  <a:lnTo>
                    <a:pt x="1756" y="59"/>
                  </a:lnTo>
                  <a:lnTo>
                    <a:pt x="1780" y="59"/>
                  </a:lnTo>
                  <a:lnTo>
                    <a:pt x="1780" y="82"/>
                  </a:lnTo>
                  <a:cubicBezTo>
                    <a:pt x="1791" y="64"/>
                    <a:pt x="1808" y="56"/>
                    <a:pt x="1829" y="56"/>
                  </a:cubicBezTo>
                  <a:cubicBezTo>
                    <a:pt x="1839" y="56"/>
                    <a:pt x="1847" y="58"/>
                    <a:pt x="1855" y="61"/>
                  </a:cubicBezTo>
                  <a:cubicBezTo>
                    <a:pt x="1863" y="64"/>
                    <a:pt x="1869" y="69"/>
                    <a:pt x="1873" y="74"/>
                  </a:cubicBezTo>
                  <a:cubicBezTo>
                    <a:pt x="1877" y="80"/>
                    <a:pt x="1879" y="86"/>
                    <a:pt x="1881" y="94"/>
                  </a:cubicBezTo>
                  <a:cubicBezTo>
                    <a:pt x="1882" y="99"/>
                    <a:pt x="1883" y="107"/>
                    <a:pt x="1883" y="119"/>
                  </a:cubicBezTo>
                  <a:lnTo>
                    <a:pt x="1883" y="215"/>
                  </a:lnTo>
                  <a:lnTo>
                    <a:pt x="1856" y="215"/>
                  </a:lnTo>
                  <a:lnTo>
                    <a:pt x="1856" y="121"/>
                  </a:lnTo>
                  <a:cubicBezTo>
                    <a:pt x="1856" y="110"/>
                    <a:pt x="1855" y="102"/>
                    <a:pt x="1853" y="96"/>
                  </a:cubicBezTo>
                  <a:cubicBezTo>
                    <a:pt x="1851" y="91"/>
                    <a:pt x="1847" y="87"/>
                    <a:pt x="1842" y="84"/>
                  </a:cubicBezTo>
                  <a:cubicBezTo>
                    <a:pt x="1837" y="80"/>
                    <a:pt x="1831" y="79"/>
                    <a:pt x="1824" y="79"/>
                  </a:cubicBezTo>
                  <a:cubicBezTo>
                    <a:pt x="1812" y="79"/>
                    <a:pt x="1803" y="82"/>
                    <a:pt x="1794" y="90"/>
                  </a:cubicBezTo>
                  <a:cubicBezTo>
                    <a:pt x="1786" y="97"/>
                    <a:pt x="1782" y="110"/>
                    <a:pt x="1782" y="130"/>
                  </a:cubicBezTo>
                  <a:lnTo>
                    <a:pt x="1782" y="215"/>
                  </a:lnTo>
                  <a:lnTo>
                    <a:pt x="1756" y="215"/>
                  </a:lnTo>
                  <a:close/>
                  <a:moveTo>
                    <a:pt x="2025" y="196"/>
                  </a:moveTo>
                  <a:cubicBezTo>
                    <a:pt x="2015" y="204"/>
                    <a:pt x="2006" y="210"/>
                    <a:pt x="1997" y="214"/>
                  </a:cubicBezTo>
                  <a:cubicBezTo>
                    <a:pt x="1987" y="217"/>
                    <a:pt x="1978" y="219"/>
                    <a:pt x="1967" y="219"/>
                  </a:cubicBezTo>
                  <a:cubicBezTo>
                    <a:pt x="1950" y="219"/>
                    <a:pt x="1937" y="215"/>
                    <a:pt x="1928" y="206"/>
                  </a:cubicBezTo>
                  <a:cubicBezTo>
                    <a:pt x="1919" y="198"/>
                    <a:pt x="1914" y="187"/>
                    <a:pt x="1914" y="174"/>
                  </a:cubicBezTo>
                  <a:cubicBezTo>
                    <a:pt x="1914" y="167"/>
                    <a:pt x="1916" y="160"/>
                    <a:pt x="1919" y="153"/>
                  </a:cubicBezTo>
                  <a:cubicBezTo>
                    <a:pt x="1923" y="147"/>
                    <a:pt x="1927" y="142"/>
                    <a:pt x="1933" y="138"/>
                  </a:cubicBezTo>
                  <a:cubicBezTo>
                    <a:pt x="1939" y="134"/>
                    <a:pt x="1945" y="131"/>
                    <a:pt x="1952" y="129"/>
                  </a:cubicBezTo>
                  <a:cubicBezTo>
                    <a:pt x="1957" y="128"/>
                    <a:pt x="1965" y="127"/>
                    <a:pt x="1975" y="126"/>
                  </a:cubicBezTo>
                  <a:cubicBezTo>
                    <a:pt x="1997" y="123"/>
                    <a:pt x="2013" y="120"/>
                    <a:pt x="2023" y="116"/>
                  </a:cubicBezTo>
                  <a:cubicBezTo>
                    <a:pt x="2023" y="113"/>
                    <a:pt x="2023" y="110"/>
                    <a:pt x="2023" y="110"/>
                  </a:cubicBezTo>
                  <a:cubicBezTo>
                    <a:pt x="2023" y="99"/>
                    <a:pt x="2020" y="91"/>
                    <a:pt x="2015" y="87"/>
                  </a:cubicBezTo>
                  <a:cubicBezTo>
                    <a:pt x="2009" y="81"/>
                    <a:pt x="1998" y="78"/>
                    <a:pt x="1985" y="78"/>
                  </a:cubicBezTo>
                  <a:cubicBezTo>
                    <a:pt x="1973" y="78"/>
                    <a:pt x="1964" y="80"/>
                    <a:pt x="1958" y="84"/>
                  </a:cubicBezTo>
                  <a:cubicBezTo>
                    <a:pt x="1952" y="89"/>
                    <a:pt x="1947" y="96"/>
                    <a:pt x="1944" y="107"/>
                  </a:cubicBezTo>
                  <a:lnTo>
                    <a:pt x="1919" y="104"/>
                  </a:lnTo>
                  <a:cubicBezTo>
                    <a:pt x="1921" y="93"/>
                    <a:pt x="1925" y="84"/>
                    <a:pt x="1930" y="77"/>
                  </a:cubicBezTo>
                  <a:cubicBezTo>
                    <a:pt x="1936" y="70"/>
                    <a:pt x="1943" y="65"/>
                    <a:pt x="1954" y="61"/>
                  </a:cubicBezTo>
                  <a:cubicBezTo>
                    <a:pt x="1964" y="58"/>
                    <a:pt x="1976" y="56"/>
                    <a:pt x="1989" y="56"/>
                  </a:cubicBezTo>
                  <a:cubicBezTo>
                    <a:pt x="2002" y="56"/>
                    <a:pt x="2013" y="57"/>
                    <a:pt x="2021" y="61"/>
                  </a:cubicBezTo>
                  <a:cubicBezTo>
                    <a:pt x="2030" y="64"/>
                    <a:pt x="2036" y="68"/>
                    <a:pt x="2040" y="72"/>
                  </a:cubicBezTo>
                  <a:cubicBezTo>
                    <a:pt x="2044" y="77"/>
                    <a:pt x="2046" y="83"/>
                    <a:pt x="2048" y="90"/>
                  </a:cubicBezTo>
                  <a:cubicBezTo>
                    <a:pt x="2049" y="95"/>
                    <a:pt x="2049" y="103"/>
                    <a:pt x="2049" y="115"/>
                  </a:cubicBezTo>
                  <a:lnTo>
                    <a:pt x="2049" y="150"/>
                  </a:lnTo>
                  <a:cubicBezTo>
                    <a:pt x="2049" y="175"/>
                    <a:pt x="2050" y="190"/>
                    <a:pt x="2051" y="197"/>
                  </a:cubicBezTo>
                  <a:cubicBezTo>
                    <a:pt x="2052" y="203"/>
                    <a:pt x="2054" y="209"/>
                    <a:pt x="2058" y="215"/>
                  </a:cubicBezTo>
                  <a:lnTo>
                    <a:pt x="2030" y="215"/>
                  </a:lnTo>
                  <a:cubicBezTo>
                    <a:pt x="2027" y="210"/>
                    <a:pt x="2026" y="204"/>
                    <a:pt x="2025" y="196"/>
                  </a:cubicBezTo>
                  <a:close/>
                  <a:moveTo>
                    <a:pt x="2023" y="137"/>
                  </a:moveTo>
                  <a:cubicBezTo>
                    <a:pt x="2013" y="141"/>
                    <a:pt x="1999" y="144"/>
                    <a:pt x="1979" y="147"/>
                  </a:cubicBezTo>
                  <a:cubicBezTo>
                    <a:pt x="1969" y="149"/>
                    <a:pt x="1961" y="150"/>
                    <a:pt x="1956" y="152"/>
                  </a:cubicBezTo>
                  <a:cubicBezTo>
                    <a:pt x="1952" y="154"/>
                    <a:pt x="1948" y="157"/>
                    <a:pt x="1946" y="161"/>
                  </a:cubicBezTo>
                  <a:cubicBezTo>
                    <a:pt x="1944" y="165"/>
                    <a:pt x="1942" y="169"/>
                    <a:pt x="1942" y="174"/>
                  </a:cubicBezTo>
                  <a:cubicBezTo>
                    <a:pt x="1942" y="181"/>
                    <a:pt x="1945" y="186"/>
                    <a:pt x="1950" y="191"/>
                  </a:cubicBezTo>
                  <a:cubicBezTo>
                    <a:pt x="1956" y="196"/>
                    <a:pt x="1963" y="198"/>
                    <a:pt x="1974" y="198"/>
                  </a:cubicBezTo>
                  <a:cubicBezTo>
                    <a:pt x="1984" y="198"/>
                    <a:pt x="1993" y="196"/>
                    <a:pt x="2001" y="192"/>
                  </a:cubicBezTo>
                  <a:cubicBezTo>
                    <a:pt x="2009" y="187"/>
                    <a:pt x="2015" y="181"/>
                    <a:pt x="2018" y="173"/>
                  </a:cubicBezTo>
                  <a:cubicBezTo>
                    <a:pt x="2021" y="167"/>
                    <a:pt x="2023" y="158"/>
                    <a:pt x="2023" y="147"/>
                  </a:cubicBezTo>
                  <a:lnTo>
                    <a:pt x="2023" y="137"/>
                  </a:lnTo>
                  <a:close/>
                  <a:moveTo>
                    <a:pt x="2090" y="215"/>
                  </a:moveTo>
                  <a:lnTo>
                    <a:pt x="2090" y="0"/>
                  </a:lnTo>
                  <a:lnTo>
                    <a:pt x="2116" y="0"/>
                  </a:lnTo>
                  <a:lnTo>
                    <a:pt x="2116" y="215"/>
                  </a:lnTo>
                  <a:lnTo>
                    <a:pt x="2090" y="215"/>
                  </a:lnTo>
                  <a:close/>
                  <a:moveTo>
                    <a:pt x="620" y="551"/>
                  </a:moveTo>
                  <a:lnTo>
                    <a:pt x="620" y="532"/>
                  </a:lnTo>
                  <a:cubicBezTo>
                    <a:pt x="610" y="547"/>
                    <a:pt x="595" y="555"/>
                    <a:pt x="576" y="555"/>
                  </a:cubicBezTo>
                  <a:cubicBezTo>
                    <a:pt x="564" y="555"/>
                    <a:pt x="552" y="551"/>
                    <a:pt x="542" y="545"/>
                  </a:cubicBezTo>
                  <a:cubicBezTo>
                    <a:pt x="532" y="538"/>
                    <a:pt x="523" y="528"/>
                    <a:pt x="518" y="516"/>
                  </a:cubicBezTo>
                  <a:cubicBezTo>
                    <a:pt x="512" y="504"/>
                    <a:pt x="509" y="490"/>
                    <a:pt x="509" y="474"/>
                  </a:cubicBezTo>
                  <a:cubicBezTo>
                    <a:pt x="509" y="458"/>
                    <a:pt x="512" y="444"/>
                    <a:pt x="517" y="431"/>
                  </a:cubicBezTo>
                  <a:cubicBezTo>
                    <a:pt x="522" y="418"/>
                    <a:pt x="530" y="409"/>
                    <a:pt x="540" y="402"/>
                  </a:cubicBezTo>
                  <a:cubicBezTo>
                    <a:pt x="551" y="395"/>
                    <a:pt x="562" y="392"/>
                    <a:pt x="575" y="392"/>
                  </a:cubicBezTo>
                  <a:cubicBezTo>
                    <a:pt x="584" y="392"/>
                    <a:pt x="593" y="394"/>
                    <a:pt x="600" y="398"/>
                  </a:cubicBezTo>
                  <a:cubicBezTo>
                    <a:pt x="608" y="402"/>
                    <a:pt x="613" y="407"/>
                    <a:pt x="618" y="413"/>
                  </a:cubicBezTo>
                  <a:lnTo>
                    <a:pt x="618" y="336"/>
                  </a:lnTo>
                  <a:lnTo>
                    <a:pt x="644" y="336"/>
                  </a:lnTo>
                  <a:lnTo>
                    <a:pt x="644" y="551"/>
                  </a:lnTo>
                  <a:lnTo>
                    <a:pt x="620" y="551"/>
                  </a:lnTo>
                  <a:close/>
                  <a:moveTo>
                    <a:pt x="536" y="474"/>
                  </a:moveTo>
                  <a:cubicBezTo>
                    <a:pt x="536" y="494"/>
                    <a:pt x="541" y="508"/>
                    <a:pt x="549" y="518"/>
                  </a:cubicBezTo>
                  <a:cubicBezTo>
                    <a:pt x="557" y="528"/>
                    <a:pt x="567" y="533"/>
                    <a:pt x="579" y="533"/>
                  </a:cubicBezTo>
                  <a:cubicBezTo>
                    <a:pt x="590" y="533"/>
                    <a:pt x="600" y="528"/>
                    <a:pt x="608" y="519"/>
                  </a:cubicBezTo>
                  <a:cubicBezTo>
                    <a:pt x="616" y="510"/>
                    <a:pt x="620" y="495"/>
                    <a:pt x="620" y="476"/>
                  </a:cubicBezTo>
                  <a:cubicBezTo>
                    <a:pt x="620" y="454"/>
                    <a:pt x="616" y="439"/>
                    <a:pt x="608" y="429"/>
                  </a:cubicBezTo>
                  <a:cubicBezTo>
                    <a:pt x="600" y="419"/>
                    <a:pt x="590" y="414"/>
                    <a:pt x="578" y="414"/>
                  </a:cubicBezTo>
                  <a:cubicBezTo>
                    <a:pt x="566" y="414"/>
                    <a:pt x="556" y="419"/>
                    <a:pt x="548" y="428"/>
                  </a:cubicBezTo>
                  <a:cubicBezTo>
                    <a:pt x="540" y="438"/>
                    <a:pt x="536" y="453"/>
                    <a:pt x="536" y="474"/>
                  </a:cubicBezTo>
                  <a:close/>
                  <a:moveTo>
                    <a:pt x="686" y="367"/>
                  </a:moveTo>
                  <a:lnTo>
                    <a:pt x="686" y="336"/>
                  </a:lnTo>
                  <a:lnTo>
                    <a:pt x="713" y="336"/>
                  </a:lnTo>
                  <a:lnTo>
                    <a:pt x="713" y="367"/>
                  </a:lnTo>
                  <a:lnTo>
                    <a:pt x="686" y="367"/>
                  </a:lnTo>
                  <a:close/>
                  <a:moveTo>
                    <a:pt x="686" y="551"/>
                  </a:moveTo>
                  <a:lnTo>
                    <a:pt x="686" y="395"/>
                  </a:lnTo>
                  <a:lnTo>
                    <a:pt x="713" y="395"/>
                  </a:lnTo>
                  <a:lnTo>
                    <a:pt x="713" y="551"/>
                  </a:lnTo>
                  <a:lnTo>
                    <a:pt x="686" y="551"/>
                  </a:lnTo>
                  <a:close/>
                  <a:moveTo>
                    <a:pt x="742" y="505"/>
                  </a:moveTo>
                  <a:lnTo>
                    <a:pt x="768" y="501"/>
                  </a:lnTo>
                  <a:cubicBezTo>
                    <a:pt x="770" y="511"/>
                    <a:pt x="774" y="519"/>
                    <a:pt x="781" y="525"/>
                  </a:cubicBezTo>
                  <a:cubicBezTo>
                    <a:pt x="787" y="530"/>
                    <a:pt x="797" y="533"/>
                    <a:pt x="809" y="533"/>
                  </a:cubicBezTo>
                  <a:cubicBezTo>
                    <a:pt x="821" y="533"/>
                    <a:pt x="830" y="531"/>
                    <a:pt x="836" y="526"/>
                  </a:cubicBezTo>
                  <a:cubicBezTo>
                    <a:pt x="842" y="521"/>
                    <a:pt x="845" y="515"/>
                    <a:pt x="845" y="508"/>
                  </a:cubicBezTo>
                  <a:cubicBezTo>
                    <a:pt x="845" y="502"/>
                    <a:pt x="842" y="498"/>
                    <a:pt x="837" y="494"/>
                  </a:cubicBezTo>
                  <a:cubicBezTo>
                    <a:pt x="833" y="492"/>
                    <a:pt x="824" y="489"/>
                    <a:pt x="810" y="485"/>
                  </a:cubicBezTo>
                  <a:cubicBezTo>
                    <a:pt x="790" y="480"/>
                    <a:pt x="777" y="476"/>
                    <a:pt x="769" y="473"/>
                  </a:cubicBezTo>
                  <a:cubicBezTo>
                    <a:pt x="762" y="469"/>
                    <a:pt x="756" y="464"/>
                    <a:pt x="752" y="458"/>
                  </a:cubicBezTo>
                  <a:cubicBezTo>
                    <a:pt x="749" y="451"/>
                    <a:pt x="747" y="444"/>
                    <a:pt x="747" y="437"/>
                  </a:cubicBezTo>
                  <a:cubicBezTo>
                    <a:pt x="747" y="430"/>
                    <a:pt x="748" y="423"/>
                    <a:pt x="751" y="418"/>
                  </a:cubicBezTo>
                  <a:cubicBezTo>
                    <a:pt x="755" y="412"/>
                    <a:pt x="759" y="407"/>
                    <a:pt x="764" y="403"/>
                  </a:cubicBezTo>
                  <a:cubicBezTo>
                    <a:pt x="768" y="400"/>
                    <a:pt x="774" y="397"/>
                    <a:pt x="781" y="395"/>
                  </a:cubicBezTo>
                  <a:cubicBezTo>
                    <a:pt x="788" y="393"/>
                    <a:pt x="796" y="392"/>
                    <a:pt x="804" y="392"/>
                  </a:cubicBezTo>
                  <a:cubicBezTo>
                    <a:pt x="816" y="392"/>
                    <a:pt x="827" y="394"/>
                    <a:pt x="836" y="397"/>
                  </a:cubicBezTo>
                  <a:cubicBezTo>
                    <a:pt x="846" y="401"/>
                    <a:pt x="852" y="405"/>
                    <a:pt x="857" y="411"/>
                  </a:cubicBezTo>
                  <a:cubicBezTo>
                    <a:pt x="861" y="418"/>
                    <a:pt x="864" y="426"/>
                    <a:pt x="866" y="436"/>
                  </a:cubicBezTo>
                  <a:lnTo>
                    <a:pt x="840" y="439"/>
                  </a:lnTo>
                  <a:cubicBezTo>
                    <a:pt x="839" y="431"/>
                    <a:pt x="835" y="425"/>
                    <a:pt x="830" y="420"/>
                  </a:cubicBezTo>
                  <a:cubicBezTo>
                    <a:pt x="824" y="416"/>
                    <a:pt x="816" y="414"/>
                    <a:pt x="806" y="414"/>
                  </a:cubicBezTo>
                  <a:cubicBezTo>
                    <a:pt x="794" y="414"/>
                    <a:pt x="785" y="416"/>
                    <a:pt x="780" y="420"/>
                  </a:cubicBezTo>
                  <a:cubicBezTo>
                    <a:pt x="775" y="424"/>
                    <a:pt x="772" y="428"/>
                    <a:pt x="772" y="434"/>
                  </a:cubicBezTo>
                  <a:cubicBezTo>
                    <a:pt x="772" y="437"/>
                    <a:pt x="773" y="440"/>
                    <a:pt x="775" y="443"/>
                  </a:cubicBezTo>
                  <a:cubicBezTo>
                    <a:pt x="778" y="446"/>
                    <a:pt x="781" y="448"/>
                    <a:pt x="786" y="450"/>
                  </a:cubicBezTo>
                  <a:cubicBezTo>
                    <a:pt x="788" y="451"/>
                    <a:pt x="796" y="453"/>
                    <a:pt x="809" y="457"/>
                  </a:cubicBezTo>
                  <a:cubicBezTo>
                    <a:pt x="828" y="462"/>
                    <a:pt x="841" y="466"/>
                    <a:pt x="848" y="469"/>
                  </a:cubicBezTo>
                  <a:cubicBezTo>
                    <a:pt x="855" y="472"/>
                    <a:pt x="861" y="477"/>
                    <a:pt x="865" y="483"/>
                  </a:cubicBezTo>
                  <a:cubicBezTo>
                    <a:pt x="870" y="489"/>
                    <a:pt x="872" y="497"/>
                    <a:pt x="872" y="506"/>
                  </a:cubicBezTo>
                  <a:cubicBezTo>
                    <a:pt x="872" y="514"/>
                    <a:pt x="869" y="523"/>
                    <a:pt x="864" y="530"/>
                  </a:cubicBezTo>
                  <a:cubicBezTo>
                    <a:pt x="859" y="538"/>
                    <a:pt x="851" y="544"/>
                    <a:pt x="842" y="549"/>
                  </a:cubicBezTo>
                  <a:cubicBezTo>
                    <a:pt x="832" y="553"/>
                    <a:pt x="821" y="555"/>
                    <a:pt x="809" y="555"/>
                  </a:cubicBezTo>
                  <a:cubicBezTo>
                    <a:pt x="789" y="555"/>
                    <a:pt x="773" y="551"/>
                    <a:pt x="763" y="542"/>
                  </a:cubicBezTo>
                  <a:cubicBezTo>
                    <a:pt x="752" y="534"/>
                    <a:pt x="745" y="521"/>
                    <a:pt x="742" y="505"/>
                  </a:cubicBezTo>
                  <a:close/>
                  <a:moveTo>
                    <a:pt x="961" y="528"/>
                  </a:moveTo>
                  <a:lnTo>
                    <a:pt x="965" y="551"/>
                  </a:lnTo>
                  <a:cubicBezTo>
                    <a:pt x="957" y="553"/>
                    <a:pt x="951" y="553"/>
                    <a:pt x="945" y="553"/>
                  </a:cubicBezTo>
                  <a:cubicBezTo>
                    <a:pt x="935" y="553"/>
                    <a:pt x="928" y="552"/>
                    <a:pt x="922" y="549"/>
                  </a:cubicBezTo>
                  <a:cubicBezTo>
                    <a:pt x="917" y="546"/>
                    <a:pt x="913" y="542"/>
                    <a:pt x="911" y="537"/>
                  </a:cubicBezTo>
                  <a:cubicBezTo>
                    <a:pt x="909" y="532"/>
                    <a:pt x="908" y="522"/>
                    <a:pt x="908" y="506"/>
                  </a:cubicBezTo>
                  <a:lnTo>
                    <a:pt x="908" y="416"/>
                  </a:lnTo>
                  <a:lnTo>
                    <a:pt x="889" y="416"/>
                  </a:lnTo>
                  <a:lnTo>
                    <a:pt x="889" y="395"/>
                  </a:lnTo>
                  <a:lnTo>
                    <a:pt x="908" y="395"/>
                  </a:lnTo>
                  <a:lnTo>
                    <a:pt x="908" y="357"/>
                  </a:lnTo>
                  <a:lnTo>
                    <a:pt x="934" y="341"/>
                  </a:lnTo>
                  <a:lnTo>
                    <a:pt x="934" y="395"/>
                  </a:lnTo>
                  <a:lnTo>
                    <a:pt x="961" y="395"/>
                  </a:lnTo>
                  <a:lnTo>
                    <a:pt x="961" y="416"/>
                  </a:lnTo>
                  <a:lnTo>
                    <a:pt x="934" y="416"/>
                  </a:lnTo>
                  <a:lnTo>
                    <a:pt x="934" y="507"/>
                  </a:lnTo>
                  <a:cubicBezTo>
                    <a:pt x="934" y="515"/>
                    <a:pt x="935" y="520"/>
                    <a:pt x="936" y="522"/>
                  </a:cubicBezTo>
                  <a:cubicBezTo>
                    <a:pt x="937" y="524"/>
                    <a:pt x="938" y="526"/>
                    <a:pt x="940" y="527"/>
                  </a:cubicBezTo>
                  <a:cubicBezTo>
                    <a:pt x="942" y="528"/>
                    <a:pt x="945" y="529"/>
                    <a:pt x="949" y="529"/>
                  </a:cubicBezTo>
                  <a:cubicBezTo>
                    <a:pt x="952" y="529"/>
                    <a:pt x="956" y="528"/>
                    <a:pt x="961" y="528"/>
                  </a:cubicBezTo>
                  <a:close/>
                  <a:moveTo>
                    <a:pt x="1088" y="532"/>
                  </a:moveTo>
                  <a:cubicBezTo>
                    <a:pt x="1079" y="540"/>
                    <a:pt x="1069" y="546"/>
                    <a:pt x="1060" y="550"/>
                  </a:cubicBezTo>
                  <a:cubicBezTo>
                    <a:pt x="1051" y="553"/>
                    <a:pt x="1041" y="555"/>
                    <a:pt x="1031" y="555"/>
                  </a:cubicBezTo>
                  <a:cubicBezTo>
                    <a:pt x="1014" y="555"/>
                    <a:pt x="1001" y="551"/>
                    <a:pt x="992" y="542"/>
                  </a:cubicBezTo>
                  <a:cubicBezTo>
                    <a:pt x="982" y="534"/>
                    <a:pt x="978" y="523"/>
                    <a:pt x="978" y="510"/>
                  </a:cubicBezTo>
                  <a:cubicBezTo>
                    <a:pt x="978" y="503"/>
                    <a:pt x="979" y="496"/>
                    <a:pt x="983" y="489"/>
                  </a:cubicBezTo>
                  <a:cubicBezTo>
                    <a:pt x="986" y="483"/>
                    <a:pt x="991" y="478"/>
                    <a:pt x="997" y="474"/>
                  </a:cubicBezTo>
                  <a:cubicBezTo>
                    <a:pt x="1002" y="470"/>
                    <a:pt x="1009" y="467"/>
                    <a:pt x="1016" y="465"/>
                  </a:cubicBezTo>
                  <a:cubicBezTo>
                    <a:pt x="1021" y="464"/>
                    <a:pt x="1029" y="463"/>
                    <a:pt x="1039" y="461"/>
                  </a:cubicBezTo>
                  <a:cubicBezTo>
                    <a:pt x="1060" y="459"/>
                    <a:pt x="1076" y="456"/>
                    <a:pt x="1086" y="452"/>
                  </a:cubicBezTo>
                  <a:cubicBezTo>
                    <a:pt x="1086" y="449"/>
                    <a:pt x="1086" y="446"/>
                    <a:pt x="1086" y="446"/>
                  </a:cubicBezTo>
                  <a:cubicBezTo>
                    <a:pt x="1086" y="435"/>
                    <a:pt x="1084" y="427"/>
                    <a:pt x="1079" y="423"/>
                  </a:cubicBezTo>
                  <a:cubicBezTo>
                    <a:pt x="1072" y="417"/>
                    <a:pt x="1062" y="414"/>
                    <a:pt x="1049" y="414"/>
                  </a:cubicBezTo>
                  <a:cubicBezTo>
                    <a:pt x="1036" y="414"/>
                    <a:pt x="1027" y="416"/>
                    <a:pt x="1021" y="420"/>
                  </a:cubicBezTo>
                  <a:cubicBezTo>
                    <a:pt x="1015" y="425"/>
                    <a:pt x="1011" y="432"/>
                    <a:pt x="1008" y="443"/>
                  </a:cubicBezTo>
                  <a:lnTo>
                    <a:pt x="982" y="440"/>
                  </a:lnTo>
                  <a:cubicBezTo>
                    <a:pt x="985" y="429"/>
                    <a:pt x="989" y="420"/>
                    <a:pt x="994" y="413"/>
                  </a:cubicBezTo>
                  <a:cubicBezTo>
                    <a:pt x="999" y="406"/>
                    <a:pt x="1007" y="401"/>
                    <a:pt x="1017" y="397"/>
                  </a:cubicBezTo>
                  <a:cubicBezTo>
                    <a:pt x="1027" y="394"/>
                    <a:pt x="1039" y="392"/>
                    <a:pt x="1053" y="392"/>
                  </a:cubicBezTo>
                  <a:cubicBezTo>
                    <a:pt x="1066" y="392"/>
                    <a:pt x="1077" y="393"/>
                    <a:pt x="1085" y="397"/>
                  </a:cubicBezTo>
                  <a:cubicBezTo>
                    <a:pt x="1093" y="400"/>
                    <a:pt x="1099" y="404"/>
                    <a:pt x="1103" y="408"/>
                  </a:cubicBezTo>
                  <a:cubicBezTo>
                    <a:pt x="1107" y="413"/>
                    <a:pt x="1110" y="419"/>
                    <a:pt x="1112" y="426"/>
                  </a:cubicBezTo>
                  <a:cubicBezTo>
                    <a:pt x="1113" y="431"/>
                    <a:pt x="1113" y="439"/>
                    <a:pt x="1113" y="451"/>
                  </a:cubicBezTo>
                  <a:lnTo>
                    <a:pt x="1113" y="486"/>
                  </a:lnTo>
                  <a:cubicBezTo>
                    <a:pt x="1113" y="511"/>
                    <a:pt x="1114" y="526"/>
                    <a:pt x="1115" y="533"/>
                  </a:cubicBezTo>
                  <a:cubicBezTo>
                    <a:pt x="1116" y="539"/>
                    <a:pt x="1118" y="545"/>
                    <a:pt x="1121" y="551"/>
                  </a:cubicBezTo>
                  <a:lnTo>
                    <a:pt x="1094" y="551"/>
                  </a:lnTo>
                  <a:cubicBezTo>
                    <a:pt x="1091" y="546"/>
                    <a:pt x="1089" y="539"/>
                    <a:pt x="1088" y="532"/>
                  </a:cubicBezTo>
                  <a:close/>
                  <a:moveTo>
                    <a:pt x="1086" y="473"/>
                  </a:moveTo>
                  <a:cubicBezTo>
                    <a:pt x="1077" y="477"/>
                    <a:pt x="1062" y="480"/>
                    <a:pt x="1043" y="483"/>
                  </a:cubicBezTo>
                  <a:cubicBezTo>
                    <a:pt x="1032" y="485"/>
                    <a:pt x="1025" y="486"/>
                    <a:pt x="1020" y="488"/>
                  </a:cubicBezTo>
                  <a:cubicBezTo>
                    <a:pt x="1016" y="490"/>
                    <a:pt x="1012" y="493"/>
                    <a:pt x="1010" y="497"/>
                  </a:cubicBezTo>
                  <a:cubicBezTo>
                    <a:pt x="1007" y="501"/>
                    <a:pt x="1006" y="505"/>
                    <a:pt x="1006" y="510"/>
                  </a:cubicBezTo>
                  <a:cubicBezTo>
                    <a:pt x="1006" y="517"/>
                    <a:pt x="1009" y="522"/>
                    <a:pt x="1014" y="527"/>
                  </a:cubicBezTo>
                  <a:cubicBezTo>
                    <a:pt x="1019" y="532"/>
                    <a:pt x="1027" y="534"/>
                    <a:pt x="1037" y="534"/>
                  </a:cubicBezTo>
                  <a:cubicBezTo>
                    <a:pt x="1048" y="534"/>
                    <a:pt x="1057" y="532"/>
                    <a:pt x="1065" y="528"/>
                  </a:cubicBezTo>
                  <a:cubicBezTo>
                    <a:pt x="1072" y="523"/>
                    <a:pt x="1078" y="517"/>
                    <a:pt x="1082" y="509"/>
                  </a:cubicBezTo>
                  <a:cubicBezTo>
                    <a:pt x="1085" y="503"/>
                    <a:pt x="1086" y="494"/>
                    <a:pt x="1086" y="483"/>
                  </a:cubicBezTo>
                  <a:lnTo>
                    <a:pt x="1086" y="473"/>
                  </a:lnTo>
                  <a:close/>
                  <a:moveTo>
                    <a:pt x="1154" y="551"/>
                  </a:moveTo>
                  <a:lnTo>
                    <a:pt x="1154" y="395"/>
                  </a:lnTo>
                  <a:lnTo>
                    <a:pt x="1178" y="395"/>
                  </a:lnTo>
                  <a:lnTo>
                    <a:pt x="1178" y="418"/>
                  </a:lnTo>
                  <a:cubicBezTo>
                    <a:pt x="1189" y="400"/>
                    <a:pt x="1206" y="392"/>
                    <a:pt x="1227" y="392"/>
                  </a:cubicBezTo>
                  <a:cubicBezTo>
                    <a:pt x="1237" y="392"/>
                    <a:pt x="1245" y="394"/>
                    <a:pt x="1253" y="397"/>
                  </a:cubicBezTo>
                  <a:cubicBezTo>
                    <a:pt x="1261" y="400"/>
                    <a:pt x="1267" y="405"/>
                    <a:pt x="1271" y="410"/>
                  </a:cubicBezTo>
                  <a:cubicBezTo>
                    <a:pt x="1275" y="416"/>
                    <a:pt x="1278" y="422"/>
                    <a:pt x="1279" y="430"/>
                  </a:cubicBezTo>
                  <a:cubicBezTo>
                    <a:pt x="1280" y="435"/>
                    <a:pt x="1281" y="443"/>
                    <a:pt x="1281" y="455"/>
                  </a:cubicBezTo>
                  <a:lnTo>
                    <a:pt x="1281" y="551"/>
                  </a:lnTo>
                  <a:lnTo>
                    <a:pt x="1254" y="551"/>
                  </a:lnTo>
                  <a:lnTo>
                    <a:pt x="1254" y="456"/>
                  </a:lnTo>
                  <a:cubicBezTo>
                    <a:pt x="1254" y="446"/>
                    <a:pt x="1253" y="438"/>
                    <a:pt x="1251" y="432"/>
                  </a:cubicBezTo>
                  <a:cubicBezTo>
                    <a:pt x="1249" y="427"/>
                    <a:pt x="1245" y="423"/>
                    <a:pt x="1240" y="420"/>
                  </a:cubicBezTo>
                  <a:cubicBezTo>
                    <a:pt x="1235" y="416"/>
                    <a:pt x="1229" y="415"/>
                    <a:pt x="1222" y="415"/>
                  </a:cubicBezTo>
                  <a:cubicBezTo>
                    <a:pt x="1211" y="415"/>
                    <a:pt x="1201" y="418"/>
                    <a:pt x="1193" y="426"/>
                  </a:cubicBezTo>
                  <a:cubicBezTo>
                    <a:pt x="1184" y="433"/>
                    <a:pt x="1180" y="446"/>
                    <a:pt x="1180" y="466"/>
                  </a:cubicBezTo>
                  <a:lnTo>
                    <a:pt x="1180" y="551"/>
                  </a:lnTo>
                  <a:lnTo>
                    <a:pt x="1154" y="551"/>
                  </a:lnTo>
                  <a:close/>
                  <a:moveTo>
                    <a:pt x="1423" y="494"/>
                  </a:moveTo>
                  <a:lnTo>
                    <a:pt x="1449" y="498"/>
                  </a:lnTo>
                  <a:cubicBezTo>
                    <a:pt x="1446" y="516"/>
                    <a:pt x="1439" y="530"/>
                    <a:pt x="1427" y="540"/>
                  </a:cubicBezTo>
                  <a:cubicBezTo>
                    <a:pt x="1415" y="550"/>
                    <a:pt x="1401" y="555"/>
                    <a:pt x="1384" y="555"/>
                  </a:cubicBezTo>
                  <a:cubicBezTo>
                    <a:pt x="1363" y="555"/>
                    <a:pt x="1346" y="548"/>
                    <a:pt x="1333" y="534"/>
                  </a:cubicBezTo>
                  <a:cubicBezTo>
                    <a:pt x="1320" y="520"/>
                    <a:pt x="1313" y="500"/>
                    <a:pt x="1313" y="474"/>
                  </a:cubicBezTo>
                  <a:cubicBezTo>
                    <a:pt x="1313" y="457"/>
                    <a:pt x="1316" y="442"/>
                    <a:pt x="1321" y="430"/>
                  </a:cubicBezTo>
                  <a:cubicBezTo>
                    <a:pt x="1327" y="417"/>
                    <a:pt x="1336" y="408"/>
                    <a:pt x="1347" y="401"/>
                  </a:cubicBezTo>
                  <a:cubicBezTo>
                    <a:pt x="1358" y="395"/>
                    <a:pt x="1371" y="392"/>
                    <a:pt x="1384" y="392"/>
                  </a:cubicBezTo>
                  <a:cubicBezTo>
                    <a:pt x="1401" y="392"/>
                    <a:pt x="1415" y="396"/>
                    <a:pt x="1426" y="405"/>
                  </a:cubicBezTo>
                  <a:cubicBezTo>
                    <a:pt x="1437" y="413"/>
                    <a:pt x="1443" y="425"/>
                    <a:pt x="1446" y="441"/>
                  </a:cubicBezTo>
                  <a:lnTo>
                    <a:pt x="1421" y="445"/>
                  </a:lnTo>
                  <a:cubicBezTo>
                    <a:pt x="1418" y="435"/>
                    <a:pt x="1414" y="427"/>
                    <a:pt x="1408" y="422"/>
                  </a:cubicBezTo>
                  <a:cubicBezTo>
                    <a:pt x="1402" y="416"/>
                    <a:pt x="1394" y="414"/>
                    <a:pt x="1385" y="414"/>
                  </a:cubicBezTo>
                  <a:cubicBezTo>
                    <a:pt x="1372" y="414"/>
                    <a:pt x="1361" y="418"/>
                    <a:pt x="1353" y="428"/>
                  </a:cubicBezTo>
                  <a:cubicBezTo>
                    <a:pt x="1344" y="437"/>
                    <a:pt x="1340" y="453"/>
                    <a:pt x="1340" y="473"/>
                  </a:cubicBezTo>
                  <a:cubicBezTo>
                    <a:pt x="1340" y="494"/>
                    <a:pt x="1344" y="509"/>
                    <a:pt x="1352" y="519"/>
                  </a:cubicBezTo>
                  <a:cubicBezTo>
                    <a:pt x="1360" y="528"/>
                    <a:pt x="1371" y="533"/>
                    <a:pt x="1384" y="533"/>
                  </a:cubicBezTo>
                  <a:cubicBezTo>
                    <a:pt x="1394" y="533"/>
                    <a:pt x="1403" y="530"/>
                    <a:pt x="1410" y="524"/>
                  </a:cubicBezTo>
                  <a:cubicBezTo>
                    <a:pt x="1417" y="517"/>
                    <a:pt x="1421" y="507"/>
                    <a:pt x="1423" y="494"/>
                  </a:cubicBezTo>
                  <a:close/>
                  <a:moveTo>
                    <a:pt x="1578" y="501"/>
                  </a:moveTo>
                  <a:lnTo>
                    <a:pt x="1606" y="505"/>
                  </a:lnTo>
                  <a:cubicBezTo>
                    <a:pt x="1601" y="520"/>
                    <a:pt x="1593" y="533"/>
                    <a:pt x="1582" y="542"/>
                  </a:cubicBezTo>
                  <a:cubicBezTo>
                    <a:pt x="1570" y="550"/>
                    <a:pt x="1555" y="555"/>
                    <a:pt x="1537" y="555"/>
                  </a:cubicBezTo>
                  <a:cubicBezTo>
                    <a:pt x="1514" y="555"/>
                    <a:pt x="1496" y="548"/>
                    <a:pt x="1483" y="534"/>
                  </a:cubicBezTo>
                  <a:cubicBezTo>
                    <a:pt x="1469" y="520"/>
                    <a:pt x="1463" y="500"/>
                    <a:pt x="1463" y="475"/>
                  </a:cubicBezTo>
                  <a:cubicBezTo>
                    <a:pt x="1463" y="448"/>
                    <a:pt x="1470" y="428"/>
                    <a:pt x="1483" y="414"/>
                  </a:cubicBezTo>
                  <a:cubicBezTo>
                    <a:pt x="1497" y="399"/>
                    <a:pt x="1514" y="392"/>
                    <a:pt x="1536" y="392"/>
                  </a:cubicBezTo>
                  <a:cubicBezTo>
                    <a:pt x="1556" y="392"/>
                    <a:pt x="1573" y="399"/>
                    <a:pt x="1587" y="413"/>
                  </a:cubicBezTo>
                  <a:cubicBezTo>
                    <a:pt x="1600" y="427"/>
                    <a:pt x="1607" y="447"/>
                    <a:pt x="1607" y="473"/>
                  </a:cubicBezTo>
                  <a:cubicBezTo>
                    <a:pt x="1607" y="475"/>
                    <a:pt x="1606" y="477"/>
                    <a:pt x="1606" y="480"/>
                  </a:cubicBezTo>
                  <a:lnTo>
                    <a:pt x="1490" y="480"/>
                  </a:lnTo>
                  <a:cubicBezTo>
                    <a:pt x="1491" y="497"/>
                    <a:pt x="1496" y="510"/>
                    <a:pt x="1505" y="519"/>
                  </a:cubicBezTo>
                  <a:cubicBezTo>
                    <a:pt x="1513" y="529"/>
                    <a:pt x="1524" y="533"/>
                    <a:pt x="1537" y="533"/>
                  </a:cubicBezTo>
                  <a:cubicBezTo>
                    <a:pt x="1547" y="533"/>
                    <a:pt x="1555" y="531"/>
                    <a:pt x="1562" y="526"/>
                  </a:cubicBezTo>
                  <a:cubicBezTo>
                    <a:pt x="1569" y="520"/>
                    <a:pt x="1574" y="512"/>
                    <a:pt x="1578" y="501"/>
                  </a:cubicBezTo>
                  <a:close/>
                  <a:moveTo>
                    <a:pt x="1492" y="458"/>
                  </a:moveTo>
                  <a:lnTo>
                    <a:pt x="1579" y="458"/>
                  </a:lnTo>
                  <a:cubicBezTo>
                    <a:pt x="1577" y="445"/>
                    <a:pt x="1574" y="435"/>
                    <a:pt x="1569" y="429"/>
                  </a:cubicBezTo>
                  <a:cubicBezTo>
                    <a:pt x="1560" y="419"/>
                    <a:pt x="1549" y="414"/>
                    <a:pt x="1536" y="414"/>
                  </a:cubicBezTo>
                  <a:cubicBezTo>
                    <a:pt x="1524" y="414"/>
                    <a:pt x="1514" y="418"/>
                    <a:pt x="1505" y="426"/>
                  </a:cubicBezTo>
                  <a:cubicBezTo>
                    <a:pt x="1497" y="434"/>
                    <a:pt x="1492" y="445"/>
                    <a:pt x="1492" y="458"/>
                  </a:cubicBezTo>
                  <a:close/>
                </a:path>
              </a:pathLst>
            </a:custGeom>
            <a:solidFill>
              <a:srgbClr val="25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8841" name="Group 9"/>
          <p:cNvGrpSpPr>
            <a:grpSpLocks/>
          </p:cNvGrpSpPr>
          <p:nvPr/>
        </p:nvGrpSpPr>
        <p:grpSpPr bwMode="auto">
          <a:xfrm>
            <a:off x="7408863" y="3376614"/>
            <a:ext cx="1147762" cy="954087"/>
            <a:chOff x="6891338" y="2338388"/>
            <a:chExt cx="927101" cy="792163"/>
          </a:xfrm>
        </p:grpSpPr>
        <p:sp>
          <p:nvSpPr>
            <p:cNvPr id="29104" name="Freeform 477"/>
            <p:cNvSpPr>
              <a:spLocks/>
            </p:cNvSpPr>
            <p:nvPr/>
          </p:nvSpPr>
          <p:spPr bwMode="auto">
            <a:xfrm>
              <a:off x="6958013" y="2490788"/>
              <a:ext cx="82550" cy="542925"/>
            </a:xfrm>
            <a:custGeom>
              <a:avLst/>
              <a:gdLst>
                <a:gd name="T0" fmla="*/ 2147483647 w 211"/>
                <a:gd name="T1" fmla="*/ 2147483647 h 1397"/>
                <a:gd name="T2" fmla="*/ 2147483647 w 211"/>
                <a:gd name="T3" fmla="*/ 2147483647 h 1397"/>
                <a:gd name="T4" fmla="*/ 2147483647 w 211"/>
                <a:gd name="T5" fmla="*/ 2147483647 h 1397"/>
                <a:gd name="T6" fmla="*/ 2147483647 w 211"/>
                <a:gd name="T7" fmla="*/ 2147483647 h 1397"/>
                <a:gd name="T8" fmla="*/ 2147483647 w 211"/>
                <a:gd name="T9" fmla="*/ 2147483647 h 1397"/>
                <a:gd name="T10" fmla="*/ 2147483647 w 211"/>
                <a:gd name="T11" fmla="*/ 2147483647 h 1397"/>
                <a:gd name="T12" fmla="*/ 2147483647 w 211"/>
                <a:gd name="T13" fmla="*/ 2147483647 h 1397"/>
                <a:gd name="T14" fmla="*/ 2147483647 w 211"/>
                <a:gd name="T15" fmla="*/ 2147483647 h 1397"/>
                <a:gd name="T16" fmla="*/ 2147483647 w 211"/>
                <a:gd name="T17" fmla="*/ 0 h 1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1" h="1397">
                  <a:moveTo>
                    <a:pt x="211" y="1397"/>
                  </a:moveTo>
                  <a:cubicBezTo>
                    <a:pt x="210" y="1397"/>
                    <a:pt x="210" y="1396"/>
                    <a:pt x="210" y="1395"/>
                  </a:cubicBezTo>
                  <a:cubicBezTo>
                    <a:pt x="167" y="1317"/>
                    <a:pt x="127" y="1240"/>
                    <a:pt x="97" y="1159"/>
                  </a:cubicBezTo>
                  <a:cubicBezTo>
                    <a:pt x="68" y="1081"/>
                    <a:pt x="48" y="999"/>
                    <a:pt x="30" y="919"/>
                  </a:cubicBezTo>
                  <a:cubicBezTo>
                    <a:pt x="16" y="839"/>
                    <a:pt x="6" y="760"/>
                    <a:pt x="3" y="680"/>
                  </a:cubicBezTo>
                  <a:cubicBezTo>
                    <a:pt x="0" y="601"/>
                    <a:pt x="5" y="523"/>
                    <a:pt x="13" y="445"/>
                  </a:cubicBezTo>
                  <a:cubicBezTo>
                    <a:pt x="25" y="368"/>
                    <a:pt x="39" y="292"/>
                    <a:pt x="62" y="218"/>
                  </a:cubicBezTo>
                  <a:cubicBezTo>
                    <a:pt x="84" y="144"/>
                    <a:pt x="115" y="73"/>
                    <a:pt x="148" y="2"/>
                  </a:cubicBezTo>
                  <a:cubicBezTo>
                    <a:pt x="148" y="2"/>
                    <a:pt x="148" y="1"/>
                    <a:pt x="14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05" name="Freeform 478"/>
            <p:cNvSpPr>
              <a:spLocks/>
            </p:cNvSpPr>
            <p:nvPr/>
          </p:nvSpPr>
          <p:spPr bwMode="auto">
            <a:xfrm>
              <a:off x="7191375" y="2584450"/>
              <a:ext cx="61913" cy="419100"/>
            </a:xfrm>
            <a:custGeom>
              <a:avLst/>
              <a:gdLst>
                <a:gd name="T0" fmla="*/ 2147483647 w 161"/>
                <a:gd name="T1" fmla="*/ 2147483647 h 1080"/>
                <a:gd name="T2" fmla="*/ 2147483647 w 161"/>
                <a:gd name="T3" fmla="*/ 2147483647 h 1080"/>
                <a:gd name="T4" fmla="*/ 2147483647 w 161"/>
                <a:gd name="T5" fmla="*/ 2147483647 h 1080"/>
                <a:gd name="T6" fmla="*/ 2147483647 w 161"/>
                <a:gd name="T7" fmla="*/ 2147483647 h 1080"/>
                <a:gd name="T8" fmla="*/ 2147483647 w 161"/>
                <a:gd name="T9" fmla="*/ 2147483647 h 1080"/>
                <a:gd name="T10" fmla="*/ 2147483647 w 161"/>
                <a:gd name="T11" fmla="*/ 2147483647 h 1080"/>
                <a:gd name="T12" fmla="*/ 2147483647 w 161"/>
                <a:gd name="T13" fmla="*/ 2147483647 h 1080"/>
                <a:gd name="T14" fmla="*/ 2147483647 w 161"/>
                <a:gd name="T15" fmla="*/ 2147483647 h 1080"/>
                <a:gd name="T16" fmla="*/ 2147483647 w 161"/>
                <a:gd name="T17" fmla="*/ 0 h 10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1080">
                  <a:moveTo>
                    <a:pt x="161" y="1080"/>
                  </a:moveTo>
                  <a:cubicBezTo>
                    <a:pt x="160" y="1079"/>
                    <a:pt x="160" y="1079"/>
                    <a:pt x="160" y="1078"/>
                  </a:cubicBezTo>
                  <a:cubicBezTo>
                    <a:pt x="127" y="1018"/>
                    <a:pt x="95" y="958"/>
                    <a:pt x="72" y="896"/>
                  </a:cubicBezTo>
                  <a:cubicBezTo>
                    <a:pt x="49" y="835"/>
                    <a:pt x="34" y="772"/>
                    <a:pt x="21" y="710"/>
                  </a:cubicBezTo>
                  <a:cubicBezTo>
                    <a:pt x="11" y="648"/>
                    <a:pt x="3" y="586"/>
                    <a:pt x="1" y="525"/>
                  </a:cubicBezTo>
                  <a:cubicBezTo>
                    <a:pt x="0" y="464"/>
                    <a:pt x="5" y="403"/>
                    <a:pt x="12" y="343"/>
                  </a:cubicBezTo>
                  <a:cubicBezTo>
                    <a:pt x="22" y="284"/>
                    <a:pt x="35" y="225"/>
                    <a:pt x="53" y="168"/>
                  </a:cubicBezTo>
                  <a:cubicBezTo>
                    <a:pt x="72" y="111"/>
                    <a:pt x="98" y="56"/>
                    <a:pt x="125" y="2"/>
                  </a:cubicBezTo>
                  <a:cubicBezTo>
                    <a:pt x="125" y="1"/>
                    <a:pt x="126" y="1"/>
                    <a:pt x="126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06" name="Freeform 479"/>
            <p:cNvSpPr>
              <a:spLocks/>
            </p:cNvSpPr>
            <p:nvPr/>
          </p:nvSpPr>
          <p:spPr bwMode="auto">
            <a:xfrm>
              <a:off x="7423150" y="2627313"/>
              <a:ext cx="44450" cy="376237"/>
            </a:xfrm>
            <a:custGeom>
              <a:avLst/>
              <a:gdLst>
                <a:gd name="T0" fmla="*/ 2147483647 w 117"/>
                <a:gd name="T1" fmla="*/ 2147483647 h 967"/>
                <a:gd name="T2" fmla="*/ 2147483647 w 117"/>
                <a:gd name="T3" fmla="*/ 2147483647 h 967"/>
                <a:gd name="T4" fmla="*/ 2147483647 w 117"/>
                <a:gd name="T5" fmla="*/ 2147483647 h 967"/>
                <a:gd name="T6" fmla="*/ 2147483647 w 117"/>
                <a:gd name="T7" fmla="*/ 2147483647 h 967"/>
                <a:gd name="T8" fmla="*/ 2147483647 w 117"/>
                <a:gd name="T9" fmla="*/ 2147483647 h 967"/>
                <a:gd name="T10" fmla="*/ 2147483647 w 117"/>
                <a:gd name="T11" fmla="*/ 2147483647 h 967"/>
                <a:gd name="T12" fmla="*/ 2147483647 w 117"/>
                <a:gd name="T13" fmla="*/ 2147483647 h 967"/>
                <a:gd name="T14" fmla="*/ 2147483647 w 117"/>
                <a:gd name="T15" fmla="*/ 2147483647 h 967"/>
                <a:gd name="T16" fmla="*/ 2147483647 w 117"/>
                <a:gd name="T17" fmla="*/ 0 h 9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967">
                  <a:moveTo>
                    <a:pt x="117" y="967"/>
                  </a:moveTo>
                  <a:cubicBezTo>
                    <a:pt x="117" y="967"/>
                    <a:pt x="117" y="966"/>
                    <a:pt x="116" y="966"/>
                  </a:cubicBezTo>
                  <a:cubicBezTo>
                    <a:pt x="92" y="912"/>
                    <a:pt x="68" y="858"/>
                    <a:pt x="51" y="803"/>
                  </a:cubicBezTo>
                  <a:cubicBezTo>
                    <a:pt x="35" y="748"/>
                    <a:pt x="24" y="693"/>
                    <a:pt x="14" y="638"/>
                  </a:cubicBezTo>
                  <a:cubicBezTo>
                    <a:pt x="7" y="582"/>
                    <a:pt x="2" y="527"/>
                    <a:pt x="1" y="472"/>
                  </a:cubicBezTo>
                  <a:cubicBezTo>
                    <a:pt x="0" y="418"/>
                    <a:pt x="4" y="364"/>
                    <a:pt x="10" y="310"/>
                  </a:cubicBezTo>
                  <a:cubicBezTo>
                    <a:pt x="18" y="257"/>
                    <a:pt x="27" y="204"/>
                    <a:pt x="42" y="152"/>
                  </a:cubicBezTo>
                  <a:cubicBezTo>
                    <a:pt x="56" y="101"/>
                    <a:pt x="77" y="51"/>
                    <a:pt x="98" y="1"/>
                  </a:cubicBezTo>
                  <a:cubicBezTo>
                    <a:pt x="98" y="1"/>
                    <a:pt x="98" y="0"/>
                    <a:pt x="9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07" name="Freeform 480"/>
            <p:cNvSpPr>
              <a:spLocks/>
            </p:cNvSpPr>
            <p:nvPr/>
          </p:nvSpPr>
          <p:spPr bwMode="auto">
            <a:xfrm>
              <a:off x="7654925" y="2622550"/>
              <a:ext cx="28575" cy="411163"/>
            </a:xfrm>
            <a:custGeom>
              <a:avLst/>
              <a:gdLst>
                <a:gd name="T0" fmla="*/ 2147483647 w 74"/>
                <a:gd name="T1" fmla="*/ 2147483647 h 1059"/>
                <a:gd name="T2" fmla="*/ 2147483647 w 74"/>
                <a:gd name="T3" fmla="*/ 2147483647 h 1059"/>
                <a:gd name="T4" fmla="*/ 2147483647 w 74"/>
                <a:gd name="T5" fmla="*/ 2147483647 h 1059"/>
                <a:gd name="T6" fmla="*/ 2147483647 w 74"/>
                <a:gd name="T7" fmla="*/ 2147483647 h 1059"/>
                <a:gd name="T8" fmla="*/ 0 w 74"/>
                <a:gd name="T9" fmla="*/ 2147483647 h 1059"/>
                <a:gd name="T10" fmla="*/ 2147483647 w 74"/>
                <a:gd name="T11" fmla="*/ 2147483647 h 1059"/>
                <a:gd name="T12" fmla="*/ 2147483647 w 74"/>
                <a:gd name="T13" fmla="*/ 2147483647 h 1059"/>
                <a:gd name="T14" fmla="*/ 2147483647 w 74"/>
                <a:gd name="T15" fmla="*/ 2147483647 h 1059"/>
                <a:gd name="T16" fmla="*/ 2147483647 w 74"/>
                <a:gd name="T17" fmla="*/ 0 h 10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" h="1059">
                  <a:moveTo>
                    <a:pt x="74" y="1059"/>
                  </a:moveTo>
                  <a:cubicBezTo>
                    <a:pt x="74" y="1058"/>
                    <a:pt x="74" y="1058"/>
                    <a:pt x="74" y="1057"/>
                  </a:cubicBezTo>
                  <a:cubicBezTo>
                    <a:pt x="57" y="998"/>
                    <a:pt x="42" y="939"/>
                    <a:pt x="31" y="880"/>
                  </a:cubicBezTo>
                  <a:cubicBezTo>
                    <a:pt x="20" y="820"/>
                    <a:pt x="13" y="760"/>
                    <a:pt x="7" y="701"/>
                  </a:cubicBezTo>
                  <a:cubicBezTo>
                    <a:pt x="3" y="641"/>
                    <a:pt x="0" y="581"/>
                    <a:pt x="0" y="522"/>
                  </a:cubicBezTo>
                  <a:cubicBezTo>
                    <a:pt x="0" y="462"/>
                    <a:pt x="3" y="403"/>
                    <a:pt x="7" y="344"/>
                  </a:cubicBezTo>
                  <a:cubicBezTo>
                    <a:pt x="12" y="286"/>
                    <a:pt x="19" y="228"/>
                    <a:pt x="29" y="171"/>
                  </a:cubicBezTo>
                  <a:cubicBezTo>
                    <a:pt x="40" y="113"/>
                    <a:pt x="54" y="57"/>
                    <a:pt x="69" y="1"/>
                  </a:cubicBezTo>
                  <a:cubicBezTo>
                    <a:pt x="69" y="1"/>
                    <a:pt x="69" y="0"/>
                    <a:pt x="69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08" name="Freeform 481"/>
            <p:cNvSpPr>
              <a:spLocks/>
            </p:cNvSpPr>
            <p:nvPr/>
          </p:nvSpPr>
          <p:spPr bwMode="auto">
            <a:xfrm>
              <a:off x="7038975" y="3000375"/>
              <a:ext cx="644525" cy="33338"/>
            </a:xfrm>
            <a:custGeom>
              <a:avLst/>
              <a:gdLst>
                <a:gd name="T0" fmla="*/ 0 w 1656"/>
                <a:gd name="T1" fmla="*/ 2147483647 h 87"/>
                <a:gd name="T2" fmla="*/ 2147483647 w 1656"/>
                <a:gd name="T3" fmla="*/ 2147483647 h 87"/>
                <a:gd name="T4" fmla="*/ 2147483647 w 1656"/>
                <a:gd name="T5" fmla="*/ 2147483647 h 87"/>
                <a:gd name="T6" fmla="*/ 2147483647 w 1656"/>
                <a:gd name="T7" fmla="*/ 2147483647 h 87"/>
                <a:gd name="T8" fmla="*/ 2147483647 w 1656"/>
                <a:gd name="T9" fmla="*/ 2147483647 h 87"/>
                <a:gd name="T10" fmla="*/ 2147483647 w 1656"/>
                <a:gd name="T11" fmla="*/ 2147483647 h 87"/>
                <a:gd name="T12" fmla="*/ 2147483647 w 1656"/>
                <a:gd name="T13" fmla="*/ 2147483647 h 87"/>
                <a:gd name="T14" fmla="*/ 2147483647 w 1656"/>
                <a:gd name="T15" fmla="*/ 2147483647 h 87"/>
                <a:gd name="T16" fmla="*/ 2147483647 w 1656"/>
                <a:gd name="T17" fmla="*/ 2147483647 h 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56" h="87">
                  <a:moveTo>
                    <a:pt x="0" y="87"/>
                  </a:moveTo>
                  <a:cubicBezTo>
                    <a:pt x="1" y="87"/>
                    <a:pt x="1" y="87"/>
                    <a:pt x="2" y="86"/>
                  </a:cubicBezTo>
                  <a:cubicBezTo>
                    <a:pt x="93" y="67"/>
                    <a:pt x="184" y="49"/>
                    <a:pt x="275" y="37"/>
                  </a:cubicBezTo>
                  <a:cubicBezTo>
                    <a:pt x="366" y="24"/>
                    <a:pt x="458" y="16"/>
                    <a:pt x="549" y="9"/>
                  </a:cubicBezTo>
                  <a:cubicBezTo>
                    <a:pt x="641" y="4"/>
                    <a:pt x="733" y="1"/>
                    <a:pt x="825" y="1"/>
                  </a:cubicBezTo>
                  <a:cubicBezTo>
                    <a:pt x="917" y="0"/>
                    <a:pt x="1009" y="4"/>
                    <a:pt x="1101" y="8"/>
                  </a:cubicBezTo>
                  <a:cubicBezTo>
                    <a:pt x="1193" y="15"/>
                    <a:pt x="1285" y="23"/>
                    <a:pt x="1377" y="36"/>
                  </a:cubicBezTo>
                  <a:cubicBezTo>
                    <a:pt x="1469" y="49"/>
                    <a:pt x="1561" y="67"/>
                    <a:pt x="1653" y="86"/>
                  </a:cubicBezTo>
                  <a:cubicBezTo>
                    <a:pt x="1654" y="87"/>
                    <a:pt x="1655" y="87"/>
                    <a:pt x="1656" y="87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09" name="Freeform 482"/>
            <p:cNvSpPr>
              <a:spLocks/>
            </p:cNvSpPr>
            <p:nvPr/>
          </p:nvSpPr>
          <p:spPr bwMode="auto">
            <a:xfrm>
              <a:off x="6958013" y="2754313"/>
              <a:ext cx="696912" cy="69850"/>
            </a:xfrm>
            <a:custGeom>
              <a:avLst/>
              <a:gdLst>
                <a:gd name="T0" fmla="*/ 0 w 1790"/>
                <a:gd name="T1" fmla="*/ 0 h 181"/>
                <a:gd name="T2" fmla="*/ 2147483647 w 1790"/>
                <a:gd name="T3" fmla="*/ 0 h 181"/>
                <a:gd name="T4" fmla="*/ 2147483647 w 1790"/>
                <a:gd name="T5" fmla="*/ 2147483647 h 181"/>
                <a:gd name="T6" fmla="*/ 2147483647 w 1790"/>
                <a:gd name="T7" fmla="*/ 2147483647 h 181"/>
                <a:gd name="T8" fmla="*/ 2147483647 w 1790"/>
                <a:gd name="T9" fmla="*/ 2147483647 h 181"/>
                <a:gd name="T10" fmla="*/ 2147483647 w 1790"/>
                <a:gd name="T11" fmla="*/ 2147483647 h 181"/>
                <a:gd name="T12" fmla="*/ 2147483647 w 1790"/>
                <a:gd name="T13" fmla="*/ 2147483647 h 181"/>
                <a:gd name="T14" fmla="*/ 2147483647 w 1790"/>
                <a:gd name="T15" fmla="*/ 2147483647 h 181"/>
                <a:gd name="T16" fmla="*/ 2147483647 w 1790"/>
                <a:gd name="T17" fmla="*/ 2147483647 h 1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90" h="18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02" y="16"/>
                    <a:pt x="201" y="32"/>
                    <a:pt x="301" y="46"/>
                  </a:cubicBezTo>
                  <a:cubicBezTo>
                    <a:pt x="400" y="61"/>
                    <a:pt x="499" y="73"/>
                    <a:pt x="598" y="86"/>
                  </a:cubicBezTo>
                  <a:cubicBezTo>
                    <a:pt x="697" y="97"/>
                    <a:pt x="797" y="108"/>
                    <a:pt x="896" y="118"/>
                  </a:cubicBezTo>
                  <a:cubicBezTo>
                    <a:pt x="995" y="128"/>
                    <a:pt x="1094" y="136"/>
                    <a:pt x="1193" y="144"/>
                  </a:cubicBezTo>
                  <a:cubicBezTo>
                    <a:pt x="1292" y="152"/>
                    <a:pt x="1391" y="159"/>
                    <a:pt x="1489" y="165"/>
                  </a:cubicBezTo>
                  <a:cubicBezTo>
                    <a:pt x="1588" y="171"/>
                    <a:pt x="1688" y="176"/>
                    <a:pt x="1787" y="180"/>
                  </a:cubicBezTo>
                  <a:cubicBezTo>
                    <a:pt x="1788" y="181"/>
                    <a:pt x="1789" y="181"/>
                    <a:pt x="1790" y="181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10" name="Freeform 483"/>
            <p:cNvSpPr>
              <a:spLocks/>
            </p:cNvSpPr>
            <p:nvPr/>
          </p:nvSpPr>
          <p:spPr bwMode="auto">
            <a:xfrm>
              <a:off x="7015163" y="2489200"/>
              <a:ext cx="666750" cy="142875"/>
            </a:xfrm>
            <a:custGeom>
              <a:avLst/>
              <a:gdLst>
                <a:gd name="T0" fmla="*/ 0 w 1713"/>
                <a:gd name="T1" fmla="*/ 0 h 364"/>
                <a:gd name="T2" fmla="*/ 2147483647 w 1713"/>
                <a:gd name="T3" fmla="*/ 2147483647 h 364"/>
                <a:gd name="T4" fmla="*/ 2147483647 w 1713"/>
                <a:gd name="T5" fmla="*/ 2147483647 h 364"/>
                <a:gd name="T6" fmla="*/ 2147483647 w 1713"/>
                <a:gd name="T7" fmla="*/ 2147483647 h 364"/>
                <a:gd name="T8" fmla="*/ 2147483647 w 1713"/>
                <a:gd name="T9" fmla="*/ 2147483647 h 364"/>
                <a:gd name="T10" fmla="*/ 2147483647 w 1713"/>
                <a:gd name="T11" fmla="*/ 2147483647 h 364"/>
                <a:gd name="T12" fmla="*/ 2147483647 w 1713"/>
                <a:gd name="T13" fmla="*/ 2147483647 h 364"/>
                <a:gd name="T14" fmla="*/ 2147483647 w 1713"/>
                <a:gd name="T15" fmla="*/ 2147483647 h 364"/>
                <a:gd name="T16" fmla="*/ 2147483647 w 1713"/>
                <a:gd name="T17" fmla="*/ 2147483647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13" h="364">
                  <a:moveTo>
                    <a:pt x="0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99" y="52"/>
                    <a:pt x="194" y="100"/>
                    <a:pt x="291" y="140"/>
                  </a:cubicBezTo>
                  <a:cubicBezTo>
                    <a:pt x="385" y="179"/>
                    <a:pt x="482" y="211"/>
                    <a:pt x="577" y="241"/>
                  </a:cubicBezTo>
                  <a:cubicBezTo>
                    <a:pt x="672" y="268"/>
                    <a:pt x="766" y="292"/>
                    <a:pt x="861" y="311"/>
                  </a:cubicBezTo>
                  <a:cubicBezTo>
                    <a:pt x="955" y="329"/>
                    <a:pt x="1050" y="342"/>
                    <a:pt x="1144" y="352"/>
                  </a:cubicBezTo>
                  <a:cubicBezTo>
                    <a:pt x="1239" y="359"/>
                    <a:pt x="1333" y="364"/>
                    <a:pt x="1427" y="363"/>
                  </a:cubicBezTo>
                  <a:cubicBezTo>
                    <a:pt x="1521" y="361"/>
                    <a:pt x="1616" y="351"/>
                    <a:pt x="1710" y="339"/>
                  </a:cubicBezTo>
                  <a:cubicBezTo>
                    <a:pt x="1711" y="339"/>
                    <a:pt x="1712" y="339"/>
                    <a:pt x="1713" y="338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11" name="Freeform 484"/>
            <p:cNvSpPr>
              <a:spLocks/>
            </p:cNvSpPr>
            <p:nvPr/>
          </p:nvSpPr>
          <p:spPr bwMode="auto">
            <a:xfrm>
              <a:off x="7607300" y="2552700"/>
              <a:ext cx="149225" cy="133350"/>
            </a:xfrm>
            <a:custGeom>
              <a:avLst/>
              <a:gdLst>
                <a:gd name="T0" fmla="*/ 2147483647 w 385"/>
                <a:gd name="T1" fmla="*/ 2147483647 h 342"/>
                <a:gd name="T2" fmla="*/ 2147483647 w 385"/>
                <a:gd name="T3" fmla="*/ 2147483647 h 342"/>
                <a:gd name="T4" fmla="*/ 2147483647 w 385"/>
                <a:gd name="T5" fmla="*/ 2147483647 h 342"/>
                <a:gd name="T6" fmla="*/ 2147483647 w 385"/>
                <a:gd name="T7" fmla="*/ 2147483647 h 342"/>
                <a:gd name="T8" fmla="*/ 2147483647 w 385"/>
                <a:gd name="T9" fmla="*/ 2147483647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5" h="342">
                  <a:moveTo>
                    <a:pt x="361" y="145"/>
                  </a:moveTo>
                  <a:cubicBezTo>
                    <a:pt x="340" y="239"/>
                    <a:pt x="250" y="326"/>
                    <a:pt x="155" y="335"/>
                  </a:cubicBezTo>
                  <a:cubicBezTo>
                    <a:pt x="60" y="342"/>
                    <a:pt x="0" y="276"/>
                    <a:pt x="26" y="194"/>
                  </a:cubicBezTo>
                  <a:cubicBezTo>
                    <a:pt x="57" y="114"/>
                    <a:pt x="157" y="40"/>
                    <a:pt x="246" y="22"/>
                  </a:cubicBezTo>
                  <a:cubicBezTo>
                    <a:pt x="335" y="0"/>
                    <a:pt x="385" y="52"/>
                    <a:pt x="361" y="145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12" name="Freeform 485"/>
            <p:cNvSpPr>
              <a:spLocks/>
            </p:cNvSpPr>
            <p:nvPr/>
          </p:nvSpPr>
          <p:spPr bwMode="auto">
            <a:xfrm>
              <a:off x="7607300" y="2552700"/>
              <a:ext cx="149225" cy="133350"/>
            </a:xfrm>
            <a:custGeom>
              <a:avLst/>
              <a:gdLst>
                <a:gd name="T0" fmla="*/ 2147483647 w 385"/>
                <a:gd name="T1" fmla="*/ 2147483647 h 342"/>
                <a:gd name="T2" fmla="*/ 2147483647 w 385"/>
                <a:gd name="T3" fmla="*/ 2147483647 h 342"/>
                <a:gd name="T4" fmla="*/ 2147483647 w 385"/>
                <a:gd name="T5" fmla="*/ 2147483647 h 342"/>
                <a:gd name="T6" fmla="*/ 2147483647 w 385"/>
                <a:gd name="T7" fmla="*/ 2147483647 h 342"/>
                <a:gd name="T8" fmla="*/ 2147483647 w 385"/>
                <a:gd name="T9" fmla="*/ 2147483647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5" h="342">
                  <a:moveTo>
                    <a:pt x="361" y="145"/>
                  </a:moveTo>
                  <a:cubicBezTo>
                    <a:pt x="340" y="239"/>
                    <a:pt x="250" y="326"/>
                    <a:pt x="155" y="335"/>
                  </a:cubicBezTo>
                  <a:cubicBezTo>
                    <a:pt x="60" y="342"/>
                    <a:pt x="0" y="276"/>
                    <a:pt x="26" y="194"/>
                  </a:cubicBezTo>
                  <a:cubicBezTo>
                    <a:pt x="57" y="114"/>
                    <a:pt x="157" y="40"/>
                    <a:pt x="246" y="22"/>
                  </a:cubicBezTo>
                  <a:cubicBezTo>
                    <a:pt x="335" y="0"/>
                    <a:pt x="385" y="52"/>
                    <a:pt x="361" y="1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13" name="Freeform 486"/>
            <p:cNvSpPr>
              <a:spLocks/>
            </p:cNvSpPr>
            <p:nvPr/>
          </p:nvSpPr>
          <p:spPr bwMode="auto">
            <a:xfrm>
              <a:off x="7659688" y="2603500"/>
              <a:ext cx="42862" cy="36513"/>
            </a:xfrm>
            <a:custGeom>
              <a:avLst/>
              <a:gdLst>
                <a:gd name="T0" fmla="*/ 2147483647 w 110"/>
                <a:gd name="T1" fmla="*/ 2147483647 h 97"/>
                <a:gd name="T2" fmla="*/ 2147483647 w 110"/>
                <a:gd name="T3" fmla="*/ 2147483647 h 97"/>
                <a:gd name="T4" fmla="*/ 2147483647 w 110"/>
                <a:gd name="T5" fmla="*/ 2147483647 h 97"/>
                <a:gd name="T6" fmla="*/ 2147483647 w 110"/>
                <a:gd name="T7" fmla="*/ 2147483647 h 97"/>
                <a:gd name="T8" fmla="*/ 2147483647 w 110"/>
                <a:gd name="T9" fmla="*/ 2147483647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2" y="42"/>
                  </a:moveTo>
                  <a:cubicBezTo>
                    <a:pt x="96" y="67"/>
                    <a:pt x="69" y="90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4" y="31"/>
                    <a:pt x="42" y="9"/>
                    <a:pt x="68" y="5"/>
                  </a:cubicBezTo>
                  <a:cubicBezTo>
                    <a:pt x="95" y="0"/>
                    <a:pt x="110" y="16"/>
                    <a:pt x="102" y="42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14" name="Freeform 487"/>
            <p:cNvSpPr>
              <a:spLocks/>
            </p:cNvSpPr>
            <p:nvPr/>
          </p:nvSpPr>
          <p:spPr bwMode="auto">
            <a:xfrm>
              <a:off x="7659688" y="2603500"/>
              <a:ext cx="42862" cy="36513"/>
            </a:xfrm>
            <a:custGeom>
              <a:avLst/>
              <a:gdLst>
                <a:gd name="T0" fmla="*/ 2147483647 w 110"/>
                <a:gd name="T1" fmla="*/ 2147483647 h 97"/>
                <a:gd name="T2" fmla="*/ 2147483647 w 110"/>
                <a:gd name="T3" fmla="*/ 2147483647 h 97"/>
                <a:gd name="T4" fmla="*/ 2147483647 w 110"/>
                <a:gd name="T5" fmla="*/ 2147483647 h 97"/>
                <a:gd name="T6" fmla="*/ 2147483647 w 110"/>
                <a:gd name="T7" fmla="*/ 2147483647 h 97"/>
                <a:gd name="T8" fmla="*/ 2147483647 w 110"/>
                <a:gd name="T9" fmla="*/ 2147483647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2" y="42"/>
                  </a:moveTo>
                  <a:cubicBezTo>
                    <a:pt x="96" y="67"/>
                    <a:pt x="69" y="90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4" y="31"/>
                    <a:pt x="42" y="9"/>
                    <a:pt x="68" y="5"/>
                  </a:cubicBezTo>
                  <a:cubicBezTo>
                    <a:pt x="95" y="0"/>
                    <a:pt x="110" y="16"/>
                    <a:pt x="102" y="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15" name="Freeform 488"/>
            <p:cNvSpPr>
              <a:spLocks/>
            </p:cNvSpPr>
            <p:nvPr/>
          </p:nvSpPr>
          <p:spPr bwMode="auto">
            <a:xfrm>
              <a:off x="7586663" y="2759075"/>
              <a:ext cx="136525" cy="134938"/>
            </a:xfrm>
            <a:custGeom>
              <a:avLst/>
              <a:gdLst>
                <a:gd name="T0" fmla="*/ 2147483647 w 352"/>
                <a:gd name="T1" fmla="*/ 2147483647 h 348"/>
                <a:gd name="T2" fmla="*/ 2147483647 w 352"/>
                <a:gd name="T3" fmla="*/ 2147483647 h 348"/>
                <a:gd name="T4" fmla="*/ 0 w 352"/>
                <a:gd name="T5" fmla="*/ 2147483647 h 348"/>
                <a:gd name="T6" fmla="*/ 2147483647 w 352"/>
                <a:gd name="T7" fmla="*/ 2147483647 h 348"/>
                <a:gd name="T8" fmla="*/ 2147483647 w 352"/>
                <a:gd name="T9" fmla="*/ 2147483647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2" h="348">
                  <a:moveTo>
                    <a:pt x="350" y="176"/>
                  </a:moveTo>
                  <a:cubicBezTo>
                    <a:pt x="352" y="276"/>
                    <a:pt x="277" y="348"/>
                    <a:pt x="182" y="339"/>
                  </a:cubicBezTo>
                  <a:cubicBezTo>
                    <a:pt x="86" y="329"/>
                    <a:pt x="3" y="250"/>
                    <a:pt x="0" y="161"/>
                  </a:cubicBezTo>
                  <a:cubicBezTo>
                    <a:pt x="2" y="73"/>
                    <a:pt x="85" y="3"/>
                    <a:pt x="181" y="2"/>
                  </a:cubicBezTo>
                  <a:cubicBezTo>
                    <a:pt x="277" y="0"/>
                    <a:pt x="352" y="77"/>
                    <a:pt x="350" y="176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16" name="Freeform 489"/>
            <p:cNvSpPr>
              <a:spLocks/>
            </p:cNvSpPr>
            <p:nvPr/>
          </p:nvSpPr>
          <p:spPr bwMode="auto">
            <a:xfrm>
              <a:off x="7586663" y="2759075"/>
              <a:ext cx="136525" cy="134938"/>
            </a:xfrm>
            <a:custGeom>
              <a:avLst/>
              <a:gdLst>
                <a:gd name="T0" fmla="*/ 2147483647 w 352"/>
                <a:gd name="T1" fmla="*/ 2147483647 h 348"/>
                <a:gd name="T2" fmla="*/ 2147483647 w 352"/>
                <a:gd name="T3" fmla="*/ 2147483647 h 348"/>
                <a:gd name="T4" fmla="*/ 0 w 352"/>
                <a:gd name="T5" fmla="*/ 2147483647 h 348"/>
                <a:gd name="T6" fmla="*/ 2147483647 w 352"/>
                <a:gd name="T7" fmla="*/ 2147483647 h 348"/>
                <a:gd name="T8" fmla="*/ 2147483647 w 352"/>
                <a:gd name="T9" fmla="*/ 2147483647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2" h="348">
                  <a:moveTo>
                    <a:pt x="350" y="176"/>
                  </a:moveTo>
                  <a:cubicBezTo>
                    <a:pt x="352" y="276"/>
                    <a:pt x="277" y="348"/>
                    <a:pt x="182" y="339"/>
                  </a:cubicBezTo>
                  <a:cubicBezTo>
                    <a:pt x="86" y="329"/>
                    <a:pt x="3" y="250"/>
                    <a:pt x="0" y="161"/>
                  </a:cubicBezTo>
                  <a:cubicBezTo>
                    <a:pt x="2" y="73"/>
                    <a:pt x="85" y="3"/>
                    <a:pt x="181" y="2"/>
                  </a:cubicBezTo>
                  <a:cubicBezTo>
                    <a:pt x="277" y="0"/>
                    <a:pt x="352" y="77"/>
                    <a:pt x="350" y="176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17" name="Freeform 490"/>
            <p:cNvSpPr>
              <a:spLocks/>
            </p:cNvSpPr>
            <p:nvPr/>
          </p:nvSpPr>
          <p:spPr bwMode="auto">
            <a:xfrm>
              <a:off x="7634288" y="2805113"/>
              <a:ext cx="39687" cy="38100"/>
            </a:xfrm>
            <a:custGeom>
              <a:avLst/>
              <a:gdLst>
                <a:gd name="T0" fmla="*/ 2147483647 w 100"/>
                <a:gd name="T1" fmla="*/ 2147483647 h 98"/>
                <a:gd name="T2" fmla="*/ 2147483647 w 100"/>
                <a:gd name="T3" fmla="*/ 2147483647 h 98"/>
                <a:gd name="T4" fmla="*/ 0 w 100"/>
                <a:gd name="T5" fmla="*/ 2147483647 h 98"/>
                <a:gd name="T6" fmla="*/ 2147483647 w 100"/>
                <a:gd name="T7" fmla="*/ 0 h 98"/>
                <a:gd name="T8" fmla="*/ 2147483647 w 100"/>
                <a:gd name="T9" fmla="*/ 2147483647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8">
                  <a:moveTo>
                    <a:pt x="100" y="51"/>
                  </a:moveTo>
                  <a:cubicBezTo>
                    <a:pt x="100" y="78"/>
                    <a:pt x="78" y="98"/>
                    <a:pt x="51" y="97"/>
                  </a:cubicBezTo>
                  <a:cubicBezTo>
                    <a:pt x="23" y="95"/>
                    <a:pt x="0" y="72"/>
                    <a:pt x="0" y="46"/>
                  </a:cubicBezTo>
                  <a:cubicBezTo>
                    <a:pt x="0" y="20"/>
                    <a:pt x="23" y="0"/>
                    <a:pt x="50" y="0"/>
                  </a:cubicBezTo>
                  <a:cubicBezTo>
                    <a:pt x="78" y="1"/>
                    <a:pt x="100" y="24"/>
                    <a:pt x="100" y="51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18" name="Freeform 491"/>
            <p:cNvSpPr>
              <a:spLocks/>
            </p:cNvSpPr>
            <p:nvPr/>
          </p:nvSpPr>
          <p:spPr bwMode="auto">
            <a:xfrm>
              <a:off x="7634288" y="2805113"/>
              <a:ext cx="39687" cy="38100"/>
            </a:xfrm>
            <a:custGeom>
              <a:avLst/>
              <a:gdLst>
                <a:gd name="T0" fmla="*/ 2147483647 w 100"/>
                <a:gd name="T1" fmla="*/ 2147483647 h 98"/>
                <a:gd name="T2" fmla="*/ 2147483647 w 100"/>
                <a:gd name="T3" fmla="*/ 2147483647 h 98"/>
                <a:gd name="T4" fmla="*/ 0 w 100"/>
                <a:gd name="T5" fmla="*/ 2147483647 h 98"/>
                <a:gd name="T6" fmla="*/ 2147483647 w 100"/>
                <a:gd name="T7" fmla="*/ 0 h 98"/>
                <a:gd name="T8" fmla="*/ 2147483647 w 100"/>
                <a:gd name="T9" fmla="*/ 2147483647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8">
                  <a:moveTo>
                    <a:pt x="100" y="51"/>
                  </a:moveTo>
                  <a:cubicBezTo>
                    <a:pt x="100" y="78"/>
                    <a:pt x="78" y="98"/>
                    <a:pt x="51" y="97"/>
                  </a:cubicBezTo>
                  <a:cubicBezTo>
                    <a:pt x="23" y="95"/>
                    <a:pt x="0" y="72"/>
                    <a:pt x="0" y="46"/>
                  </a:cubicBezTo>
                  <a:cubicBezTo>
                    <a:pt x="0" y="20"/>
                    <a:pt x="23" y="0"/>
                    <a:pt x="50" y="0"/>
                  </a:cubicBezTo>
                  <a:cubicBezTo>
                    <a:pt x="78" y="1"/>
                    <a:pt x="100" y="24"/>
                    <a:pt x="100" y="5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19" name="Freeform 492"/>
            <p:cNvSpPr>
              <a:spLocks/>
            </p:cNvSpPr>
            <p:nvPr/>
          </p:nvSpPr>
          <p:spPr bwMode="auto">
            <a:xfrm>
              <a:off x="7608888" y="2962275"/>
              <a:ext cx="147637" cy="146050"/>
            </a:xfrm>
            <a:custGeom>
              <a:avLst/>
              <a:gdLst>
                <a:gd name="T0" fmla="*/ 2147483647 w 379"/>
                <a:gd name="T1" fmla="*/ 2147483647 h 375"/>
                <a:gd name="T2" fmla="*/ 2147483647 w 379"/>
                <a:gd name="T3" fmla="*/ 2147483647 h 375"/>
                <a:gd name="T4" fmla="*/ 2147483647 w 379"/>
                <a:gd name="T5" fmla="*/ 2147483647 h 375"/>
                <a:gd name="T6" fmla="*/ 2147483647 w 379"/>
                <a:gd name="T7" fmla="*/ 2147483647 h 375"/>
                <a:gd name="T8" fmla="*/ 2147483647 w 379"/>
                <a:gd name="T9" fmla="*/ 2147483647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9" h="375">
                  <a:moveTo>
                    <a:pt x="354" y="225"/>
                  </a:moveTo>
                  <a:cubicBezTo>
                    <a:pt x="379" y="323"/>
                    <a:pt x="335" y="375"/>
                    <a:pt x="250" y="347"/>
                  </a:cubicBezTo>
                  <a:cubicBezTo>
                    <a:pt x="165" y="322"/>
                    <a:pt x="63" y="236"/>
                    <a:pt x="29" y="149"/>
                  </a:cubicBezTo>
                  <a:cubicBezTo>
                    <a:pt x="0" y="62"/>
                    <a:pt x="58" y="0"/>
                    <a:pt x="151" y="15"/>
                  </a:cubicBezTo>
                  <a:cubicBezTo>
                    <a:pt x="244" y="31"/>
                    <a:pt x="333" y="126"/>
                    <a:pt x="354" y="225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20" name="Freeform 493"/>
            <p:cNvSpPr>
              <a:spLocks/>
            </p:cNvSpPr>
            <p:nvPr/>
          </p:nvSpPr>
          <p:spPr bwMode="auto">
            <a:xfrm>
              <a:off x="7608888" y="2962275"/>
              <a:ext cx="147637" cy="146050"/>
            </a:xfrm>
            <a:custGeom>
              <a:avLst/>
              <a:gdLst>
                <a:gd name="T0" fmla="*/ 2147483647 w 379"/>
                <a:gd name="T1" fmla="*/ 2147483647 h 375"/>
                <a:gd name="T2" fmla="*/ 2147483647 w 379"/>
                <a:gd name="T3" fmla="*/ 2147483647 h 375"/>
                <a:gd name="T4" fmla="*/ 2147483647 w 379"/>
                <a:gd name="T5" fmla="*/ 2147483647 h 375"/>
                <a:gd name="T6" fmla="*/ 2147483647 w 379"/>
                <a:gd name="T7" fmla="*/ 2147483647 h 375"/>
                <a:gd name="T8" fmla="*/ 2147483647 w 379"/>
                <a:gd name="T9" fmla="*/ 2147483647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9" h="375">
                  <a:moveTo>
                    <a:pt x="354" y="225"/>
                  </a:moveTo>
                  <a:cubicBezTo>
                    <a:pt x="379" y="323"/>
                    <a:pt x="335" y="375"/>
                    <a:pt x="250" y="347"/>
                  </a:cubicBezTo>
                  <a:cubicBezTo>
                    <a:pt x="165" y="322"/>
                    <a:pt x="63" y="236"/>
                    <a:pt x="29" y="149"/>
                  </a:cubicBezTo>
                  <a:cubicBezTo>
                    <a:pt x="0" y="62"/>
                    <a:pt x="58" y="0"/>
                    <a:pt x="151" y="15"/>
                  </a:cubicBezTo>
                  <a:cubicBezTo>
                    <a:pt x="244" y="31"/>
                    <a:pt x="333" y="126"/>
                    <a:pt x="354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21" name="Freeform 494"/>
            <p:cNvSpPr>
              <a:spLocks/>
            </p:cNvSpPr>
            <p:nvPr/>
          </p:nvSpPr>
          <p:spPr bwMode="auto">
            <a:xfrm>
              <a:off x="7661275" y="3013075"/>
              <a:ext cx="42863" cy="41275"/>
            </a:xfrm>
            <a:custGeom>
              <a:avLst/>
              <a:gdLst>
                <a:gd name="T0" fmla="*/ 2147483647 w 108"/>
                <a:gd name="T1" fmla="*/ 2147483647 h 107"/>
                <a:gd name="T2" fmla="*/ 2147483647 w 108"/>
                <a:gd name="T3" fmla="*/ 2147483647 h 107"/>
                <a:gd name="T4" fmla="*/ 2147483647 w 108"/>
                <a:gd name="T5" fmla="*/ 2147483647 h 107"/>
                <a:gd name="T6" fmla="*/ 2147483647 w 108"/>
                <a:gd name="T7" fmla="*/ 2147483647 h 107"/>
                <a:gd name="T8" fmla="*/ 2147483647 w 108"/>
                <a:gd name="T9" fmla="*/ 2147483647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107">
                  <a:moveTo>
                    <a:pt x="101" y="65"/>
                  </a:moveTo>
                  <a:cubicBezTo>
                    <a:pt x="108" y="91"/>
                    <a:pt x="95" y="107"/>
                    <a:pt x="69" y="101"/>
                  </a:cubicBezTo>
                  <a:cubicBezTo>
                    <a:pt x="44" y="94"/>
                    <a:pt x="16" y="69"/>
                    <a:pt x="8" y="43"/>
                  </a:cubicBezTo>
                  <a:cubicBezTo>
                    <a:pt x="0" y="17"/>
                    <a:pt x="15" y="0"/>
                    <a:pt x="41" y="6"/>
                  </a:cubicBezTo>
                  <a:cubicBezTo>
                    <a:pt x="67" y="12"/>
                    <a:pt x="94" y="38"/>
                    <a:pt x="101" y="65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22" name="Freeform 495"/>
            <p:cNvSpPr>
              <a:spLocks/>
            </p:cNvSpPr>
            <p:nvPr/>
          </p:nvSpPr>
          <p:spPr bwMode="auto">
            <a:xfrm>
              <a:off x="7661275" y="3013075"/>
              <a:ext cx="42863" cy="41275"/>
            </a:xfrm>
            <a:custGeom>
              <a:avLst/>
              <a:gdLst>
                <a:gd name="T0" fmla="*/ 2147483647 w 108"/>
                <a:gd name="T1" fmla="*/ 2147483647 h 107"/>
                <a:gd name="T2" fmla="*/ 2147483647 w 108"/>
                <a:gd name="T3" fmla="*/ 2147483647 h 107"/>
                <a:gd name="T4" fmla="*/ 2147483647 w 108"/>
                <a:gd name="T5" fmla="*/ 2147483647 h 107"/>
                <a:gd name="T6" fmla="*/ 2147483647 w 108"/>
                <a:gd name="T7" fmla="*/ 2147483647 h 107"/>
                <a:gd name="T8" fmla="*/ 2147483647 w 108"/>
                <a:gd name="T9" fmla="*/ 2147483647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107">
                  <a:moveTo>
                    <a:pt x="101" y="65"/>
                  </a:moveTo>
                  <a:cubicBezTo>
                    <a:pt x="108" y="91"/>
                    <a:pt x="95" y="107"/>
                    <a:pt x="69" y="101"/>
                  </a:cubicBezTo>
                  <a:cubicBezTo>
                    <a:pt x="44" y="94"/>
                    <a:pt x="16" y="69"/>
                    <a:pt x="8" y="43"/>
                  </a:cubicBezTo>
                  <a:cubicBezTo>
                    <a:pt x="0" y="17"/>
                    <a:pt x="15" y="0"/>
                    <a:pt x="41" y="6"/>
                  </a:cubicBezTo>
                  <a:cubicBezTo>
                    <a:pt x="67" y="12"/>
                    <a:pt x="94" y="38"/>
                    <a:pt x="101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23" name="Freeform 496"/>
            <p:cNvSpPr>
              <a:spLocks/>
            </p:cNvSpPr>
            <p:nvPr/>
          </p:nvSpPr>
          <p:spPr bwMode="auto">
            <a:xfrm>
              <a:off x="7383463" y="2570163"/>
              <a:ext cx="155575" cy="114300"/>
            </a:xfrm>
            <a:custGeom>
              <a:avLst/>
              <a:gdLst>
                <a:gd name="T0" fmla="*/ 2147483647 w 403"/>
                <a:gd name="T1" fmla="*/ 2147483647 h 293"/>
                <a:gd name="T2" fmla="*/ 2147483647 w 403"/>
                <a:gd name="T3" fmla="*/ 2147483647 h 293"/>
                <a:gd name="T4" fmla="*/ 2147483647 w 403"/>
                <a:gd name="T5" fmla="*/ 2147483647 h 293"/>
                <a:gd name="T6" fmla="*/ 2147483647 w 403"/>
                <a:gd name="T7" fmla="*/ 2147483647 h 293"/>
                <a:gd name="T8" fmla="*/ 2147483647 w 403"/>
                <a:gd name="T9" fmla="*/ 2147483647 h 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293">
                  <a:moveTo>
                    <a:pt x="368" y="154"/>
                  </a:moveTo>
                  <a:cubicBezTo>
                    <a:pt x="338" y="232"/>
                    <a:pt x="242" y="293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5" y="10"/>
                  </a:cubicBezTo>
                  <a:cubicBezTo>
                    <a:pt x="364" y="16"/>
                    <a:pt x="403" y="78"/>
                    <a:pt x="368" y="154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24" name="Freeform 497"/>
            <p:cNvSpPr>
              <a:spLocks/>
            </p:cNvSpPr>
            <p:nvPr/>
          </p:nvSpPr>
          <p:spPr bwMode="auto">
            <a:xfrm>
              <a:off x="7383463" y="2570163"/>
              <a:ext cx="155575" cy="114300"/>
            </a:xfrm>
            <a:custGeom>
              <a:avLst/>
              <a:gdLst>
                <a:gd name="T0" fmla="*/ 2147483647 w 403"/>
                <a:gd name="T1" fmla="*/ 2147483647 h 293"/>
                <a:gd name="T2" fmla="*/ 2147483647 w 403"/>
                <a:gd name="T3" fmla="*/ 2147483647 h 293"/>
                <a:gd name="T4" fmla="*/ 2147483647 w 403"/>
                <a:gd name="T5" fmla="*/ 2147483647 h 293"/>
                <a:gd name="T6" fmla="*/ 2147483647 w 403"/>
                <a:gd name="T7" fmla="*/ 2147483647 h 293"/>
                <a:gd name="T8" fmla="*/ 2147483647 w 403"/>
                <a:gd name="T9" fmla="*/ 2147483647 h 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293">
                  <a:moveTo>
                    <a:pt x="368" y="154"/>
                  </a:moveTo>
                  <a:cubicBezTo>
                    <a:pt x="338" y="232"/>
                    <a:pt x="242" y="293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5" y="10"/>
                  </a:cubicBezTo>
                  <a:cubicBezTo>
                    <a:pt x="364" y="16"/>
                    <a:pt x="403" y="78"/>
                    <a:pt x="368" y="15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25" name="Freeform 498"/>
            <p:cNvSpPr>
              <a:spLocks/>
            </p:cNvSpPr>
            <p:nvPr/>
          </p:nvSpPr>
          <p:spPr bwMode="auto">
            <a:xfrm>
              <a:off x="7439025" y="2611438"/>
              <a:ext cx="44450" cy="31750"/>
            </a:xfrm>
            <a:custGeom>
              <a:avLst/>
              <a:gdLst>
                <a:gd name="T0" fmla="*/ 2147483647 w 115"/>
                <a:gd name="T1" fmla="*/ 2147483647 h 83"/>
                <a:gd name="T2" fmla="*/ 2147483647 w 115"/>
                <a:gd name="T3" fmla="*/ 2147483647 h 83"/>
                <a:gd name="T4" fmla="*/ 2147483647 w 115"/>
                <a:gd name="T5" fmla="*/ 2147483647 h 83"/>
                <a:gd name="T6" fmla="*/ 2147483647 w 115"/>
                <a:gd name="T7" fmla="*/ 2147483647 h 83"/>
                <a:gd name="T8" fmla="*/ 2147483647 w 115"/>
                <a:gd name="T9" fmla="*/ 2147483647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5" y="67"/>
                    <a:pt x="67" y="83"/>
                    <a:pt x="40" y="81"/>
                  </a:cubicBezTo>
                  <a:cubicBezTo>
                    <a:pt x="13" y="78"/>
                    <a:pt x="0" y="58"/>
                    <a:pt x="10" y="36"/>
                  </a:cubicBezTo>
                  <a:cubicBezTo>
                    <a:pt x="20" y="14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26" name="Freeform 499"/>
            <p:cNvSpPr>
              <a:spLocks/>
            </p:cNvSpPr>
            <p:nvPr/>
          </p:nvSpPr>
          <p:spPr bwMode="auto">
            <a:xfrm>
              <a:off x="7439025" y="2611438"/>
              <a:ext cx="44450" cy="31750"/>
            </a:xfrm>
            <a:custGeom>
              <a:avLst/>
              <a:gdLst>
                <a:gd name="T0" fmla="*/ 2147483647 w 115"/>
                <a:gd name="T1" fmla="*/ 2147483647 h 83"/>
                <a:gd name="T2" fmla="*/ 2147483647 w 115"/>
                <a:gd name="T3" fmla="*/ 2147483647 h 83"/>
                <a:gd name="T4" fmla="*/ 2147483647 w 115"/>
                <a:gd name="T5" fmla="*/ 2147483647 h 83"/>
                <a:gd name="T6" fmla="*/ 2147483647 w 115"/>
                <a:gd name="T7" fmla="*/ 2147483647 h 83"/>
                <a:gd name="T8" fmla="*/ 2147483647 w 115"/>
                <a:gd name="T9" fmla="*/ 2147483647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5" y="67"/>
                    <a:pt x="67" y="83"/>
                    <a:pt x="40" y="81"/>
                  </a:cubicBezTo>
                  <a:cubicBezTo>
                    <a:pt x="13" y="78"/>
                    <a:pt x="0" y="58"/>
                    <a:pt x="10" y="36"/>
                  </a:cubicBezTo>
                  <a:cubicBezTo>
                    <a:pt x="20" y="14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27" name="Freeform 500"/>
            <p:cNvSpPr>
              <a:spLocks/>
            </p:cNvSpPr>
            <p:nvPr/>
          </p:nvSpPr>
          <p:spPr bwMode="auto">
            <a:xfrm>
              <a:off x="7354888" y="2747963"/>
              <a:ext cx="138112" cy="125412"/>
            </a:xfrm>
            <a:custGeom>
              <a:avLst/>
              <a:gdLst>
                <a:gd name="T0" fmla="*/ 2147483647 w 353"/>
                <a:gd name="T1" fmla="*/ 2147483647 h 325"/>
                <a:gd name="T2" fmla="*/ 2147483647 w 353"/>
                <a:gd name="T3" fmla="*/ 2147483647 h 325"/>
                <a:gd name="T4" fmla="*/ 0 w 353"/>
                <a:gd name="T5" fmla="*/ 2147483647 h 325"/>
                <a:gd name="T6" fmla="*/ 2147483647 w 353"/>
                <a:gd name="T7" fmla="*/ 2147483647 h 325"/>
                <a:gd name="T8" fmla="*/ 2147483647 w 353"/>
                <a:gd name="T9" fmla="*/ 214748364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2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28" name="Freeform 501"/>
            <p:cNvSpPr>
              <a:spLocks/>
            </p:cNvSpPr>
            <p:nvPr/>
          </p:nvSpPr>
          <p:spPr bwMode="auto">
            <a:xfrm>
              <a:off x="7354888" y="2747963"/>
              <a:ext cx="138112" cy="125412"/>
            </a:xfrm>
            <a:custGeom>
              <a:avLst/>
              <a:gdLst>
                <a:gd name="T0" fmla="*/ 2147483647 w 353"/>
                <a:gd name="T1" fmla="*/ 2147483647 h 325"/>
                <a:gd name="T2" fmla="*/ 2147483647 w 353"/>
                <a:gd name="T3" fmla="*/ 2147483647 h 325"/>
                <a:gd name="T4" fmla="*/ 0 w 353"/>
                <a:gd name="T5" fmla="*/ 2147483647 h 325"/>
                <a:gd name="T6" fmla="*/ 2147483647 w 353"/>
                <a:gd name="T7" fmla="*/ 2147483647 h 325"/>
                <a:gd name="T8" fmla="*/ 2147483647 w 353"/>
                <a:gd name="T9" fmla="*/ 214748364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2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29" name="Freeform 502"/>
            <p:cNvSpPr>
              <a:spLocks/>
            </p:cNvSpPr>
            <p:nvPr/>
          </p:nvSpPr>
          <p:spPr bwMode="auto">
            <a:xfrm>
              <a:off x="7404100" y="2792413"/>
              <a:ext cx="38100" cy="36512"/>
            </a:xfrm>
            <a:custGeom>
              <a:avLst/>
              <a:gdLst>
                <a:gd name="T0" fmla="*/ 2147483647 w 100"/>
                <a:gd name="T1" fmla="*/ 2147483647 h 93"/>
                <a:gd name="T2" fmla="*/ 2147483647 w 100"/>
                <a:gd name="T3" fmla="*/ 2147483647 h 93"/>
                <a:gd name="T4" fmla="*/ 0 w 100"/>
                <a:gd name="T5" fmla="*/ 2147483647 h 93"/>
                <a:gd name="T6" fmla="*/ 2147483647 w 100"/>
                <a:gd name="T7" fmla="*/ 2147483647 h 93"/>
                <a:gd name="T8" fmla="*/ 2147483647 w 100"/>
                <a:gd name="T9" fmla="*/ 214748364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1" y="90"/>
                  </a:cubicBezTo>
                  <a:cubicBezTo>
                    <a:pt x="24" y="88"/>
                    <a:pt x="0" y="67"/>
                    <a:pt x="0" y="42"/>
                  </a:cubicBezTo>
                  <a:cubicBezTo>
                    <a:pt x="0" y="18"/>
                    <a:pt x="22" y="0"/>
                    <a:pt x="50" y="2"/>
                  </a:cubicBezTo>
                  <a:cubicBezTo>
                    <a:pt x="78" y="4"/>
                    <a:pt x="100" y="25"/>
                    <a:pt x="100" y="50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30" name="Freeform 503"/>
            <p:cNvSpPr>
              <a:spLocks/>
            </p:cNvSpPr>
            <p:nvPr/>
          </p:nvSpPr>
          <p:spPr bwMode="auto">
            <a:xfrm>
              <a:off x="7404100" y="2792413"/>
              <a:ext cx="38100" cy="36512"/>
            </a:xfrm>
            <a:custGeom>
              <a:avLst/>
              <a:gdLst>
                <a:gd name="T0" fmla="*/ 2147483647 w 100"/>
                <a:gd name="T1" fmla="*/ 2147483647 h 93"/>
                <a:gd name="T2" fmla="*/ 2147483647 w 100"/>
                <a:gd name="T3" fmla="*/ 2147483647 h 93"/>
                <a:gd name="T4" fmla="*/ 0 w 100"/>
                <a:gd name="T5" fmla="*/ 2147483647 h 93"/>
                <a:gd name="T6" fmla="*/ 2147483647 w 100"/>
                <a:gd name="T7" fmla="*/ 2147483647 h 93"/>
                <a:gd name="T8" fmla="*/ 2147483647 w 100"/>
                <a:gd name="T9" fmla="*/ 214748364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1" y="90"/>
                  </a:cubicBezTo>
                  <a:cubicBezTo>
                    <a:pt x="24" y="88"/>
                    <a:pt x="0" y="67"/>
                    <a:pt x="0" y="42"/>
                  </a:cubicBezTo>
                  <a:cubicBezTo>
                    <a:pt x="0" y="18"/>
                    <a:pt x="22" y="0"/>
                    <a:pt x="50" y="2"/>
                  </a:cubicBezTo>
                  <a:cubicBezTo>
                    <a:pt x="78" y="4"/>
                    <a:pt x="100" y="25"/>
                    <a:pt x="100" y="50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31" name="Freeform 504"/>
            <p:cNvSpPr>
              <a:spLocks/>
            </p:cNvSpPr>
            <p:nvPr/>
          </p:nvSpPr>
          <p:spPr bwMode="auto">
            <a:xfrm>
              <a:off x="7388225" y="2941638"/>
              <a:ext cx="158750" cy="122237"/>
            </a:xfrm>
            <a:custGeom>
              <a:avLst/>
              <a:gdLst>
                <a:gd name="T0" fmla="*/ 2147483647 w 407"/>
                <a:gd name="T1" fmla="*/ 2147483647 h 315"/>
                <a:gd name="T2" fmla="*/ 2147483647 w 407"/>
                <a:gd name="T3" fmla="*/ 2147483647 h 315"/>
                <a:gd name="T4" fmla="*/ 2147483647 w 407"/>
                <a:gd name="T5" fmla="*/ 2147483647 h 315"/>
                <a:gd name="T6" fmla="*/ 2147483647 w 407"/>
                <a:gd name="T7" fmla="*/ 2147483647 h 315"/>
                <a:gd name="T8" fmla="*/ 2147483647 w 407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315">
                  <a:moveTo>
                    <a:pt x="367" y="172"/>
                  </a:moveTo>
                  <a:cubicBezTo>
                    <a:pt x="407" y="256"/>
                    <a:pt x="376" y="315"/>
                    <a:pt x="291" y="308"/>
                  </a:cubicBezTo>
                  <a:cubicBezTo>
                    <a:pt x="206" y="305"/>
                    <a:pt x="91" y="237"/>
                    <a:pt x="41" y="153"/>
                  </a:cubicBezTo>
                  <a:cubicBezTo>
                    <a:pt x="0" y="67"/>
                    <a:pt x="49" y="0"/>
                    <a:pt x="142" y="5"/>
                  </a:cubicBezTo>
                  <a:cubicBezTo>
                    <a:pt x="236" y="12"/>
                    <a:pt x="333" y="88"/>
                    <a:pt x="367" y="172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32" name="Freeform 505"/>
            <p:cNvSpPr>
              <a:spLocks/>
            </p:cNvSpPr>
            <p:nvPr/>
          </p:nvSpPr>
          <p:spPr bwMode="auto">
            <a:xfrm>
              <a:off x="7388225" y="2941638"/>
              <a:ext cx="158750" cy="122237"/>
            </a:xfrm>
            <a:custGeom>
              <a:avLst/>
              <a:gdLst>
                <a:gd name="T0" fmla="*/ 2147483647 w 407"/>
                <a:gd name="T1" fmla="*/ 2147483647 h 315"/>
                <a:gd name="T2" fmla="*/ 2147483647 w 407"/>
                <a:gd name="T3" fmla="*/ 2147483647 h 315"/>
                <a:gd name="T4" fmla="*/ 2147483647 w 407"/>
                <a:gd name="T5" fmla="*/ 2147483647 h 315"/>
                <a:gd name="T6" fmla="*/ 2147483647 w 407"/>
                <a:gd name="T7" fmla="*/ 2147483647 h 315"/>
                <a:gd name="T8" fmla="*/ 2147483647 w 407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315">
                  <a:moveTo>
                    <a:pt x="367" y="172"/>
                  </a:moveTo>
                  <a:cubicBezTo>
                    <a:pt x="407" y="256"/>
                    <a:pt x="376" y="315"/>
                    <a:pt x="291" y="308"/>
                  </a:cubicBezTo>
                  <a:cubicBezTo>
                    <a:pt x="206" y="305"/>
                    <a:pt x="91" y="237"/>
                    <a:pt x="41" y="153"/>
                  </a:cubicBezTo>
                  <a:cubicBezTo>
                    <a:pt x="0" y="67"/>
                    <a:pt x="49" y="0"/>
                    <a:pt x="142" y="5"/>
                  </a:cubicBezTo>
                  <a:cubicBezTo>
                    <a:pt x="236" y="12"/>
                    <a:pt x="333" y="88"/>
                    <a:pt x="367" y="17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33" name="Freeform 506"/>
            <p:cNvSpPr>
              <a:spLocks/>
            </p:cNvSpPr>
            <p:nvPr/>
          </p:nvSpPr>
          <p:spPr bwMode="auto">
            <a:xfrm>
              <a:off x="7445375" y="2984500"/>
              <a:ext cx="44450" cy="36513"/>
            </a:xfrm>
            <a:custGeom>
              <a:avLst/>
              <a:gdLst>
                <a:gd name="T0" fmla="*/ 2147483647 w 116"/>
                <a:gd name="T1" fmla="*/ 2147483647 h 90"/>
                <a:gd name="T2" fmla="*/ 2147483647 w 116"/>
                <a:gd name="T3" fmla="*/ 2147483647 h 90"/>
                <a:gd name="T4" fmla="*/ 2147483647 w 116"/>
                <a:gd name="T5" fmla="*/ 2147483647 h 90"/>
                <a:gd name="T6" fmla="*/ 2147483647 w 116"/>
                <a:gd name="T7" fmla="*/ 2147483647 h 90"/>
                <a:gd name="T8" fmla="*/ 2147483647 w 116"/>
                <a:gd name="T9" fmla="*/ 2147483647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4" y="48"/>
                  </a:moveTo>
                  <a:cubicBezTo>
                    <a:pt x="116" y="72"/>
                    <a:pt x="106" y="90"/>
                    <a:pt x="80" y="88"/>
                  </a:cubicBezTo>
                  <a:cubicBezTo>
                    <a:pt x="55" y="87"/>
                    <a:pt x="24" y="67"/>
                    <a:pt x="11" y="43"/>
                  </a:cubicBezTo>
                  <a:cubicBezTo>
                    <a:pt x="0" y="18"/>
                    <a:pt x="12" y="0"/>
                    <a:pt x="38" y="2"/>
                  </a:cubicBezTo>
                  <a:cubicBezTo>
                    <a:pt x="64" y="3"/>
                    <a:pt x="93" y="24"/>
                    <a:pt x="104" y="48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34" name="Freeform 507"/>
            <p:cNvSpPr>
              <a:spLocks/>
            </p:cNvSpPr>
            <p:nvPr/>
          </p:nvSpPr>
          <p:spPr bwMode="auto">
            <a:xfrm>
              <a:off x="7445375" y="2984500"/>
              <a:ext cx="44450" cy="36513"/>
            </a:xfrm>
            <a:custGeom>
              <a:avLst/>
              <a:gdLst>
                <a:gd name="T0" fmla="*/ 2147483647 w 116"/>
                <a:gd name="T1" fmla="*/ 2147483647 h 90"/>
                <a:gd name="T2" fmla="*/ 2147483647 w 116"/>
                <a:gd name="T3" fmla="*/ 2147483647 h 90"/>
                <a:gd name="T4" fmla="*/ 2147483647 w 116"/>
                <a:gd name="T5" fmla="*/ 2147483647 h 90"/>
                <a:gd name="T6" fmla="*/ 2147483647 w 116"/>
                <a:gd name="T7" fmla="*/ 2147483647 h 90"/>
                <a:gd name="T8" fmla="*/ 2147483647 w 116"/>
                <a:gd name="T9" fmla="*/ 2147483647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4" y="48"/>
                  </a:moveTo>
                  <a:cubicBezTo>
                    <a:pt x="116" y="72"/>
                    <a:pt x="106" y="90"/>
                    <a:pt x="80" y="88"/>
                  </a:cubicBezTo>
                  <a:cubicBezTo>
                    <a:pt x="55" y="87"/>
                    <a:pt x="24" y="67"/>
                    <a:pt x="11" y="43"/>
                  </a:cubicBezTo>
                  <a:cubicBezTo>
                    <a:pt x="0" y="18"/>
                    <a:pt x="12" y="0"/>
                    <a:pt x="38" y="2"/>
                  </a:cubicBezTo>
                  <a:cubicBezTo>
                    <a:pt x="64" y="3"/>
                    <a:pt x="93" y="24"/>
                    <a:pt x="104" y="4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35" name="Freeform 508"/>
            <p:cNvSpPr>
              <a:spLocks/>
            </p:cNvSpPr>
            <p:nvPr/>
          </p:nvSpPr>
          <p:spPr bwMode="auto">
            <a:xfrm>
              <a:off x="7158038" y="2513013"/>
              <a:ext cx="165100" cy="139700"/>
            </a:xfrm>
            <a:custGeom>
              <a:avLst/>
              <a:gdLst>
                <a:gd name="T0" fmla="*/ 2147483647 w 426"/>
                <a:gd name="T1" fmla="*/ 2147483647 h 358"/>
                <a:gd name="T2" fmla="*/ 2147483647 w 426"/>
                <a:gd name="T3" fmla="*/ 2147483647 h 358"/>
                <a:gd name="T4" fmla="*/ 2147483647 w 426"/>
                <a:gd name="T5" fmla="*/ 2147483647 h 358"/>
                <a:gd name="T6" fmla="*/ 2147483647 w 426"/>
                <a:gd name="T7" fmla="*/ 2147483647 h 358"/>
                <a:gd name="T8" fmla="*/ 2147483647 w 426"/>
                <a:gd name="T9" fmla="*/ 2147483647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79" y="225"/>
                  </a:moveTo>
                  <a:cubicBezTo>
                    <a:pt x="341" y="306"/>
                    <a:pt x="238" y="358"/>
                    <a:pt x="143" y="336"/>
                  </a:cubicBezTo>
                  <a:cubicBezTo>
                    <a:pt x="48" y="312"/>
                    <a:pt x="0" y="215"/>
                    <a:pt x="44" y="125"/>
                  </a:cubicBezTo>
                  <a:cubicBezTo>
                    <a:pt x="96" y="37"/>
                    <a:pt x="216" y="0"/>
                    <a:pt x="306" y="34"/>
                  </a:cubicBezTo>
                  <a:cubicBezTo>
                    <a:pt x="395" y="64"/>
                    <a:pt x="426" y="146"/>
                    <a:pt x="379" y="225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36" name="Freeform 509"/>
            <p:cNvSpPr>
              <a:spLocks/>
            </p:cNvSpPr>
            <p:nvPr/>
          </p:nvSpPr>
          <p:spPr bwMode="auto">
            <a:xfrm>
              <a:off x="7158038" y="2513013"/>
              <a:ext cx="165100" cy="139700"/>
            </a:xfrm>
            <a:custGeom>
              <a:avLst/>
              <a:gdLst>
                <a:gd name="T0" fmla="*/ 2147483647 w 426"/>
                <a:gd name="T1" fmla="*/ 2147483647 h 358"/>
                <a:gd name="T2" fmla="*/ 2147483647 w 426"/>
                <a:gd name="T3" fmla="*/ 2147483647 h 358"/>
                <a:gd name="T4" fmla="*/ 2147483647 w 426"/>
                <a:gd name="T5" fmla="*/ 2147483647 h 358"/>
                <a:gd name="T6" fmla="*/ 2147483647 w 426"/>
                <a:gd name="T7" fmla="*/ 2147483647 h 358"/>
                <a:gd name="T8" fmla="*/ 2147483647 w 426"/>
                <a:gd name="T9" fmla="*/ 2147483647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79" y="225"/>
                  </a:moveTo>
                  <a:cubicBezTo>
                    <a:pt x="341" y="306"/>
                    <a:pt x="238" y="358"/>
                    <a:pt x="143" y="336"/>
                  </a:cubicBezTo>
                  <a:cubicBezTo>
                    <a:pt x="48" y="312"/>
                    <a:pt x="0" y="215"/>
                    <a:pt x="44" y="125"/>
                  </a:cubicBezTo>
                  <a:cubicBezTo>
                    <a:pt x="96" y="37"/>
                    <a:pt x="216" y="0"/>
                    <a:pt x="306" y="34"/>
                  </a:cubicBezTo>
                  <a:cubicBezTo>
                    <a:pt x="395" y="64"/>
                    <a:pt x="426" y="146"/>
                    <a:pt x="379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37" name="Freeform 510"/>
            <p:cNvSpPr>
              <a:spLocks/>
            </p:cNvSpPr>
            <p:nvPr/>
          </p:nvSpPr>
          <p:spPr bwMode="auto">
            <a:xfrm>
              <a:off x="7216775" y="2563813"/>
              <a:ext cx="47625" cy="39687"/>
            </a:xfrm>
            <a:custGeom>
              <a:avLst/>
              <a:gdLst>
                <a:gd name="T0" fmla="*/ 2147483647 w 122"/>
                <a:gd name="T1" fmla="*/ 2147483647 h 102"/>
                <a:gd name="T2" fmla="*/ 2147483647 w 122"/>
                <a:gd name="T3" fmla="*/ 2147483647 h 102"/>
                <a:gd name="T4" fmla="*/ 2147483647 w 122"/>
                <a:gd name="T5" fmla="*/ 2147483647 h 102"/>
                <a:gd name="T6" fmla="*/ 2147483647 w 122"/>
                <a:gd name="T7" fmla="*/ 2147483647 h 102"/>
                <a:gd name="T8" fmla="*/ 2147483647 w 122"/>
                <a:gd name="T9" fmla="*/ 2147483647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2">
                  <a:moveTo>
                    <a:pt x="109" y="65"/>
                  </a:moveTo>
                  <a:cubicBezTo>
                    <a:pt x="96" y="88"/>
                    <a:pt x="65" y="102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6" y="12"/>
                    <a:pt x="59" y="0"/>
                    <a:pt x="85" y="8"/>
                  </a:cubicBezTo>
                  <a:cubicBezTo>
                    <a:pt x="112" y="17"/>
                    <a:pt x="122" y="41"/>
                    <a:pt x="109" y="65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38" name="Freeform 511"/>
            <p:cNvSpPr>
              <a:spLocks/>
            </p:cNvSpPr>
            <p:nvPr/>
          </p:nvSpPr>
          <p:spPr bwMode="auto">
            <a:xfrm>
              <a:off x="7216775" y="2563813"/>
              <a:ext cx="47625" cy="39687"/>
            </a:xfrm>
            <a:custGeom>
              <a:avLst/>
              <a:gdLst>
                <a:gd name="T0" fmla="*/ 2147483647 w 122"/>
                <a:gd name="T1" fmla="*/ 2147483647 h 102"/>
                <a:gd name="T2" fmla="*/ 2147483647 w 122"/>
                <a:gd name="T3" fmla="*/ 2147483647 h 102"/>
                <a:gd name="T4" fmla="*/ 2147483647 w 122"/>
                <a:gd name="T5" fmla="*/ 2147483647 h 102"/>
                <a:gd name="T6" fmla="*/ 2147483647 w 122"/>
                <a:gd name="T7" fmla="*/ 2147483647 h 102"/>
                <a:gd name="T8" fmla="*/ 2147483647 w 122"/>
                <a:gd name="T9" fmla="*/ 2147483647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2">
                  <a:moveTo>
                    <a:pt x="109" y="65"/>
                  </a:moveTo>
                  <a:cubicBezTo>
                    <a:pt x="96" y="88"/>
                    <a:pt x="65" y="102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6" y="12"/>
                    <a:pt x="59" y="0"/>
                    <a:pt x="85" y="8"/>
                  </a:cubicBezTo>
                  <a:cubicBezTo>
                    <a:pt x="112" y="17"/>
                    <a:pt x="122" y="41"/>
                    <a:pt x="109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39" name="Freeform 512"/>
            <p:cNvSpPr>
              <a:spLocks/>
            </p:cNvSpPr>
            <p:nvPr/>
          </p:nvSpPr>
          <p:spPr bwMode="auto">
            <a:xfrm>
              <a:off x="7123113" y="2714625"/>
              <a:ext cx="139700" cy="142875"/>
            </a:xfrm>
            <a:custGeom>
              <a:avLst/>
              <a:gdLst>
                <a:gd name="T0" fmla="*/ 2147483647 w 356"/>
                <a:gd name="T1" fmla="*/ 2147483647 h 370"/>
                <a:gd name="T2" fmla="*/ 2147483647 w 356"/>
                <a:gd name="T3" fmla="*/ 2147483647 h 370"/>
                <a:gd name="T4" fmla="*/ 0 w 356"/>
                <a:gd name="T5" fmla="*/ 2147483647 h 370"/>
                <a:gd name="T6" fmla="*/ 2147483647 w 356"/>
                <a:gd name="T7" fmla="*/ 2147483647 h 370"/>
                <a:gd name="T8" fmla="*/ 2147483647 w 356"/>
                <a:gd name="T9" fmla="*/ 2147483647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0" y="209"/>
                  </a:moveTo>
                  <a:cubicBezTo>
                    <a:pt x="356" y="301"/>
                    <a:pt x="288" y="370"/>
                    <a:pt x="193" y="364"/>
                  </a:cubicBezTo>
                  <a:cubicBezTo>
                    <a:pt x="97" y="358"/>
                    <a:pt x="7" y="270"/>
                    <a:pt x="0" y="167"/>
                  </a:cubicBezTo>
                  <a:cubicBezTo>
                    <a:pt x="2" y="66"/>
                    <a:pt x="88" y="0"/>
                    <a:pt x="185" y="18"/>
                  </a:cubicBezTo>
                  <a:cubicBezTo>
                    <a:pt x="281" y="34"/>
                    <a:pt x="352" y="119"/>
                    <a:pt x="350" y="209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40" name="Freeform 513"/>
            <p:cNvSpPr>
              <a:spLocks/>
            </p:cNvSpPr>
            <p:nvPr/>
          </p:nvSpPr>
          <p:spPr bwMode="auto">
            <a:xfrm>
              <a:off x="7123113" y="2714625"/>
              <a:ext cx="139700" cy="142875"/>
            </a:xfrm>
            <a:custGeom>
              <a:avLst/>
              <a:gdLst>
                <a:gd name="T0" fmla="*/ 2147483647 w 356"/>
                <a:gd name="T1" fmla="*/ 2147483647 h 370"/>
                <a:gd name="T2" fmla="*/ 2147483647 w 356"/>
                <a:gd name="T3" fmla="*/ 2147483647 h 370"/>
                <a:gd name="T4" fmla="*/ 0 w 356"/>
                <a:gd name="T5" fmla="*/ 2147483647 h 370"/>
                <a:gd name="T6" fmla="*/ 2147483647 w 356"/>
                <a:gd name="T7" fmla="*/ 2147483647 h 370"/>
                <a:gd name="T8" fmla="*/ 2147483647 w 356"/>
                <a:gd name="T9" fmla="*/ 2147483647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0" y="209"/>
                  </a:moveTo>
                  <a:cubicBezTo>
                    <a:pt x="356" y="301"/>
                    <a:pt x="288" y="370"/>
                    <a:pt x="193" y="364"/>
                  </a:cubicBezTo>
                  <a:cubicBezTo>
                    <a:pt x="97" y="358"/>
                    <a:pt x="7" y="270"/>
                    <a:pt x="0" y="167"/>
                  </a:cubicBezTo>
                  <a:cubicBezTo>
                    <a:pt x="2" y="66"/>
                    <a:pt x="88" y="0"/>
                    <a:pt x="185" y="18"/>
                  </a:cubicBezTo>
                  <a:cubicBezTo>
                    <a:pt x="281" y="34"/>
                    <a:pt x="352" y="119"/>
                    <a:pt x="350" y="20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41" name="Freeform 514"/>
            <p:cNvSpPr>
              <a:spLocks/>
            </p:cNvSpPr>
            <p:nvPr/>
          </p:nvSpPr>
          <p:spPr bwMode="auto">
            <a:xfrm>
              <a:off x="7172325" y="2767013"/>
              <a:ext cx="39688" cy="41275"/>
            </a:xfrm>
            <a:custGeom>
              <a:avLst/>
              <a:gdLst>
                <a:gd name="T0" fmla="*/ 2147483647 w 101"/>
                <a:gd name="T1" fmla="*/ 2147483647 h 106"/>
                <a:gd name="T2" fmla="*/ 2147483647 w 101"/>
                <a:gd name="T3" fmla="*/ 2147483647 h 106"/>
                <a:gd name="T4" fmla="*/ 0 w 101"/>
                <a:gd name="T5" fmla="*/ 2147483647 h 106"/>
                <a:gd name="T6" fmla="*/ 2147483647 w 101"/>
                <a:gd name="T7" fmla="*/ 2147483647 h 106"/>
                <a:gd name="T8" fmla="*/ 2147483647 w 101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06">
                  <a:moveTo>
                    <a:pt x="100" y="59"/>
                  </a:moveTo>
                  <a:cubicBezTo>
                    <a:pt x="101" y="86"/>
                    <a:pt x="80" y="106"/>
                    <a:pt x="53" y="103"/>
                  </a:cubicBezTo>
                  <a:cubicBezTo>
                    <a:pt x="25" y="100"/>
                    <a:pt x="1" y="75"/>
                    <a:pt x="0" y="47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8" y="8"/>
                    <a:pt x="100" y="32"/>
                    <a:pt x="100" y="59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42" name="Freeform 515"/>
            <p:cNvSpPr>
              <a:spLocks/>
            </p:cNvSpPr>
            <p:nvPr/>
          </p:nvSpPr>
          <p:spPr bwMode="auto">
            <a:xfrm>
              <a:off x="7172325" y="2767013"/>
              <a:ext cx="39688" cy="41275"/>
            </a:xfrm>
            <a:custGeom>
              <a:avLst/>
              <a:gdLst>
                <a:gd name="T0" fmla="*/ 2147483647 w 101"/>
                <a:gd name="T1" fmla="*/ 2147483647 h 106"/>
                <a:gd name="T2" fmla="*/ 2147483647 w 101"/>
                <a:gd name="T3" fmla="*/ 2147483647 h 106"/>
                <a:gd name="T4" fmla="*/ 0 w 101"/>
                <a:gd name="T5" fmla="*/ 2147483647 h 106"/>
                <a:gd name="T6" fmla="*/ 2147483647 w 101"/>
                <a:gd name="T7" fmla="*/ 2147483647 h 106"/>
                <a:gd name="T8" fmla="*/ 2147483647 w 101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06">
                  <a:moveTo>
                    <a:pt x="100" y="59"/>
                  </a:moveTo>
                  <a:cubicBezTo>
                    <a:pt x="101" y="86"/>
                    <a:pt x="80" y="106"/>
                    <a:pt x="53" y="103"/>
                  </a:cubicBezTo>
                  <a:cubicBezTo>
                    <a:pt x="25" y="100"/>
                    <a:pt x="1" y="75"/>
                    <a:pt x="0" y="47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8" y="8"/>
                    <a:pt x="100" y="32"/>
                    <a:pt x="100" y="5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43" name="Freeform 516"/>
            <p:cNvSpPr>
              <a:spLocks/>
            </p:cNvSpPr>
            <p:nvPr/>
          </p:nvSpPr>
          <p:spPr bwMode="auto">
            <a:xfrm>
              <a:off x="7169150" y="2936875"/>
              <a:ext cx="168275" cy="136525"/>
            </a:xfrm>
            <a:custGeom>
              <a:avLst/>
              <a:gdLst>
                <a:gd name="T0" fmla="*/ 2147483647 w 434"/>
                <a:gd name="T1" fmla="*/ 2147483647 h 351"/>
                <a:gd name="T2" fmla="*/ 2147483647 w 434"/>
                <a:gd name="T3" fmla="*/ 2147483647 h 351"/>
                <a:gd name="T4" fmla="*/ 2147483647 w 434"/>
                <a:gd name="T5" fmla="*/ 2147483647 h 351"/>
                <a:gd name="T6" fmla="*/ 2147483647 w 434"/>
                <a:gd name="T7" fmla="*/ 0 h 351"/>
                <a:gd name="T8" fmla="*/ 2147483647 w 43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351">
                  <a:moveTo>
                    <a:pt x="378" y="165"/>
                  </a:moveTo>
                  <a:cubicBezTo>
                    <a:pt x="434" y="253"/>
                    <a:pt x="417" y="329"/>
                    <a:pt x="332" y="339"/>
                  </a:cubicBezTo>
                  <a:cubicBezTo>
                    <a:pt x="247" y="351"/>
                    <a:pt x="120" y="285"/>
                    <a:pt x="54" y="186"/>
                  </a:cubicBezTo>
                  <a:cubicBezTo>
                    <a:pt x="0" y="85"/>
                    <a:pt x="40" y="1"/>
                    <a:pt x="133" y="0"/>
                  </a:cubicBezTo>
                  <a:cubicBezTo>
                    <a:pt x="226" y="0"/>
                    <a:pt x="332" y="75"/>
                    <a:pt x="378" y="165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44" name="Freeform 517"/>
            <p:cNvSpPr>
              <a:spLocks/>
            </p:cNvSpPr>
            <p:nvPr/>
          </p:nvSpPr>
          <p:spPr bwMode="auto">
            <a:xfrm>
              <a:off x="7169150" y="2936875"/>
              <a:ext cx="168275" cy="136525"/>
            </a:xfrm>
            <a:custGeom>
              <a:avLst/>
              <a:gdLst>
                <a:gd name="T0" fmla="*/ 2147483647 w 434"/>
                <a:gd name="T1" fmla="*/ 2147483647 h 351"/>
                <a:gd name="T2" fmla="*/ 2147483647 w 434"/>
                <a:gd name="T3" fmla="*/ 2147483647 h 351"/>
                <a:gd name="T4" fmla="*/ 2147483647 w 434"/>
                <a:gd name="T5" fmla="*/ 2147483647 h 351"/>
                <a:gd name="T6" fmla="*/ 2147483647 w 434"/>
                <a:gd name="T7" fmla="*/ 0 h 351"/>
                <a:gd name="T8" fmla="*/ 2147483647 w 43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351">
                  <a:moveTo>
                    <a:pt x="378" y="165"/>
                  </a:moveTo>
                  <a:cubicBezTo>
                    <a:pt x="434" y="253"/>
                    <a:pt x="417" y="329"/>
                    <a:pt x="332" y="339"/>
                  </a:cubicBezTo>
                  <a:cubicBezTo>
                    <a:pt x="247" y="351"/>
                    <a:pt x="120" y="285"/>
                    <a:pt x="54" y="186"/>
                  </a:cubicBezTo>
                  <a:cubicBezTo>
                    <a:pt x="0" y="85"/>
                    <a:pt x="40" y="1"/>
                    <a:pt x="133" y="0"/>
                  </a:cubicBezTo>
                  <a:cubicBezTo>
                    <a:pt x="226" y="0"/>
                    <a:pt x="332" y="75"/>
                    <a:pt x="378" y="1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45" name="Freeform 518"/>
            <p:cNvSpPr>
              <a:spLocks/>
            </p:cNvSpPr>
            <p:nvPr/>
          </p:nvSpPr>
          <p:spPr bwMode="auto">
            <a:xfrm>
              <a:off x="7229475" y="2982913"/>
              <a:ext cx="47625" cy="39687"/>
            </a:xfrm>
            <a:custGeom>
              <a:avLst/>
              <a:gdLst>
                <a:gd name="T0" fmla="*/ 2147483647 w 124"/>
                <a:gd name="T1" fmla="*/ 2147483647 h 100"/>
                <a:gd name="T2" fmla="*/ 2147483647 w 124"/>
                <a:gd name="T3" fmla="*/ 2147483647 h 100"/>
                <a:gd name="T4" fmla="*/ 2147483647 w 124"/>
                <a:gd name="T5" fmla="*/ 2147483647 h 100"/>
                <a:gd name="T6" fmla="*/ 2147483647 w 124"/>
                <a:gd name="T7" fmla="*/ 2147483647 h 100"/>
                <a:gd name="T8" fmla="*/ 2147483647 w 124"/>
                <a:gd name="T9" fmla="*/ 2147483647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4"/>
                    <a:pt x="117" y="96"/>
                    <a:pt x="91" y="98"/>
                  </a:cubicBezTo>
                  <a:cubicBezTo>
                    <a:pt x="66" y="100"/>
                    <a:pt x="32" y="81"/>
                    <a:pt x="15" y="53"/>
                  </a:cubicBezTo>
                  <a:cubicBezTo>
                    <a:pt x="0" y="26"/>
                    <a:pt x="8" y="3"/>
                    <a:pt x="34" y="1"/>
                  </a:cubicBezTo>
                  <a:cubicBezTo>
                    <a:pt x="60" y="0"/>
                    <a:pt x="93" y="21"/>
                    <a:pt x="108" y="47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46" name="Freeform 519"/>
            <p:cNvSpPr>
              <a:spLocks/>
            </p:cNvSpPr>
            <p:nvPr/>
          </p:nvSpPr>
          <p:spPr bwMode="auto">
            <a:xfrm>
              <a:off x="7229475" y="2982913"/>
              <a:ext cx="47625" cy="39687"/>
            </a:xfrm>
            <a:custGeom>
              <a:avLst/>
              <a:gdLst>
                <a:gd name="T0" fmla="*/ 2147483647 w 124"/>
                <a:gd name="T1" fmla="*/ 2147483647 h 100"/>
                <a:gd name="T2" fmla="*/ 2147483647 w 124"/>
                <a:gd name="T3" fmla="*/ 2147483647 h 100"/>
                <a:gd name="T4" fmla="*/ 2147483647 w 124"/>
                <a:gd name="T5" fmla="*/ 2147483647 h 100"/>
                <a:gd name="T6" fmla="*/ 2147483647 w 124"/>
                <a:gd name="T7" fmla="*/ 2147483647 h 100"/>
                <a:gd name="T8" fmla="*/ 2147483647 w 124"/>
                <a:gd name="T9" fmla="*/ 2147483647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4"/>
                    <a:pt x="117" y="96"/>
                    <a:pt x="91" y="98"/>
                  </a:cubicBezTo>
                  <a:cubicBezTo>
                    <a:pt x="66" y="100"/>
                    <a:pt x="32" y="81"/>
                    <a:pt x="15" y="53"/>
                  </a:cubicBezTo>
                  <a:cubicBezTo>
                    <a:pt x="0" y="26"/>
                    <a:pt x="8" y="3"/>
                    <a:pt x="34" y="1"/>
                  </a:cubicBezTo>
                  <a:cubicBezTo>
                    <a:pt x="60" y="0"/>
                    <a:pt x="93" y="21"/>
                    <a:pt x="108" y="4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47" name="Freeform 520"/>
            <p:cNvSpPr>
              <a:spLocks/>
            </p:cNvSpPr>
            <p:nvPr/>
          </p:nvSpPr>
          <p:spPr bwMode="auto">
            <a:xfrm>
              <a:off x="6929438" y="2390775"/>
              <a:ext cx="174625" cy="193675"/>
            </a:xfrm>
            <a:custGeom>
              <a:avLst/>
              <a:gdLst>
                <a:gd name="T0" fmla="*/ 2147483647 w 449"/>
                <a:gd name="T1" fmla="*/ 2147483647 h 498"/>
                <a:gd name="T2" fmla="*/ 2147483647 w 449"/>
                <a:gd name="T3" fmla="*/ 2147483647 h 498"/>
                <a:gd name="T4" fmla="*/ 2147483647 w 449"/>
                <a:gd name="T5" fmla="*/ 2147483647 h 498"/>
                <a:gd name="T6" fmla="*/ 2147483647 w 449"/>
                <a:gd name="T7" fmla="*/ 2147483647 h 498"/>
                <a:gd name="T8" fmla="*/ 2147483647 w 449"/>
                <a:gd name="T9" fmla="*/ 2147483647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1"/>
                  </a:moveTo>
                  <a:cubicBezTo>
                    <a:pt x="346" y="443"/>
                    <a:pt x="236" y="498"/>
                    <a:pt x="140" y="458"/>
                  </a:cubicBezTo>
                  <a:cubicBezTo>
                    <a:pt x="43" y="416"/>
                    <a:pt x="0" y="277"/>
                    <a:pt x="51" y="154"/>
                  </a:cubicBezTo>
                  <a:cubicBezTo>
                    <a:pt x="113" y="36"/>
                    <a:pt x="243" y="0"/>
                    <a:pt x="335" y="64"/>
                  </a:cubicBezTo>
                  <a:cubicBezTo>
                    <a:pt x="426" y="124"/>
                    <a:pt x="449" y="244"/>
                    <a:pt x="393" y="341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48" name="Freeform 521"/>
            <p:cNvSpPr>
              <a:spLocks/>
            </p:cNvSpPr>
            <p:nvPr/>
          </p:nvSpPr>
          <p:spPr bwMode="auto">
            <a:xfrm>
              <a:off x="6929438" y="2390775"/>
              <a:ext cx="174625" cy="193675"/>
            </a:xfrm>
            <a:custGeom>
              <a:avLst/>
              <a:gdLst>
                <a:gd name="T0" fmla="*/ 2147483647 w 449"/>
                <a:gd name="T1" fmla="*/ 2147483647 h 498"/>
                <a:gd name="T2" fmla="*/ 2147483647 w 449"/>
                <a:gd name="T3" fmla="*/ 2147483647 h 498"/>
                <a:gd name="T4" fmla="*/ 2147483647 w 449"/>
                <a:gd name="T5" fmla="*/ 2147483647 h 498"/>
                <a:gd name="T6" fmla="*/ 2147483647 w 449"/>
                <a:gd name="T7" fmla="*/ 2147483647 h 498"/>
                <a:gd name="T8" fmla="*/ 2147483647 w 449"/>
                <a:gd name="T9" fmla="*/ 2147483647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1"/>
                  </a:moveTo>
                  <a:cubicBezTo>
                    <a:pt x="346" y="443"/>
                    <a:pt x="236" y="498"/>
                    <a:pt x="140" y="458"/>
                  </a:cubicBezTo>
                  <a:cubicBezTo>
                    <a:pt x="43" y="416"/>
                    <a:pt x="0" y="277"/>
                    <a:pt x="51" y="154"/>
                  </a:cubicBezTo>
                  <a:cubicBezTo>
                    <a:pt x="113" y="36"/>
                    <a:pt x="243" y="0"/>
                    <a:pt x="335" y="64"/>
                  </a:cubicBezTo>
                  <a:cubicBezTo>
                    <a:pt x="426" y="124"/>
                    <a:pt x="449" y="244"/>
                    <a:pt x="393" y="3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49" name="Freeform 522"/>
            <p:cNvSpPr>
              <a:spLocks/>
            </p:cNvSpPr>
            <p:nvPr/>
          </p:nvSpPr>
          <p:spPr bwMode="auto">
            <a:xfrm>
              <a:off x="6991350" y="2462213"/>
              <a:ext cx="50800" cy="55562"/>
            </a:xfrm>
            <a:custGeom>
              <a:avLst/>
              <a:gdLst>
                <a:gd name="T0" fmla="*/ 2147483647 w 129"/>
                <a:gd name="T1" fmla="*/ 2147483647 h 142"/>
                <a:gd name="T2" fmla="*/ 2147483647 w 129"/>
                <a:gd name="T3" fmla="*/ 2147483647 h 142"/>
                <a:gd name="T4" fmla="*/ 2147483647 w 129"/>
                <a:gd name="T5" fmla="*/ 2147483647 h 142"/>
                <a:gd name="T6" fmla="*/ 2147483647 w 129"/>
                <a:gd name="T7" fmla="*/ 2147483647 h 142"/>
                <a:gd name="T8" fmla="*/ 2147483647 w 129"/>
                <a:gd name="T9" fmla="*/ 2147483647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0" y="114"/>
                    <a:pt x="0" y="76"/>
                    <a:pt x="15" y="44"/>
                  </a:cubicBezTo>
                  <a:cubicBezTo>
                    <a:pt x="31" y="12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50" name="Freeform 523"/>
            <p:cNvSpPr>
              <a:spLocks/>
            </p:cNvSpPr>
            <p:nvPr/>
          </p:nvSpPr>
          <p:spPr bwMode="auto">
            <a:xfrm>
              <a:off x="6991350" y="2462213"/>
              <a:ext cx="50800" cy="55562"/>
            </a:xfrm>
            <a:custGeom>
              <a:avLst/>
              <a:gdLst>
                <a:gd name="T0" fmla="*/ 2147483647 w 129"/>
                <a:gd name="T1" fmla="*/ 2147483647 h 142"/>
                <a:gd name="T2" fmla="*/ 2147483647 w 129"/>
                <a:gd name="T3" fmla="*/ 2147483647 h 142"/>
                <a:gd name="T4" fmla="*/ 2147483647 w 129"/>
                <a:gd name="T5" fmla="*/ 2147483647 h 142"/>
                <a:gd name="T6" fmla="*/ 2147483647 w 129"/>
                <a:gd name="T7" fmla="*/ 2147483647 h 142"/>
                <a:gd name="T8" fmla="*/ 2147483647 w 129"/>
                <a:gd name="T9" fmla="*/ 2147483647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0" y="114"/>
                    <a:pt x="0" y="76"/>
                    <a:pt x="15" y="44"/>
                  </a:cubicBezTo>
                  <a:cubicBezTo>
                    <a:pt x="31" y="12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51" name="Freeform 524"/>
            <p:cNvSpPr>
              <a:spLocks/>
            </p:cNvSpPr>
            <p:nvPr/>
          </p:nvSpPr>
          <p:spPr bwMode="auto">
            <a:xfrm>
              <a:off x="6891338" y="2657475"/>
              <a:ext cx="139700" cy="187325"/>
            </a:xfrm>
            <a:custGeom>
              <a:avLst/>
              <a:gdLst>
                <a:gd name="T0" fmla="*/ 2147483647 w 359"/>
                <a:gd name="T1" fmla="*/ 2147483647 h 481"/>
                <a:gd name="T2" fmla="*/ 2147483647 w 359"/>
                <a:gd name="T3" fmla="*/ 2147483647 h 481"/>
                <a:gd name="T4" fmla="*/ 0 w 359"/>
                <a:gd name="T5" fmla="*/ 2147483647 h 481"/>
                <a:gd name="T6" fmla="*/ 2147483647 w 359"/>
                <a:gd name="T7" fmla="*/ 2147483647 h 481"/>
                <a:gd name="T8" fmla="*/ 2147483647 w 359"/>
                <a:gd name="T9" fmla="*/ 2147483647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9" h="481">
                  <a:moveTo>
                    <a:pt x="351" y="278"/>
                  </a:moveTo>
                  <a:cubicBezTo>
                    <a:pt x="359" y="392"/>
                    <a:pt x="296" y="481"/>
                    <a:pt x="200" y="476"/>
                  </a:cubicBezTo>
                  <a:cubicBezTo>
                    <a:pt x="105" y="471"/>
                    <a:pt x="10" y="356"/>
                    <a:pt x="0" y="219"/>
                  </a:cubicBezTo>
                  <a:cubicBezTo>
                    <a:pt x="0" y="83"/>
                    <a:pt x="88" y="0"/>
                    <a:pt x="185" y="28"/>
                  </a:cubicBezTo>
                  <a:cubicBezTo>
                    <a:pt x="282" y="55"/>
                    <a:pt x="352" y="165"/>
                    <a:pt x="351" y="278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52" name="Freeform 525"/>
            <p:cNvSpPr>
              <a:spLocks/>
            </p:cNvSpPr>
            <p:nvPr/>
          </p:nvSpPr>
          <p:spPr bwMode="auto">
            <a:xfrm>
              <a:off x="6891338" y="2657475"/>
              <a:ext cx="139700" cy="187325"/>
            </a:xfrm>
            <a:custGeom>
              <a:avLst/>
              <a:gdLst>
                <a:gd name="T0" fmla="*/ 2147483647 w 359"/>
                <a:gd name="T1" fmla="*/ 2147483647 h 481"/>
                <a:gd name="T2" fmla="*/ 2147483647 w 359"/>
                <a:gd name="T3" fmla="*/ 2147483647 h 481"/>
                <a:gd name="T4" fmla="*/ 0 w 359"/>
                <a:gd name="T5" fmla="*/ 2147483647 h 481"/>
                <a:gd name="T6" fmla="*/ 2147483647 w 359"/>
                <a:gd name="T7" fmla="*/ 2147483647 h 481"/>
                <a:gd name="T8" fmla="*/ 2147483647 w 359"/>
                <a:gd name="T9" fmla="*/ 2147483647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9" h="481">
                  <a:moveTo>
                    <a:pt x="351" y="278"/>
                  </a:moveTo>
                  <a:cubicBezTo>
                    <a:pt x="359" y="392"/>
                    <a:pt x="296" y="481"/>
                    <a:pt x="200" y="476"/>
                  </a:cubicBezTo>
                  <a:cubicBezTo>
                    <a:pt x="105" y="471"/>
                    <a:pt x="10" y="356"/>
                    <a:pt x="0" y="219"/>
                  </a:cubicBezTo>
                  <a:cubicBezTo>
                    <a:pt x="0" y="83"/>
                    <a:pt x="88" y="0"/>
                    <a:pt x="185" y="28"/>
                  </a:cubicBezTo>
                  <a:cubicBezTo>
                    <a:pt x="282" y="55"/>
                    <a:pt x="352" y="165"/>
                    <a:pt x="351" y="27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53" name="Freeform 526"/>
            <p:cNvSpPr>
              <a:spLocks/>
            </p:cNvSpPr>
            <p:nvPr/>
          </p:nvSpPr>
          <p:spPr bwMode="auto">
            <a:xfrm>
              <a:off x="6938963" y="2727325"/>
              <a:ext cx="41275" cy="53975"/>
            </a:xfrm>
            <a:custGeom>
              <a:avLst/>
              <a:gdLst>
                <a:gd name="T0" fmla="*/ 2147483647 w 103"/>
                <a:gd name="T1" fmla="*/ 2147483647 h 137"/>
                <a:gd name="T2" fmla="*/ 2147483647 w 103"/>
                <a:gd name="T3" fmla="*/ 2147483647 h 137"/>
                <a:gd name="T4" fmla="*/ 2147483647 w 103"/>
                <a:gd name="T5" fmla="*/ 2147483647 h 137"/>
                <a:gd name="T6" fmla="*/ 2147483647 w 103"/>
                <a:gd name="T7" fmla="*/ 2147483647 h 137"/>
                <a:gd name="T8" fmla="*/ 2147483647 w 103"/>
                <a:gd name="T9" fmla="*/ 214748364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7">
                  <a:moveTo>
                    <a:pt x="102" y="78"/>
                  </a:moveTo>
                  <a:cubicBezTo>
                    <a:pt x="103" y="112"/>
                    <a:pt x="83" y="137"/>
                    <a:pt x="55" y="133"/>
                  </a:cubicBezTo>
                  <a:cubicBezTo>
                    <a:pt x="27" y="130"/>
                    <a:pt x="3" y="97"/>
                    <a:pt x="1" y="61"/>
                  </a:cubicBezTo>
                  <a:cubicBezTo>
                    <a:pt x="0" y="24"/>
                    <a:pt x="23" y="0"/>
                    <a:pt x="51" y="6"/>
                  </a:cubicBezTo>
                  <a:cubicBezTo>
                    <a:pt x="79" y="11"/>
                    <a:pt x="101" y="43"/>
                    <a:pt x="102" y="78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54" name="Freeform 527"/>
            <p:cNvSpPr>
              <a:spLocks/>
            </p:cNvSpPr>
            <p:nvPr/>
          </p:nvSpPr>
          <p:spPr bwMode="auto">
            <a:xfrm>
              <a:off x="6938963" y="2727325"/>
              <a:ext cx="41275" cy="53975"/>
            </a:xfrm>
            <a:custGeom>
              <a:avLst/>
              <a:gdLst>
                <a:gd name="T0" fmla="*/ 2147483647 w 103"/>
                <a:gd name="T1" fmla="*/ 2147483647 h 137"/>
                <a:gd name="T2" fmla="*/ 2147483647 w 103"/>
                <a:gd name="T3" fmla="*/ 2147483647 h 137"/>
                <a:gd name="T4" fmla="*/ 2147483647 w 103"/>
                <a:gd name="T5" fmla="*/ 2147483647 h 137"/>
                <a:gd name="T6" fmla="*/ 2147483647 w 103"/>
                <a:gd name="T7" fmla="*/ 2147483647 h 137"/>
                <a:gd name="T8" fmla="*/ 2147483647 w 103"/>
                <a:gd name="T9" fmla="*/ 214748364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7">
                  <a:moveTo>
                    <a:pt x="102" y="78"/>
                  </a:moveTo>
                  <a:cubicBezTo>
                    <a:pt x="103" y="112"/>
                    <a:pt x="83" y="137"/>
                    <a:pt x="55" y="133"/>
                  </a:cubicBezTo>
                  <a:cubicBezTo>
                    <a:pt x="27" y="130"/>
                    <a:pt x="3" y="97"/>
                    <a:pt x="1" y="61"/>
                  </a:cubicBezTo>
                  <a:cubicBezTo>
                    <a:pt x="0" y="24"/>
                    <a:pt x="23" y="0"/>
                    <a:pt x="51" y="6"/>
                  </a:cubicBezTo>
                  <a:cubicBezTo>
                    <a:pt x="79" y="11"/>
                    <a:pt x="101" y="43"/>
                    <a:pt x="102" y="7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55" name="Freeform 528"/>
            <p:cNvSpPr>
              <a:spLocks/>
            </p:cNvSpPr>
            <p:nvPr/>
          </p:nvSpPr>
          <p:spPr bwMode="auto">
            <a:xfrm>
              <a:off x="6951663" y="2943225"/>
              <a:ext cx="179387" cy="187325"/>
            </a:xfrm>
            <a:custGeom>
              <a:avLst/>
              <a:gdLst>
                <a:gd name="T0" fmla="*/ 2147483647 w 460"/>
                <a:gd name="T1" fmla="*/ 2147483647 h 480"/>
                <a:gd name="T2" fmla="*/ 2147483647 w 460"/>
                <a:gd name="T3" fmla="*/ 2147483647 h 480"/>
                <a:gd name="T4" fmla="*/ 2147483647 w 460"/>
                <a:gd name="T5" fmla="*/ 2147483647 h 480"/>
                <a:gd name="T6" fmla="*/ 2147483647 w 460"/>
                <a:gd name="T7" fmla="*/ 2147483647 h 480"/>
                <a:gd name="T8" fmla="*/ 2147483647 w 460"/>
                <a:gd name="T9" fmla="*/ 2147483647 h 4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80">
                  <a:moveTo>
                    <a:pt x="388" y="199"/>
                  </a:moveTo>
                  <a:cubicBezTo>
                    <a:pt x="460" y="309"/>
                    <a:pt x="458" y="417"/>
                    <a:pt x="374" y="446"/>
                  </a:cubicBezTo>
                  <a:cubicBezTo>
                    <a:pt x="291" y="480"/>
                    <a:pt x="150" y="403"/>
                    <a:pt x="69" y="272"/>
                  </a:cubicBezTo>
                  <a:cubicBezTo>
                    <a:pt x="0" y="137"/>
                    <a:pt x="29" y="18"/>
                    <a:pt x="121" y="9"/>
                  </a:cubicBezTo>
                  <a:cubicBezTo>
                    <a:pt x="214" y="0"/>
                    <a:pt x="328" y="87"/>
                    <a:pt x="388" y="199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56" name="Freeform 529"/>
            <p:cNvSpPr>
              <a:spLocks/>
            </p:cNvSpPr>
            <p:nvPr/>
          </p:nvSpPr>
          <p:spPr bwMode="auto">
            <a:xfrm>
              <a:off x="6951663" y="2943225"/>
              <a:ext cx="179387" cy="187325"/>
            </a:xfrm>
            <a:custGeom>
              <a:avLst/>
              <a:gdLst>
                <a:gd name="T0" fmla="*/ 2147483647 w 460"/>
                <a:gd name="T1" fmla="*/ 2147483647 h 480"/>
                <a:gd name="T2" fmla="*/ 2147483647 w 460"/>
                <a:gd name="T3" fmla="*/ 2147483647 h 480"/>
                <a:gd name="T4" fmla="*/ 2147483647 w 460"/>
                <a:gd name="T5" fmla="*/ 2147483647 h 480"/>
                <a:gd name="T6" fmla="*/ 2147483647 w 460"/>
                <a:gd name="T7" fmla="*/ 2147483647 h 480"/>
                <a:gd name="T8" fmla="*/ 2147483647 w 460"/>
                <a:gd name="T9" fmla="*/ 2147483647 h 4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80">
                  <a:moveTo>
                    <a:pt x="388" y="199"/>
                  </a:moveTo>
                  <a:cubicBezTo>
                    <a:pt x="460" y="309"/>
                    <a:pt x="458" y="417"/>
                    <a:pt x="374" y="446"/>
                  </a:cubicBezTo>
                  <a:cubicBezTo>
                    <a:pt x="291" y="480"/>
                    <a:pt x="150" y="403"/>
                    <a:pt x="69" y="272"/>
                  </a:cubicBezTo>
                  <a:cubicBezTo>
                    <a:pt x="0" y="137"/>
                    <a:pt x="29" y="18"/>
                    <a:pt x="121" y="9"/>
                  </a:cubicBezTo>
                  <a:cubicBezTo>
                    <a:pt x="214" y="0"/>
                    <a:pt x="328" y="87"/>
                    <a:pt x="389" y="19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57" name="Freeform 530"/>
            <p:cNvSpPr>
              <a:spLocks/>
            </p:cNvSpPr>
            <p:nvPr/>
          </p:nvSpPr>
          <p:spPr bwMode="auto">
            <a:xfrm>
              <a:off x="7015163" y="3006725"/>
              <a:ext cx="50800" cy="53975"/>
            </a:xfrm>
            <a:custGeom>
              <a:avLst/>
              <a:gdLst>
                <a:gd name="T0" fmla="*/ 2147483647 w 131"/>
                <a:gd name="T1" fmla="*/ 2147483647 h 136"/>
                <a:gd name="T2" fmla="*/ 2147483647 w 131"/>
                <a:gd name="T3" fmla="*/ 2147483647 h 136"/>
                <a:gd name="T4" fmla="*/ 2147483647 w 131"/>
                <a:gd name="T5" fmla="*/ 2147483647 h 136"/>
                <a:gd name="T6" fmla="*/ 2147483647 w 131"/>
                <a:gd name="T7" fmla="*/ 2147483647 h 136"/>
                <a:gd name="T8" fmla="*/ 2147483647 w 131"/>
                <a:gd name="T9" fmla="*/ 2147483647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6">
                  <a:moveTo>
                    <a:pt x="111" y="57"/>
                  </a:moveTo>
                  <a:cubicBezTo>
                    <a:pt x="131" y="91"/>
                    <a:pt x="128" y="123"/>
                    <a:pt x="103" y="130"/>
                  </a:cubicBezTo>
                  <a:cubicBezTo>
                    <a:pt x="78" y="136"/>
                    <a:pt x="40" y="113"/>
                    <a:pt x="19" y="78"/>
                  </a:cubicBezTo>
                  <a:cubicBezTo>
                    <a:pt x="0" y="42"/>
                    <a:pt x="5" y="9"/>
                    <a:pt x="30" y="4"/>
                  </a:cubicBezTo>
                  <a:cubicBezTo>
                    <a:pt x="56" y="0"/>
                    <a:pt x="92" y="23"/>
                    <a:pt x="111" y="57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58" name="Freeform 531"/>
            <p:cNvSpPr>
              <a:spLocks/>
            </p:cNvSpPr>
            <p:nvPr/>
          </p:nvSpPr>
          <p:spPr bwMode="auto">
            <a:xfrm>
              <a:off x="7015163" y="3006725"/>
              <a:ext cx="50800" cy="53975"/>
            </a:xfrm>
            <a:custGeom>
              <a:avLst/>
              <a:gdLst>
                <a:gd name="T0" fmla="*/ 2147483647 w 131"/>
                <a:gd name="T1" fmla="*/ 2147483647 h 136"/>
                <a:gd name="T2" fmla="*/ 2147483647 w 131"/>
                <a:gd name="T3" fmla="*/ 2147483647 h 136"/>
                <a:gd name="T4" fmla="*/ 2147483647 w 131"/>
                <a:gd name="T5" fmla="*/ 2147483647 h 136"/>
                <a:gd name="T6" fmla="*/ 2147483647 w 131"/>
                <a:gd name="T7" fmla="*/ 2147483647 h 136"/>
                <a:gd name="T8" fmla="*/ 2147483647 w 131"/>
                <a:gd name="T9" fmla="*/ 2147483647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6">
                  <a:moveTo>
                    <a:pt x="111" y="57"/>
                  </a:moveTo>
                  <a:cubicBezTo>
                    <a:pt x="131" y="91"/>
                    <a:pt x="128" y="123"/>
                    <a:pt x="103" y="130"/>
                  </a:cubicBezTo>
                  <a:cubicBezTo>
                    <a:pt x="78" y="136"/>
                    <a:pt x="40" y="113"/>
                    <a:pt x="19" y="78"/>
                  </a:cubicBezTo>
                  <a:cubicBezTo>
                    <a:pt x="0" y="42"/>
                    <a:pt x="5" y="9"/>
                    <a:pt x="30" y="4"/>
                  </a:cubicBezTo>
                  <a:cubicBezTo>
                    <a:pt x="56" y="0"/>
                    <a:pt x="92" y="23"/>
                    <a:pt x="111" y="5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59" name="Freeform 533"/>
            <p:cNvSpPr>
              <a:spLocks/>
            </p:cNvSpPr>
            <p:nvPr/>
          </p:nvSpPr>
          <p:spPr bwMode="auto">
            <a:xfrm>
              <a:off x="7021513" y="2438400"/>
              <a:ext cx="80962" cy="542925"/>
            </a:xfrm>
            <a:custGeom>
              <a:avLst/>
              <a:gdLst>
                <a:gd name="T0" fmla="*/ 2147483647 w 210"/>
                <a:gd name="T1" fmla="*/ 2147483647 h 1396"/>
                <a:gd name="T2" fmla="*/ 2147483647 w 210"/>
                <a:gd name="T3" fmla="*/ 2147483647 h 1396"/>
                <a:gd name="T4" fmla="*/ 2147483647 w 210"/>
                <a:gd name="T5" fmla="*/ 2147483647 h 1396"/>
                <a:gd name="T6" fmla="*/ 2147483647 w 210"/>
                <a:gd name="T7" fmla="*/ 2147483647 h 1396"/>
                <a:gd name="T8" fmla="*/ 2147483647 w 210"/>
                <a:gd name="T9" fmla="*/ 2147483647 h 1396"/>
                <a:gd name="T10" fmla="*/ 2147483647 w 210"/>
                <a:gd name="T11" fmla="*/ 2147483647 h 1396"/>
                <a:gd name="T12" fmla="*/ 2147483647 w 210"/>
                <a:gd name="T13" fmla="*/ 2147483647 h 1396"/>
                <a:gd name="T14" fmla="*/ 2147483647 w 210"/>
                <a:gd name="T15" fmla="*/ 2147483647 h 1396"/>
                <a:gd name="T16" fmla="*/ 2147483647 w 210"/>
                <a:gd name="T17" fmla="*/ 0 h 13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0" h="1396">
                  <a:moveTo>
                    <a:pt x="210" y="1396"/>
                  </a:moveTo>
                  <a:cubicBezTo>
                    <a:pt x="210" y="1396"/>
                    <a:pt x="209" y="1395"/>
                    <a:pt x="209" y="1394"/>
                  </a:cubicBezTo>
                  <a:cubicBezTo>
                    <a:pt x="167" y="1317"/>
                    <a:pt x="127" y="1239"/>
                    <a:pt x="97" y="1159"/>
                  </a:cubicBezTo>
                  <a:cubicBezTo>
                    <a:pt x="67" y="1080"/>
                    <a:pt x="47" y="999"/>
                    <a:pt x="29" y="919"/>
                  </a:cubicBezTo>
                  <a:cubicBezTo>
                    <a:pt x="16" y="839"/>
                    <a:pt x="5" y="759"/>
                    <a:pt x="2" y="679"/>
                  </a:cubicBezTo>
                  <a:cubicBezTo>
                    <a:pt x="0" y="600"/>
                    <a:pt x="5" y="522"/>
                    <a:pt x="13" y="444"/>
                  </a:cubicBezTo>
                  <a:cubicBezTo>
                    <a:pt x="24" y="367"/>
                    <a:pt x="39" y="291"/>
                    <a:pt x="61" y="217"/>
                  </a:cubicBezTo>
                  <a:cubicBezTo>
                    <a:pt x="83" y="143"/>
                    <a:pt x="114" y="72"/>
                    <a:pt x="147" y="2"/>
                  </a:cubicBezTo>
                  <a:cubicBezTo>
                    <a:pt x="147" y="1"/>
                    <a:pt x="148" y="0"/>
                    <a:pt x="14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60" name="Freeform 534"/>
            <p:cNvSpPr>
              <a:spLocks/>
            </p:cNvSpPr>
            <p:nvPr/>
          </p:nvSpPr>
          <p:spPr bwMode="auto">
            <a:xfrm>
              <a:off x="7253288" y="2530475"/>
              <a:ext cx="63500" cy="420688"/>
            </a:xfrm>
            <a:custGeom>
              <a:avLst/>
              <a:gdLst>
                <a:gd name="T0" fmla="*/ 2147483647 w 161"/>
                <a:gd name="T1" fmla="*/ 2147483647 h 1080"/>
                <a:gd name="T2" fmla="*/ 2147483647 w 161"/>
                <a:gd name="T3" fmla="*/ 2147483647 h 1080"/>
                <a:gd name="T4" fmla="*/ 2147483647 w 161"/>
                <a:gd name="T5" fmla="*/ 2147483647 h 1080"/>
                <a:gd name="T6" fmla="*/ 2147483647 w 161"/>
                <a:gd name="T7" fmla="*/ 2147483647 h 1080"/>
                <a:gd name="T8" fmla="*/ 2147483647 w 161"/>
                <a:gd name="T9" fmla="*/ 2147483647 h 1080"/>
                <a:gd name="T10" fmla="*/ 2147483647 w 161"/>
                <a:gd name="T11" fmla="*/ 2147483647 h 1080"/>
                <a:gd name="T12" fmla="*/ 2147483647 w 161"/>
                <a:gd name="T13" fmla="*/ 2147483647 h 1080"/>
                <a:gd name="T14" fmla="*/ 2147483647 w 161"/>
                <a:gd name="T15" fmla="*/ 2147483647 h 1080"/>
                <a:gd name="T16" fmla="*/ 2147483647 w 161"/>
                <a:gd name="T17" fmla="*/ 0 h 10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1080">
                  <a:moveTo>
                    <a:pt x="161" y="1080"/>
                  </a:moveTo>
                  <a:cubicBezTo>
                    <a:pt x="161" y="1079"/>
                    <a:pt x="161" y="1079"/>
                    <a:pt x="160" y="1078"/>
                  </a:cubicBezTo>
                  <a:cubicBezTo>
                    <a:pt x="127" y="1018"/>
                    <a:pt x="96" y="958"/>
                    <a:pt x="72" y="896"/>
                  </a:cubicBezTo>
                  <a:cubicBezTo>
                    <a:pt x="50" y="835"/>
                    <a:pt x="34" y="772"/>
                    <a:pt x="21" y="710"/>
                  </a:cubicBezTo>
                  <a:cubicBezTo>
                    <a:pt x="11" y="648"/>
                    <a:pt x="3" y="587"/>
                    <a:pt x="2" y="525"/>
                  </a:cubicBezTo>
                  <a:cubicBezTo>
                    <a:pt x="0" y="464"/>
                    <a:pt x="5" y="403"/>
                    <a:pt x="12" y="343"/>
                  </a:cubicBezTo>
                  <a:cubicBezTo>
                    <a:pt x="22" y="284"/>
                    <a:pt x="35" y="225"/>
                    <a:pt x="54" y="168"/>
                  </a:cubicBezTo>
                  <a:cubicBezTo>
                    <a:pt x="72" y="111"/>
                    <a:pt x="98" y="56"/>
                    <a:pt x="125" y="2"/>
                  </a:cubicBezTo>
                  <a:cubicBezTo>
                    <a:pt x="126" y="1"/>
                    <a:pt x="126" y="1"/>
                    <a:pt x="126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61" name="Freeform 535"/>
            <p:cNvSpPr>
              <a:spLocks/>
            </p:cNvSpPr>
            <p:nvPr/>
          </p:nvSpPr>
          <p:spPr bwMode="auto">
            <a:xfrm>
              <a:off x="7485063" y="2573338"/>
              <a:ext cx="46037" cy="377825"/>
            </a:xfrm>
            <a:custGeom>
              <a:avLst/>
              <a:gdLst>
                <a:gd name="T0" fmla="*/ 2147483647 w 117"/>
                <a:gd name="T1" fmla="*/ 2147483647 h 968"/>
                <a:gd name="T2" fmla="*/ 2147483647 w 117"/>
                <a:gd name="T3" fmla="*/ 2147483647 h 968"/>
                <a:gd name="T4" fmla="*/ 2147483647 w 117"/>
                <a:gd name="T5" fmla="*/ 2147483647 h 968"/>
                <a:gd name="T6" fmla="*/ 2147483647 w 117"/>
                <a:gd name="T7" fmla="*/ 2147483647 h 968"/>
                <a:gd name="T8" fmla="*/ 0 w 117"/>
                <a:gd name="T9" fmla="*/ 2147483647 h 968"/>
                <a:gd name="T10" fmla="*/ 2147483647 w 117"/>
                <a:gd name="T11" fmla="*/ 2147483647 h 968"/>
                <a:gd name="T12" fmla="*/ 2147483647 w 117"/>
                <a:gd name="T13" fmla="*/ 2147483647 h 968"/>
                <a:gd name="T14" fmla="*/ 2147483647 w 117"/>
                <a:gd name="T15" fmla="*/ 2147483647 h 968"/>
                <a:gd name="T16" fmla="*/ 2147483647 w 117"/>
                <a:gd name="T17" fmla="*/ 0 h 9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968">
                  <a:moveTo>
                    <a:pt x="117" y="968"/>
                  </a:moveTo>
                  <a:cubicBezTo>
                    <a:pt x="116" y="967"/>
                    <a:pt x="116" y="967"/>
                    <a:pt x="116" y="966"/>
                  </a:cubicBezTo>
                  <a:cubicBezTo>
                    <a:pt x="91" y="912"/>
                    <a:pt x="68" y="858"/>
                    <a:pt x="51" y="803"/>
                  </a:cubicBezTo>
                  <a:cubicBezTo>
                    <a:pt x="34" y="749"/>
                    <a:pt x="23" y="693"/>
                    <a:pt x="13" y="638"/>
                  </a:cubicBezTo>
                  <a:cubicBezTo>
                    <a:pt x="6" y="582"/>
                    <a:pt x="1" y="527"/>
                    <a:pt x="0" y="472"/>
                  </a:cubicBezTo>
                  <a:cubicBezTo>
                    <a:pt x="0" y="418"/>
                    <a:pt x="4" y="364"/>
                    <a:pt x="9" y="310"/>
                  </a:cubicBezTo>
                  <a:cubicBezTo>
                    <a:pt x="17" y="257"/>
                    <a:pt x="26" y="204"/>
                    <a:pt x="41" y="152"/>
                  </a:cubicBezTo>
                  <a:cubicBezTo>
                    <a:pt x="56" y="101"/>
                    <a:pt x="76" y="51"/>
                    <a:pt x="97" y="2"/>
                  </a:cubicBezTo>
                  <a:cubicBezTo>
                    <a:pt x="97" y="1"/>
                    <a:pt x="97" y="1"/>
                    <a:pt x="9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62" name="Freeform 536"/>
            <p:cNvSpPr>
              <a:spLocks/>
            </p:cNvSpPr>
            <p:nvPr/>
          </p:nvSpPr>
          <p:spPr bwMode="auto">
            <a:xfrm>
              <a:off x="7716838" y="2568575"/>
              <a:ext cx="28575" cy="412750"/>
            </a:xfrm>
            <a:custGeom>
              <a:avLst/>
              <a:gdLst>
                <a:gd name="T0" fmla="*/ 2147483647 w 74"/>
                <a:gd name="T1" fmla="*/ 2147483647 h 1059"/>
                <a:gd name="T2" fmla="*/ 2147483647 w 74"/>
                <a:gd name="T3" fmla="*/ 2147483647 h 1059"/>
                <a:gd name="T4" fmla="*/ 2147483647 w 74"/>
                <a:gd name="T5" fmla="*/ 2147483647 h 1059"/>
                <a:gd name="T6" fmla="*/ 2147483647 w 74"/>
                <a:gd name="T7" fmla="*/ 2147483647 h 1059"/>
                <a:gd name="T8" fmla="*/ 0 w 74"/>
                <a:gd name="T9" fmla="*/ 2147483647 h 1059"/>
                <a:gd name="T10" fmla="*/ 2147483647 w 74"/>
                <a:gd name="T11" fmla="*/ 2147483647 h 1059"/>
                <a:gd name="T12" fmla="*/ 2147483647 w 74"/>
                <a:gd name="T13" fmla="*/ 2147483647 h 1059"/>
                <a:gd name="T14" fmla="*/ 2147483647 w 74"/>
                <a:gd name="T15" fmla="*/ 2147483647 h 1059"/>
                <a:gd name="T16" fmla="*/ 2147483647 w 74"/>
                <a:gd name="T17" fmla="*/ 0 h 10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" h="1059">
                  <a:moveTo>
                    <a:pt x="74" y="1059"/>
                  </a:moveTo>
                  <a:cubicBezTo>
                    <a:pt x="74" y="1058"/>
                    <a:pt x="74" y="1058"/>
                    <a:pt x="74" y="1057"/>
                  </a:cubicBezTo>
                  <a:cubicBezTo>
                    <a:pt x="58" y="999"/>
                    <a:pt x="43" y="940"/>
                    <a:pt x="32" y="880"/>
                  </a:cubicBezTo>
                  <a:cubicBezTo>
                    <a:pt x="21" y="821"/>
                    <a:pt x="14" y="761"/>
                    <a:pt x="8" y="701"/>
                  </a:cubicBezTo>
                  <a:cubicBezTo>
                    <a:pt x="4" y="641"/>
                    <a:pt x="0" y="582"/>
                    <a:pt x="0" y="522"/>
                  </a:cubicBezTo>
                  <a:cubicBezTo>
                    <a:pt x="0" y="463"/>
                    <a:pt x="3" y="404"/>
                    <a:pt x="7" y="345"/>
                  </a:cubicBezTo>
                  <a:cubicBezTo>
                    <a:pt x="13" y="286"/>
                    <a:pt x="19" y="228"/>
                    <a:pt x="30" y="171"/>
                  </a:cubicBezTo>
                  <a:cubicBezTo>
                    <a:pt x="40" y="114"/>
                    <a:pt x="54" y="57"/>
                    <a:pt x="69" y="2"/>
                  </a:cubicBezTo>
                  <a:cubicBezTo>
                    <a:pt x="70" y="1"/>
                    <a:pt x="70" y="1"/>
                    <a:pt x="70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63" name="Freeform 537"/>
            <p:cNvSpPr>
              <a:spLocks/>
            </p:cNvSpPr>
            <p:nvPr/>
          </p:nvSpPr>
          <p:spPr bwMode="auto">
            <a:xfrm>
              <a:off x="7100888" y="2946400"/>
              <a:ext cx="646112" cy="34925"/>
            </a:xfrm>
            <a:custGeom>
              <a:avLst/>
              <a:gdLst>
                <a:gd name="T0" fmla="*/ 0 w 1656"/>
                <a:gd name="T1" fmla="*/ 2147483647 h 86"/>
                <a:gd name="T2" fmla="*/ 2147483647 w 1656"/>
                <a:gd name="T3" fmla="*/ 2147483647 h 86"/>
                <a:gd name="T4" fmla="*/ 2147483647 w 1656"/>
                <a:gd name="T5" fmla="*/ 2147483647 h 86"/>
                <a:gd name="T6" fmla="*/ 2147483647 w 1656"/>
                <a:gd name="T7" fmla="*/ 2147483647 h 86"/>
                <a:gd name="T8" fmla="*/ 2147483647 w 1656"/>
                <a:gd name="T9" fmla="*/ 0 h 86"/>
                <a:gd name="T10" fmla="*/ 2147483647 w 1656"/>
                <a:gd name="T11" fmla="*/ 2147483647 h 86"/>
                <a:gd name="T12" fmla="*/ 2147483647 w 1656"/>
                <a:gd name="T13" fmla="*/ 2147483647 h 86"/>
                <a:gd name="T14" fmla="*/ 2147483647 w 1656"/>
                <a:gd name="T15" fmla="*/ 2147483647 h 86"/>
                <a:gd name="T16" fmla="*/ 2147483647 w 1656"/>
                <a:gd name="T17" fmla="*/ 2147483647 h 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56" h="86">
                  <a:moveTo>
                    <a:pt x="0" y="86"/>
                  </a:moveTo>
                  <a:cubicBezTo>
                    <a:pt x="1" y="86"/>
                    <a:pt x="2" y="86"/>
                    <a:pt x="3" y="86"/>
                  </a:cubicBezTo>
                  <a:cubicBezTo>
                    <a:pt x="93" y="66"/>
                    <a:pt x="184" y="49"/>
                    <a:pt x="275" y="36"/>
                  </a:cubicBezTo>
                  <a:cubicBezTo>
                    <a:pt x="366" y="23"/>
                    <a:pt x="458" y="15"/>
                    <a:pt x="550" y="9"/>
                  </a:cubicBezTo>
                  <a:cubicBezTo>
                    <a:pt x="641" y="4"/>
                    <a:pt x="733" y="0"/>
                    <a:pt x="825" y="0"/>
                  </a:cubicBezTo>
                  <a:cubicBezTo>
                    <a:pt x="917" y="0"/>
                    <a:pt x="1009" y="3"/>
                    <a:pt x="1101" y="8"/>
                  </a:cubicBezTo>
                  <a:cubicBezTo>
                    <a:pt x="1193" y="14"/>
                    <a:pt x="1286" y="22"/>
                    <a:pt x="1377" y="35"/>
                  </a:cubicBezTo>
                  <a:cubicBezTo>
                    <a:pt x="1470" y="48"/>
                    <a:pt x="1562" y="66"/>
                    <a:pt x="1653" y="86"/>
                  </a:cubicBezTo>
                  <a:cubicBezTo>
                    <a:pt x="1654" y="86"/>
                    <a:pt x="1655" y="86"/>
                    <a:pt x="1656" y="86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64" name="Freeform 538"/>
            <p:cNvSpPr>
              <a:spLocks/>
            </p:cNvSpPr>
            <p:nvPr/>
          </p:nvSpPr>
          <p:spPr bwMode="auto">
            <a:xfrm>
              <a:off x="7021513" y="2701925"/>
              <a:ext cx="696912" cy="69850"/>
            </a:xfrm>
            <a:custGeom>
              <a:avLst/>
              <a:gdLst>
                <a:gd name="T0" fmla="*/ 0 w 1790"/>
                <a:gd name="T1" fmla="*/ 0 h 181"/>
                <a:gd name="T2" fmla="*/ 2147483647 w 1790"/>
                <a:gd name="T3" fmla="*/ 2147483647 h 181"/>
                <a:gd name="T4" fmla="*/ 2147483647 w 1790"/>
                <a:gd name="T5" fmla="*/ 2147483647 h 181"/>
                <a:gd name="T6" fmla="*/ 2147483647 w 1790"/>
                <a:gd name="T7" fmla="*/ 2147483647 h 181"/>
                <a:gd name="T8" fmla="*/ 2147483647 w 1790"/>
                <a:gd name="T9" fmla="*/ 2147483647 h 181"/>
                <a:gd name="T10" fmla="*/ 2147483647 w 1790"/>
                <a:gd name="T11" fmla="*/ 2147483647 h 181"/>
                <a:gd name="T12" fmla="*/ 2147483647 w 1790"/>
                <a:gd name="T13" fmla="*/ 2147483647 h 181"/>
                <a:gd name="T14" fmla="*/ 2147483647 w 1790"/>
                <a:gd name="T15" fmla="*/ 2147483647 h 181"/>
                <a:gd name="T16" fmla="*/ 2147483647 w 1790"/>
                <a:gd name="T17" fmla="*/ 2147483647 h 1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90" h="18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102" y="17"/>
                    <a:pt x="202" y="33"/>
                    <a:pt x="301" y="47"/>
                  </a:cubicBezTo>
                  <a:cubicBezTo>
                    <a:pt x="400" y="61"/>
                    <a:pt x="499" y="74"/>
                    <a:pt x="599" y="86"/>
                  </a:cubicBezTo>
                  <a:cubicBezTo>
                    <a:pt x="698" y="97"/>
                    <a:pt x="797" y="108"/>
                    <a:pt x="896" y="118"/>
                  </a:cubicBezTo>
                  <a:cubicBezTo>
                    <a:pt x="995" y="128"/>
                    <a:pt x="1094" y="136"/>
                    <a:pt x="1193" y="145"/>
                  </a:cubicBezTo>
                  <a:cubicBezTo>
                    <a:pt x="1292" y="152"/>
                    <a:pt x="1391" y="159"/>
                    <a:pt x="1490" y="165"/>
                  </a:cubicBezTo>
                  <a:cubicBezTo>
                    <a:pt x="1589" y="171"/>
                    <a:pt x="1688" y="176"/>
                    <a:pt x="1787" y="181"/>
                  </a:cubicBezTo>
                  <a:cubicBezTo>
                    <a:pt x="1788" y="181"/>
                    <a:pt x="1789" y="181"/>
                    <a:pt x="1790" y="181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65" name="Freeform 539"/>
            <p:cNvSpPr>
              <a:spLocks/>
            </p:cNvSpPr>
            <p:nvPr/>
          </p:nvSpPr>
          <p:spPr bwMode="auto">
            <a:xfrm>
              <a:off x="7077075" y="2436813"/>
              <a:ext cx="668338" cy="142875"/>
            </a:xfrm>
            <a:custGeom>
              <a:avLst/>
              <a:gdLst>
                <a:gd name="T0" fmla="*/ 0 w 1713"/>
                <a:gd name="T1" fmla="*/ 0 h 365"/>
                <a:gd name="T2" fmla="*/ 2147483647 w 1713"/>
                <a:gd name="T3" fmla="*/ 2147483647 h 365"/>
                <a:gd name="T4" fmla="*/ 2147483647 w 1713"/>
                <a:gd name="T5" fmla="*/ 2147483647 h 365"/>
                <a:gd name="T6" fmla="*/ 2147483647 w 1713"/>
                <a:gd name="T7" fmla="*/ 2147483647 h 365"/>
                <a:gd name="T8" fmla="*/ 2147483647 w 1713"/>
                <a:gd name="T9" fmla="*/ 2147483647 h 365"/>
                <a:gd name="T10" fmla="*/ 2147483647 w 1713"/>
                <a:gd name="T11" fmla="*/ 2147483647 h 365"/>
                <a:gd name="T12" fmla="*/ 2147483647 w 1713"/>
                <a:gd name="T13" fmla="*/ 2147483647 h 365"/>
                <a:gd name="T14" fmla="*/ 2147483647 w 1713"/>
                <a:gd name="T15" fmla="*/ 2147483647 h 365"/>
                <a:gd name="T16" fmla="*/ 2147483647 w 1713"/>
                <a:gd name="T17" fmla="*/ 2147483647 h 3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13" h="365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99" y="52"/>
                    <a:pt x="195" y="100"/>
                    <a:pt x="291" y="140"/>
                  </a:cubicBezTo>
                  <a:cubicBezTo>
                    <a:pt x="386" y="179"/>
                    <a:pt x="482" y="211"/>
                    <a:pt x="577" y="241"/>
                  </a:cubicBezTo>
                  <a:cubicBezTo>
                    <a:pt x="672" y="268"/>
                    <a:pt x="766" y="293"/>
                    <a:pt x="861" y="311"/>
                  </a:cubicBezTo>
                  <a:cubicBezTo>
                    <a:pt x="955" y="329"/>
                    <a:pt x="1050" y="342"/>
                    <a:pt x="1145" y="352"/>
                  </a:cubicBezTo>
                  <a:cubicBezTo>
                    <a:pt x="1239" y="359"/>
                    <a:pt x="1333" y="365"/>
                    <a:pt x="1427" y="363"/>
                  </a:cubicBezTo>
                  <a:cubicBezTo>
                    <a:pt x="1522" y="361"/>
                    <a:pt x="1616" y="351"/>
                    <a:pt x="1711" y="339"/>
                  </a:cubicBezTo>
                  <a:cubicBezTo>
                    <a:pt x="1712" y="339"/>
                    <a:pt x="1713" y="339"/>
                    <a:pt x="1713" y="339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66" name="Freeform 540"/>
            <p:cNvSpPr>
              <a:spLocks/>
            </p:cNvSpPr>
            <p:nvPr/>
          </p:nvSpPr>
          <p:spPr bwMode="auto">
            <a:xfrm>
              <a:off x="7669213" y="2500313"/>
              <a:ext cx="149225" cy="133350"/>
            </a:xfrm>
            <a:custGeom>
              <a:avLst/>
              <a:gdLst>
                <a:gd name="T0" fmla="*/ 2147483647 w 386"/>
                <a:gd name="T1" fmla="*/ 2147483647 h 342"/>
                <a:gd name="T2" fmla="*/ 2147483647 w 386"/>
                <a:gd name="T3" fmla="*/ 2147483647 h 342"/>
                <a:gd name="T4" fmla="*/ 2147483647 w 386"/>
                <a:gd name="T5" fmla="*/ 2147483647 h 342"/>
                <a:gd name="T6" fmla="*/ 2147483647 w 386"/>
                <a:gd name="T7" fmla="*/ 2147483647 h 342"/>
                <a:gd name="T8" fmla="*/ 2147483647 w 386"/>
                <a:gd name="T9" fmla="*/ 2147483647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6" h="342">
                  <a:moveTo>
                    <a:pt x="361" y="145"/>
                  </a:moveTo>
                  <a:cubicBezTo>
                    <a:pt x="340" y="239"/>
                    <a:pt x="250" y="327"/>
                    <a:pt x="155" y="336"/>
                  </a:cubicBezTo>
                  <a:cubicBezTo>
                    <a:pt x="60" y="342"/>
                    <a:pt x="0" y="277"/>
                    <a:pt x="26" y="194"/>
                  </a:cubicBezTo>
                  <a:cubicBezTo>
                    <a:pt x="57" y="114"/>
                    <a:pt x="158" y="40"/>
                    <a:pt x="247" y="23"/>
                  </a:cubicBezTo>
                  <a:cubicBezTo>
                    <a:pt x="336" y="0"/>
                    <a:pt x="386" y="52"/>
                    <a:pt x="361" y="145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67" name="Freeform 541"/>
            <p:cNvSpPr>
              <a:spLocks/>
            </p:cNvSpPr>
            <p:nvPr/>
          </p:nvSpPr>
          <p:spPr bwMode="auto">
            <a:xfrm>
              <a:off x="7669213" y="2500313"/>
              <a:ext cx="149225" cy="133350"/>
            </a:xfrm>
            <a:custGeom>
              <a:avLst/>
              <a:gdLst>
                <a:gd name="T0" fmla="*/ 2147483647 w 386"/>
                <a:gd name="T1" fmla="*/ 2147483647 h 342"/>
                <a:gd name="T2" fmla="*/ 2147483647 w 386"/>
                <a:gd name="T3" fmla="*/ 2147483647 h 342"/>
                <a:gd name="T4" fmla="*/ 2147483647 w 386"/>
                <a:gd name="T5" fmla="*/ 2147483647 h 342"/>
                <a:gd name="T6" fmla="*/ 2147483647 w 386"/>
                <a:gd name="T7" fmla="*/ 2147483647 h 342"/>
                <a:gd name="T8" fmla="*/ 2147483647 w 386"/>
                <a:gd name="T9" fmla="*/ 2147483647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6" h="342">
                  <a:moveTo>
                    <a:pt x="361" y="145"/>
                  </a:moveTo>
                  <a:cubicBezTo>
                    <a:pt x="340" y="239"/>
                    <a:pt x="250" y="327"/>
                    <a:pt x="155" y="336"/>
                  </a:cubicBezTo>
                  <a:cubicBezTo>
                    <a:pt x="60" y="342"/>
                    <a:pt x="0" y="277"/>
                    <a:pt x="26" y="194"/>
                  </a:cubicBezTo>
                  <a:cubicBezTo>
                    <a:pt x="57" y="114"/>
                    <a:pt x="158" y="40"/>
                    <a:pt x="247" y="23"/>
                  </a:cubicBezTo>
                  <a:cubicBezTo>
                    <a:pt x="336" y="0"/>
                    <a:pt x="386" y="52"/>
                    <a:pt x="361" y="1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68" name="Freeform 542"/>
            <p:cNvSpPr>
              <a:spLocks/>
            </p:cNvSpPr>
            <p:nvPr/>
          </p:nvSpPr>
          <p:spPr bwMode="auto">
            <a:xfrm>
              <a:off x="7723188" y="2549525"/>
              <a:ext cx="42862" cy="38100"/>
            </a:xfrm>
            <a:custGeom>
              <a:avLst/>
              <a:gdLst>
                <a:gd name="T0" fmla="*/ 2147483647 w 110"/>
                <a:gd name="T1" fmla="*/ 2147483647 h 97"/>
                <a:gd name="T2" fmla="*/ 2147483647 w 110"/>
                <a:gd name="T3" fmla="*/ 2147483647 h 97"/>
                <a:gd name="T4" fmla="*/ 2147483647 w 110"/>
                <a:gd name="T5" fmla="*/ 2147483647 h 97"/>
                <a:gd name="T6" fmla="*/ 2147483647 w 110"/>
                <a:gd name="T7" fmla="*/ 2147483647 h 97"/>
                <a:gd name="T8" fmla="*/ 2147483647 w 110"/>
                <a:gd name="T9" fmla="*/ 2147483647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3" y="42"/>
                  </a:moveTo>
                  <a:cubicBezTo>
                    <a:pt x="96" y="67"/>
                    <a:pt x="69" y="91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5" y="31"/>
                    <a:pt x="43" y="9"/>
                    <a:pt x="69" y="5"/>
                  </a:cubicBezTo>
                  <a:cubicBezTo>
                    <a:pt x="95" y="0"/>
                    <a:pt x="110" y="17"/>
                    <a:pt x="103" y="42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69" name="Freeform 543"/>
            <p:cNvSpPr>
              <a:spLocks/>
            </p:cNvSpPr>
            <p:nvPr/>
          </p:nvSpPr>
          <p:spPr bwMode="auto">
            <a:xfrm>
              <a:off x="7723188" y="2549525"/>
              <a:ext cx="42862" cy="38100"/>
            </a:xfrm>
            <a:custGeom>
              <a:avLst/>
              <a:gdLst>
                <a:gd name="T0" fmla="*/ 2147483647 w 110"/>
                <a:gd name="T1" fmla="*/ 2147483647 h 97"/>
                <a:gd name="T2" fmla="*/ 2147483647 w 110"/>
                <a:gd name="T3" fmla="*/ 2147483647 h 97"/>
                <a:gd name="T4" fmla="*/ 2147483647 w 110"/>
                <a:gd name="T5" fmla="*/ 2147483647 h 97"/>
                <a:gd name="T6" fmla="*/ 2147483647 w 110"/>
                <a:gd name="T7" fmla="*/ 2147483647 h 97"/>
                <a:gd name="T8" fmla="*/ 2147483647 w 110"/>
                <a:gd name="T9" fmla="*/ 2147483647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3" y="42"/>
                  </a:moveTo>
                  <a:cubicBezTo>
                    <a:pt x="96" y="67"/>
                    <a:pt x="69" y="91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5" y="31"/>
                    <a:pt x="43" y="9"/>
                    <a:pt x="69" y="5"/>
                  </a:cubicBezTo>
                  <a:cubicBezTo>
                    <a:pt x="95" y="0"/>
                    <a:pt x="110" y="17"/>
                    <a:pt x="103" y="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70" name="Freeform 544"/>
            <p:cNvSpPr>
              <a:spLocks/>
            </p:cNvSpPr>
            <p:nvPr/>
          </p:nvSpPr>
          <p:spPr bwMode="auto">
            <a:xfrm>
              <a:off x="7648575" y="2706688"/>
              <a:ext cx="138113" cy="134937"/>
            </a:xfrm>
            <a:custGeom>
              <a:avLst/>
              <a:gdLst>
                <a:gd name="T0" fmla="*/ 2147483647 w 353"/>
                <a:gd name="T1" fmla="*/ 2147483647 h 347"/>
                <a:gd name="T2" fmla="*/ 2147483647 w 353"/>
                <a:gd name="T3" fmla="*/ 2147483647 h 347"/>
                <a:gd name="T4" fmla="*/ 0 w 353"/>
                <a:gd name="T5" fmla="*/ 2147483647 h 347"/>
                <a:gd name="T6" fmla="*/ 2147483647 w 353"/>
                <a:gd name="T7" fmla="*/ 2147483647 h 347"/>
                <a:gd name="T8" fmla="*/ 2147483647 w 353"/>
                <a:gd name="T9" fmla="*/ 2147483647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47">
                  <a:moveTo>
                    <a:pt x="351" y="176"/>
                  </a:moveTo>
                  <a:cubicBezTo>
                    <a:pt x="352" y="275"/>
                    <a:pt x="278" y="347"/>
                    <a:pt x="182" y="338"/>
                  </a:cubicBezTo>
                  <a:cubicBezTo>
                    <a:pt x="86" y="329"/>
                    <a:pt x="3" y="249"/>
                    <a:pt x="0" y="160"/>
                  </a:cubicBezTo>
                  <a:cubicBezTo>
                    <a:pt x="2" y="72"/>
                    <a:pt x="85" y="2"/>
                    <a:pt x="181" y="1"/>
                  </a:cubicBezTo>
                  <a:cubicBezTo>
                    <a:pt x="278" y="0"/>
                    <a:pt x="353" y="77"/>
                    <a:pt x="351" y="176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71" name="Freeform 545"/>
            <p:cNvSpPr>
              <a:spLocks/>
            </p:cNvSpPr>
            <p:nvPr/>
          </p:nvSpPr>
          <p:spPr bwMode="auto">
            <a:xfrm>
              <a:off x="7648575" y="2706688"/>
              <a:ext cx="138113" cy="134937"/>
            </a:xfrm>
            <a:custGeom>
              <a:avLst/>
              <a:gdLst>
                <a:gd name="T0" fmla="*/ 2147483647 w 353"/>
                <a:gd name="T1" fmla="*/ 2147483647 h 347"/>
                <a:gd name="T2" fmla="*/ 2147483647 w 353"/>
                <a:gd name="T3" fmla="*/ 2147483647 h 347"/>
                <a:gd name="T4" fmla="*/ 0 w 353"/>
                <a:gd name="T5" fmla="*/ 2147483647 h 347"/>
                <a:gd name="T6" fmla="*/ 2147483647 w 353"/>
                <a:gd name="T7" fmla="*/ 2147483647 h 347"/>
                <a:gd name="T8" fmla="*/ 2147483647 w 353"/>
                <a:gd name="T9" fmla="*/ 2147483647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47">
                  <a:moveTo>
                    <a:pt x="351" y="176"/>
                  </a:moveTo>
                  <a:cubicBezTo>
                    <a:pt x="352" y="275"/>
                    <a:pt x="278" y="347"/>
                    <a:pt x="182" y="338"/>
                  </a:cubicBezTo>
                  <a:cubicBezTo>
                    <a:pt x="86" y="329"/>
                    <a:pt x="3" y="249"/>
                    <a:pt x="0" y="160"/>
                  </a:cubicBezTo>
                  <a:cubicBezTo>
                    <a:pt x="2" y="72"/>
                    <a:pt x="85" y="2"/>
                    <a:pt x="181" y="1"/>
                  </a:cubicBezTo>
                  <a:cubicBezTo>
                    <a:pt x="278" y="0"/>
                    <a:pt x="353" y="77"/>
                    <a:pt x="351" y="176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72" name="Freeform 546"/>
            <p:cNvSpPr>
              <a:spLocks/>
            </p:cNvSpPr>
            <p:nvPr/>
          </p:nvSpPr>
          <p:spPr bwMode="auto">
            <a:xfrm>
              <a:off x="7697788" y="2752725"/>
              <a:ext cx="38100" cy="38100"/>
            </a:xfrm>
            <a:custGeom>
              <a:avLst/>
              <a:gdLst>
                <a:gd name="T0" fmla="*/ 2147483647 w 101"/>
                <a:gd name="T1" fmla="*/ 2147483647 h 99"/>
                <a:gd name="T2" fmla="*/ 2147483647 w 101"/>
                <a:gd name="T3" fmla="*/ 2147483647 h 99"/>
                <a:gd name="T4" fmla="*/ 0 w 101"/>
                <a:gd name="T5" fmla="*/ 2147483647 h 99"/>
                <a:gd name="T6" fmla="*/ 2147483647 w 101"/>
                <a:gd name="T7" fmla="*/ 2147483647 h 99"/>
                <a:gd name="T8" fmla="*/ 2147483647 w 101"/>
                <a:gd name="T9" fmla="*/ 2147483647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99">
                  <a:moveTo>
                    <a:pt x="100" y="51"/>
                  </a:moveTo>
                  <a:cubicBezTo>
                    <a:pt x="101" y="78"/>
                    <a:pt x="79" y="99"/>
                    <a:pt x="51" y="97"/>
                  </a:cubicBezTo>
                  <a:cubicBezTo>
                    <a:pt x="23" y="95"/>
                    <a:pt x="1" y="73"/>
                    <a:pt x="0" y="47"/>
                  </a:cubicBezTo>
                  <a:cubicBezTo>
                    <a:pt x="0" y="20"/>
                    <a:pt x="23" y="0"/>
                    <a:pt x="51" y="1"/>
                  </a:cubicBezTo>
                  <a:cubicBezTo>
                    <a:pt x="78" y="2"/>
                    <a:pt x="100" y="24"/>
                    <a:pt x="100" y="51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73" name="Freeform 547"/>
            <p:cNvSpPr>
              <a:spLocks/>
            </p:cNvSpPr>
            <p:nvPr/>
          </p:nvSpPr>
          <p:spPr bwMode="auto">
            <a:xfrm>
              <a:off x="7697788" y="2752725"/>
              <a:ext cx="38100" cy="38100"/>
            </a:xfrm>
            <a:custGeom>
              <a:avLst/>
              <a:gdLst>
                <a:gd name="T0" fmla="*/ 2147483647 w 101"/>
                <a:gd name="T1" fmla="*/ 2147483647 h 99"/>
                <a:gd name="T2" fmla="*/ 2147483647 w 101"/>
                <a:gd name="T3" fmla="*/ 2147483647 h 99"/>
                <a:gd name="T4" fmla="*/ 0 w 101"/>
                <a:gd name="T5" fmla="*/ 2147483647 h 99"/>
                <a:gd name="T6" fmla="*/ 2147483647 w 101"/>
                <a:gd name="T7" fmla="*/ 2147483647 h 99"/>
                <a:gd name="T8" fmla="*/ 2147483647 w 101"/>
                <a:gd name="T9" fmla="*/ 2147483647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99">
                  <a:moveTo>
                    <a:pt x="100" y="51"/>
                  </a:moveTo>
                  <a:cubicBezTo>
                    <a:pt x="101" y="78"/>
                    <a:pt x="79" y="99"/>
                    <a:pt x="51" y="97"/>
                  </a:cubicBezTo>
                  <a:cubicBezTo>
                    <a:pt x="23" y="95"/>
                    <a:pt x="1" y="73"/>
                    <a:pt x="0" y="47"/>
                  </a:cubicBezTo>
                  <a:cubicBezTo>
                    <a:pt x="0" y="20"/>
                    <a:pt x="23" y="0"/>
                    <a:pt x="51" y="1"/>
                  </a:cubicBezTo>
                  <a:cubicBezTo>
                    <a:pt x="78" y="2"/>
                    <a:pt x="100" y="24"/>
                    <a:pt x="100" y="5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74" name="Freeform 548"/>
            <p:cNvSpPr>
              <a:spLocks/>
            </p:cNvSpPr>
            <p:nvPr/>
          </p:nvSpPr>
          <p:spPr bwMode="auto">
            <a:xfrm>
              <a:off x="7670800" y="2909888"/>
              <a:ext cx="147638" cy="146050"/>
            </a:xfrm>
            <a:custGeom>
              <a:avLst/>
              <a:gdLst>
                <a:gd name="T0" fmla="*/ 2147483647 w 378"/>
                <a:gd name="T1" fmla="*/ 2147483647 h 374"/>
                <a:gd name="T2" fmla="*/ 2147483647 w 378"/>
                <a:gd name="T3" fmla="*/ 2147483647 h 374"/>
                <a:gd name="T4" fmla="*/ 2147483647 w 378"/>
                <a:gd name="T5" fmla="*/ 2147483647 h 374"/>
                <a:gd name="T6" fmla="*/ 2147483647 w 378"/>
                <a:gd name="T7" fmla="*/ 2147483647 h 374"/>
                <a:gd name="T8" fmla="*/ 2147483647 w 378"/>
                <a:gd name="T9" fmla="*/ 2147483647 h 3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8" h="374">
                  <a:moveTo>
                    <a:pt x="353" y="224"/>
                  </a:moveTo>
                  <a:cubicBezTo>
                    <a:pt x="378" y="322"/>
                    <a:pt x="334" y="374"/>
                    <a:pt x="249" y="346"/>
                  </a:cubicBezTo>
                  <a:cubicBezTo>
                    <a:pt x="164" y="322"/>
                    <a:pt x="63" y="235"/>
                    <a:pt x="28" y="149"/>
                  </a:cubicBezTo>
                  <a:cubicBezTo>
                    <a:pt x="0" y="61"/>
                    <a:pt x="57" y="0"/>
                    <a:pt x="150" y="14"/>
                  </a:cubicBezTo>
                  <a:cubicBezTo>
                    <a:pt x="243" y="31"/>
                    <a:pt x="332" y="125"/>
                    <a:pt x="353" y="224"/>
                  </a:cubicBezTo>
                  <a:close/>
                </a:path>
              </a:pathLst>
            </a:custGeom>
            <a:solidFill>
              <a:srgbClr val="807F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75" name="Freeform 549"/>
            <p:cNvSpPr>
              <a:spLocks/>
            </p:cNvSpPr>
            <p:nvPr/>
          </p:nvSpPr>
          <p:spPr bwMode="auto">
            <a:xfrm>
              <a:off x="7670800" y="2909888"/>
              <a:ext cx="147638" cy="146050"/>
            </a:xfrm>
            <a:custGeom>
              <a:avLst/>
              <a:gdLst>
                <a:gd name="T0" fmla="*/ 2147483647 w 378"/>
                <a:gd name="T1" fmla="*/ 2147483647 h 374"/>
                <a:gd name="T2" fmla="*/ 2147483647 w 378"/>
                <a:gd name="T3" fmla="*/ 2147483647 h 374"/>
                <a:gd name="T4" fmla="*/ 2147483647 w 378"/>
                <a:gd name="T5" fmla="*/ 2147483647 h 374"/>
                <a:gd name="T6" fmla="*/ 2147483647 w 378"/>
                <a:gd name="T7" fmla="*/ 2147483647 h 374"/>
                <a:gd name="T8" fmla="*/ 2147483647 w 378"/>
                <a:gd name="T9" fmla="*/ 2147483647 h 3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8" h="374">
                  <a:moveTo>
                    <a:pt x="353" y="224"/>
                  </a:moveTo>
                  <a:cubicBezTo>
                    <a:pt x="378" y="322"/>
                    <a:pt x="334" y="374"/>
                    <a:pt x="249" y="346"/>
                  </a:cubicBezTo>
                  <a:cubicBezTo>
                    <a:pt x="164" y="322"/>
                    <a:pt x="63" y="235"/>
                    <a:pt x="28" y="149"/>
                  </a:cubicBezTo>
                  <a:cubicBezTo>
                    <a:pt x="0" y="61"/>
                    <a:pt x="57" y="0"/>
                    <a:pt x="150" y="14"/>
                  </a:cubicBezTo>
                  <a:cubicBezTo>
                    <a:pt x="243" y="31"/>
                    <a:pt x="332" y="125"/>
                    <a:pt x="353" y="22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76" name="Freeform 550"/>
            <p:cNvSpPr>
              <a:spLocks/>
            </p:cNvSpPr>
            <p:nvPr/>
          </p:nvSpPr>
          <p:spPr bwMode="auto">
            <a:xfrm>
              <a:off x="7724775" y="2960688"/>
              <a:ext cx="41275" cy="41275"/>
            </a:xfrm>
            <a:custGeom>
              <a:avLst/>
              <a:gdLst>
                <a:gd name="T0" fmla="*/ 2147483647 w 109"/>
                <a:gd name="T1" fmla="*/ 2147483647 h 106"/>
                <a:gd name="T2" fmla="*/ 2147483647 w 109"/>
                <a:gd name="T3" fmla="*/ 2147483647 h 106"/>
                <a:gd name="T4" fmla="*/ 2147483647 w 109"/>
                <a:gd name="T5" fmla="*/ 2147483647 h 106"/>
                <a:gd name="T6" fmla="*/ 2147483647 w 109"/>
                <a:gd name="T7" fmla="*/ 2147483647 h 106"/>
                <a:gd name="T8" fmla="*/ 2147483647 w 109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9" h="106">
                  <a:moveTo>
                    <a:pt x="101" y="64"/>
                  </a:moveTo>
                  <a:cubicBezTo>
                    <a:pt x="109" y="90"/>
                    <a:pt x="95" y="106"/>
                    <a:pt x="69" y="100"/>
                  </a:cubicBezTo>
                  <a:cubicBezTo>
                    <a:pt x="44" y="94"/>
                    <a:pt x="17" y="68"/>
                    <a:pt x="8" y="42"/>
                  </a:cubicBezTo>
                  <a:cubicBezTo>
                    <a:pt x="0" y="17"/>
                    <a:pt x="15" y="0"/>
                    <a:pt x="41" y="5"/>
                  </a:cubicBezTo>
                  <a:cubicBezTo>
                    <a:pt x="67" y="11"/>
                    <a:pt x="94" y="37"/>
                    <a:pt x="101" y="64"/>
                  </a:cubicBezTo>
                  <a:close/>
                </a:path>
              </a:pathLst>
            </a:cu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77" name="Freeform 551"/>
            <p:cNvSpPr>
              <a:spLocks/>
            </p:cNvSpPr>
            <p:nvPr/>
          </p:nvSpPr>
          <p:spPr bwMode="auto">
            <a:xfrm>
              <a:off x="7724775" y="2960688"/>
              <a:ext cx="41275" cy="41275"/>
            </a:xfrm>
            <a:custGeom>
              <a:avLst/>
              <a:gdLst>
                <a:gd name="T0" fmla="*/ 2147483647 w 109"/>
                <a:gd name="T1" fmla="*/ 2147483647 h 106"/>
                <a:gd name="T2" fmla="*/ 2147483647 w 109"/>
                <a:gd name="T3" fmla="*/ 2147483647 h 106"/>
                <a:gd name="T4" fmla="*/ 2147483647 w 109"/>
                <a:gd name="T5" fmla="*/ 2147483647 h 106"/>
                <a:gd name="T6" fmla="*/ 2147483647 w 109"/>
                <a:gd name="T7" fmla="*/ 2147483647 h 106"/>
                <a:gd name="T8" fmla="*/ 2147483647 w 109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9" h="106">
                  <a:moveTo>
                    <a:pt x="101" y="64"/>
                  </a:moveTo>
                  <a:cubicBezTo>
                    <a:pt x="109" y="90"/>
                    <a:pt x="95" y="106"/>
                    <a:pt x="69" y="100"/>
                  </a:cubicBezTo>
                  <a:cubicBezTo>
                    <a:pt x="44" y="94"/>
                    <a:pt x="17" y="68"/>
                    <a:pt x="8" y="42"/>
                  </a:cubicBezTo>
                  <a:cubicBezTo>
                    <a:pt x="0" y="17"/>
                    <a:pt x="15" y="0"/>
                    <a:pt x="41" y="5"/>
                  </a:cubicBezTo>
                  <a:cubicBezTo>
                    <a:pt x="67" y="11"/>
                    <a:pt x="94" y="37"/>
                    <a:pt x="101" y="6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78" name="Freeform 552"/>
            <p:cNvSpPr>
              <a:spLocks/>
            </p:cNvSpPr>
            <p:nvPr/>
          </p:nvSpPr>
          <p:spPr bwMode="auto">
            <a:xfrm>
              <a:off x="7445375" y="2517775"/>
              <a:ext cx="157163" cy="114300"/>
            </a:xfrm>
            <a:custGeom>
              <a:avLst/>
              <a:gdLst>
                <a:gd name="T0" fmla="*/ 2147483647 w 404"/>
                <a:gd name="T1" fmla="*/ 2147483647 h 294"/>
                <a:gd name="T2" fmla="*/ 2147483647 w 404"/>
                <a:gd name="T3" fmla="*/ 2147483647 h 294"/>
                <a:gd name="T4" fmla="*/ 2147483647 w 404"/>
                <a:gd name="T5" fmla="*/ 2147483647 h 294"/>
                <a:gd name="T6" fmla="*/ 2147483647 w 404"/>
                <a:gd name="T7" fmla="*/ 2147483647 h 294"/>
                <a:gd name="T8" fmla="*/ 2147483647 w 404"/>
                <a:gd name="T9" fmla="*/ 214748364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4" h="294">
                  <a:moveTo>
                    <a:pt x="368" y="154"/>
                  </a:moveTo>
                  <a:cubicBezTo>
                    <a:pt x="339" y="232"/>
                    <a:pt x="243" y="294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6" y="10"/>
                  </a:cubicBezTo>
                  <a:cubicBezTo>
                    <a:pt x="364" y="17"/>
                    <a:pt x="404" y="78"/>
                    <a:pt x="368" y="154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79" name="Freeform 553"/>
            <p:cNvSpPr>
              <a:spLocks/>
            </p:cNvSpPr>
            <p:nvPr/>
          </p:nvSpPr>
          <p:spPr bwMode="auto">
            <a:xfrm>
              <a:off x="7445375" y="2517775"/>
              <a:ext cx="157163" cy="114300"/>
            </a:xfrm>
            <a:custGeom>
              <a:avLst/>
              <a:gdLst>
                <a:gd name="T0" fmla="*/ 2147483647 w 404"/>
                <a:gd name="T1" fmla="*/ 2147483647 h 294"/>
                <a:gd name="T2" fmla="*/ 2147483647 w 404"/>
                <a:gd name="T3" fmla="*/ 2147483647 h 294"/>
                <a:gd name="T4" fmla="*/ 2147483647 w 404"/>
                <a:gd name="T5" fmla="*/ 2147483647 h 294"/>
                <a:gd name="T6" fmla="*/ 2147483647 w 404"/>
                <a:gd name="T7" fmla="*/ 2147483647 h 294"/>
                <a:gd name="T8" fmla="*/ 2147483647 w 404"/>
                <a:gd name="T9" fmla="*/ 214748364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4" h="294">
                  <a:moveTo>
                    <a:pt x="368" y="154"/>
                  </a:moveTo>
                  <a:cubicBezTo>
                    <a:pt x="339" y="232"/>
                    <a:pt x="243" y="294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6" y="10"/>
                  </a:cubicBezTo>
                  <a:cubicBezTo>
                    <a:pt x="364" y="17"/>
                    <a:pt x="404" y="78"/>
                    <a:pt x="368" y="15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80" name="Freeform 554"/>
            <p:cNvSpPr>
              <a:spLocks/>
            </p:cNvSpPr>
            <p:nvPr/>
          </p:nvSpPr>
          <p:spPr bwMode="auto">
            <a:xfrm>
              <a:off x="7500938" y="2557463"/>
              <a:ext cx="44450" cy="33337"/>
            </a:xfrm>
            <a:custGeom>
              <a:avLst/>
              <a:gdLst>
                <a:gd name="T0" fmla="*/ 2147483647 w 115"/>
                <a:gd name="T1" fmla="*/ 2147483647 h 83"/>
                <a:gd name="T2" fmla="*/ 2147483647 w 115"/>
                <a:gd name="T3" fmla="*/ 2147483647 h 83"/>
                <a:gd name="T4" fmla="*/ 2147483647 w 115"/>
                <a:gd name="T5" fmla="*/ 2147483647 h 83"/>
                <a:gd name="T6" fmla="*/ 2147483647 w 115"/>
                <a:gd name="T7" fmla="*/ 2147483647 h 83"/>
                <a:gd name="T8" fmla="*/ 2147483647 w 115"/>
                <a:gd name="T9" fmla="*/ 2147483647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6" y="67"/>
                    <a:pt x="67" y="83"/>
                    <a:pt x="40" y="81"/>
                  </a:cubicBezTo>
                  <a:cubicBezTo>
                    <a:pt x="14" y="79"/>
                    <a:pt x="0" y="58"/>
                    <a:pt x="10" y="36"/>
                  </a:cubicBezTo>
                  <a:cubicBezTo>
                    <a:pt x="21" y="15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81" name="Freeform 555"/>
            <p:cNvSpPr>
              <a:spLocks/>
            </p:cNvSpPr>
            <p:nvPr/>
          </p:nvSpPr>
          <p:spPr bwMode="auto">
            <a:xfrm>
              <a:off x="7500938" y="2557463"/>
              <a:ext cx="44450" cy="33337"/>
            </a:xfrm>
            <a:custGeom>
              <a:avLst/>
              <a:gdLst>
                <a:gd name="T0" fmla="*/ 2147483647 w 115"/>
                <a:gd name="T1" fmla="*/ 2147483647 h 83"/>
                <a:gd name="T2" fmla="*/ 2147483647 w 115"/>
                <a:gd name="T3" fmla="*/ 2147483647 h 83"/>
                <a:gd name="T4" fmla="*/ 2147483647 w 115"/>
                <a:gd name="T5" fmla="*/ 2147483647 h 83"/>
                <a:gd name="T6" fmla="*/ 2147483647 w 115"/>
                <a:gd name="T7" fmla="*/ 2147483647 h 83"/>
                <a:gd name="T8" fmla="*/ 2147483647 w 115"/>
                <a:gd name="T9" fmla="*/ 2147483647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6" y="67"/>
                    <a:pt x="67" y="83"/>
                    <a:pt x="40" y="81"/>
                  </a:cubicBezTo>
                  <a:cubicBezTo>
                    <a:pt x="14" y="79"/>
                    <a:pt x="0" y="58"/>
                    <a:pt x="10" y="36"/>
                  </a:cubicBezTo>
                  <a:cubicBezTo>
                    <a:pt x="21" y="15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82" name="Freeform 556"/>
            <p:cNvSpPr>
              <a:spLocks/>
            </p:cNvSpPr>
            <p:nvPr/>
          </p:nvSpPr>
          <p:spPr bwMode="auto">
            <a:xfrm>
              <a:off x="7416800" y="2693988"/>
              <a:ext cx="138113" cy="127000"/>
            </a:xfrm>
            <a:custGeom>
              <a:avLst/>
              <a:gdLst>
                <a:gd name="T0" fmla="*/ 2147483647 w 353"/>
                <a:gd name="T1" fmla="*/ 2147483647 h 325"/>
                <a:gd name="T2" fmla="*/ 2147483647 w 353"/>
                <a:gd name="T3" fmla="*/ 2147483647 h 325"/>
                <a:gd name="T4" fmla="*/ 0 w 353"/>
                <a:gd name="T5" fmla="*/ 2147483647 h 325"/>
                <a:gd name="T6" fmla="*/ 2147483647 w 353"/>
                <a:gd name="T7" fmla="*/ 2147483647 h 325"/>
                <a:gd name="T8" fmla="*/ 2147483647 w 353"/>
                <a:gd name="T9" fmla="*/ 214748364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3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83" name="Freeform 557"/>
            <p:cNvSpPr>
              <a:spLocks/>
            </p:cNvSpPr>
            <p:nvPr/>
          </p:nvSpPr>
          <p:spPr bwMode="auto">
            <a:xfrm>
              <a:off x="7416800" y="2693988"/>
              <a:ext cx="138113" cy="127000"/>
            </a:xfrm>
            <a:custGeom>
              <a:avLst/>
              <a:gdLst>
                <a:gd name="T0" fmla="*/ 2147483647 w 353"/>
                <a:gd name="T1" fmla="*/ 2147483647 h 325"/>
                <a:gd name="T2" fmla="*/ 2147483647 w 353"/>
                <a:gd name="T3" fmla="*/ 2147483647 h 325"/>
                <a:gd name="T4" fmla="*/ 0 w 353"/>
                <a:gd name="T5" fmla="*/ 2147483647 h 325"/>
                <a:gd name="T6" fmla="*/ 2147483647 w 353"/>
                <a:gd name="T7" fmla="*/ 2147483647 h 325"/>
                <a:gd name="T8" fmla="*/ 2147483647 w 353"/>
                <a:gd name="T9" fmla="*/ 214748364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3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84" name="Freeform 558"/>
            <p:cNvSpPr>
              <a:spLocks/>
            </p:cNvSpPr>
            <p:nvPr/>
          </p:nvSpPr>
          <p:spPr bwMode="auto">
            <a:xfrm>
              <a:off x="7466013" y="2740025"/>
              <a:ext cx="39687" cy="36513"/>
            </a:xfrm>
            <a:custGeom>
              <a:avLst/>
              <a:gdLst>
                <a:gd name="T0" fmla="*/ 2147483647 w 100"/>
                <a:gd name="T1" fmla="*/ 2147483647 h 93"/>
                <a:gd name="T2" fmla="*/ 2147483647 w 100"/>
                <a:gd name="T3" fmla="*/ 2147483647 h 93"/>
                <a:gd name="T4" fmla="*/ 0 w 100"/>
                <a:gd name="T5" fmla="*/ 2147483647 h 93"/>
                <a:gd name="T6" fmla="*/ 2147483647 w 100"/>
                <a:gd name="T7" fmla="*/ 2147483647 h 93"/>
                <a:gd name="T8" fmla="*/ 2147483647 w 100"/>
                <a:gd name="T9" fmla="*/ 214748364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2" y="91"/>
                  </a:cubicBezTo>
                  <a:cubicBezTo>
                    <a:pt x="24" y="89"/>
                    <a:pt x="1" y="67"/>
                    <a:pt x="0" y="43"/>
                  </a:cubicBezTo>
                  <a:cubicBezTo>
                    <a:pt x="0" y="18"/>
                    <a:pt x="23" y="0"/>
                    <a:pt x="51" y="2"/>
                  </a:cubicBezTo>
                  <a:cubicBezTo>
                    <a:pt x="78" y="4"/>
                    <a:pt x="100" y="26"/>
                    <a:pt x="100" y="50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85" name="Freeform 559"/>
            <p:cNvSpPr>
              <a:spLocks/>
            </p:cNvSpPr>
            <p:nvPr/>
          </p:nvSpPr>
          <p:spPr bwMode="auto">
            <a:xfrm>
              <a:off x="7466013" y="2740025"/>
              <a:ext cx="39687" cy="36513"/>
            </a:xfrm>
            <a:custGeom>
              <a:avLst/>
              <a:gdLst>
                <a:gd name="T0" fmla="*/ 2147483647 w 100"/>
                <a:gd name="T1" fmla="*/ 2147483647 h 93"/>
                <a:gd name="T2" fmla="*/ 2147483647 w 100"/>
                <a:gd name="T3" fmla="*/ 2147483647 h 93"/>
                <a:gd name="T4" fmla="*/ 0 w 100"/>
                <a:gd name="T5" fmla="*/ 2147483647 h 93"/>
                <a:gd name="T6" fmla="*/ 2147483647 w 100"/>
                <a:gd name="T7" fmla="*/ 2147483647 h 93"/>
                <a:gd name="T8" fmla="*/ 2147483647 w 100"/>
                <a:gd name="T9" fmla="*/ 214748364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2" y="91"/>
                  </a:cubicBezTo>
                  <a:cubicBezTo>
                    <a:pt x="24" y="89"/>
                    <a:pt x="1" y="67"/>
                    <a:pt x="0" y="43"/>
                  </a:cubicBezTo>
                  <a:cubicBezTo>
                    <a:pt x="0" y="18"/>
                    <a:pt x="23" y="0"/>
                    <a:pt x="51" y="2"/>
                  </a:cubicBezTo>
                  <a:cubicBezTo>
                    <a:pt x="78" y="4"/>
                    <a:pt x="100" y="26"/>
                    <a:pt x="100" y="50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86" name="Freeform 560"/>
            <p:cNvSpPr>
              <a:spLocks/>
            </p:cNvSpPr>
            <p:nvPr/>
          </p:nvSpPr>
          <p:spPr bwMode="auto">
            <a:xfrm>
              <a:off x="7451725" y="2887663"/>
              <a:ext cx="157163" cy="122237"/>
            </a:xfrm>
            <a:custGeom>
              <a:avLst/>
              <a:gdLst>
                <a:gd name="T0" fmla="*/ 2147483647 w 406"/>
                <a:gd name="T1" fmla="*/ 2147483647 h 315"/>
                <a:gd name="T2" fmla="*/ 2147483647 w 406"/>
                <a:gd name="T3" fmla="*/ 2147483647 h 315"/>
                <a:gd name="T4" fmla="*/ 2147483647 w 406"/>
                <a:gd name="T5" fmla="*/ 2147483647 h 315"/>
                <a:gd name="T6" fmla="*/ 2147483647 w 406"/>
                <a:gd name="T7" fmla="*/ 2147483647 h 315"/>
                <a:gd name="T8" fmla="*/ 2147483647 w 406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6" h="315">
                  <a:moveTo>
                    <a:pt x="366" y="173"/>
                  </a:moveTo>
                  <a:cubicBezTo>
                    <a:pt x="406" y="256"/>
                    <a:pt x="376" y="315"/>
                    <a:pt x="290" y="309"/>
                  </a:cubicBezTo>
                  <a:cubicBezTo>
                    <a:pt x="205" y="305"/>
                    <a:pt x="90" y="237"/>
                    <a:pt x="41" y="153"/>
                  </a:cubicBezTo>
                  <a:cubicBezTo>
                    <a:pt x="0" y="67"/>
                    <a:pt x="48" y="0"/>
                    <a:pt x="142" y="6"/>
                  </a:cubicBezTo>
                  <a:cubicBezTo>
                    <a:pt x="235" y="13"/>
                    <a:pt x="332" y="88"/>
                    <a:pt x="366" y="173"/>
                  </a:cubicBezTo>
                  <a:close/>
                </a:path>
              </a:pathLst>
            </a:custGeom>
            <a:solidFill>
              <a:srgbClr val="92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87" name="Freeform 561"/>
            <p:cNvSpPr>
              <a:spLocks/>
            </p:cNvSpPr>
            <p:nvPr/>
          </p:nvSpPr>
          <p:spPr bwMode="auto">
            <a:xfrm>
              <a:off x="7451725" y="2887663"/>
              <a:ext cx="157163" cy="122237"/>
            </a:xfrm>
            <a:custGeom>
              <a:avLst/>
              <a:gdLst>
                <a:gd name="T0" fmla="*/ 2147483647 w 406"/>
                <a:gd name="T1" fmla="*/ 2147483647 h 315"/>
                <a:gd name="T2" fmla="*/ 2147483647 w 406"/>
                <a:gd name="T3" fmla="*/ 2147483647 h 315"/>
                <a:gd name="T4" fmla="*/ 2147483647 w 406"/>
                <a:gd name="T5" fmla="*/ 2147483647 h 315"/>
                <a:gd name="T6" fmla="*/ 2147483647 w 406"/>
                <a:gd name="T7" fmla="*/ 2147483647 h 315"/>
                <a:gd name="T8" fmla="*/ 2147483647 w 406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6" h="315">
                  <a:moveTo>
                    <a:pt x="366" y="173"/>
                  </a:moveTo>
                  <a:cubicBezTo>
                    <a:pt x="406" y="256"/>
                    <a:pt x="376" y="315"/>
                    <a:pt x="290" y="309"/>
                  </a:cubicBezTo>
                  <a:cubicBezTo>
                    <a:pt x="205" y="305"/>
                    <a:pt x="90" y="237"/>
                    <a:pt x="41" y="153"/>
                  </a:cubicBezTo>
                  <a:cubicBezTo>
                    <a:pt x="0" y="67"/>
                    <a:pt x="48" y="0"/>
                    <a:pt x="142" y="6"/>
                  </a:cubicBezTo>
                  <a:cubicBezTo>
                    <a:pt x="235" y="13"/>
                    <a:pt x="332" y="88"/>
                    <a:pt x="366" y="17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88" name="Freeform 562"/>
            <p:cNvSpPr>
              <a:spLocks/>
            </p:cNvSpPr>
            <p:nvPr/>
          </p:nvSpPr>
          <p:spPr bwMode="auto">
            <a:xfrm>
              <a:off x="7507288" y="2932113"/>
              <a:ext cx="46037" cy="34925"/>
            </a:xfrm>
            <a:custGeom>
              <a:avLst/>
              <a:gdLst>
                <a:gd name="T0" fmla="*/ 2147483647 w 116"/>
                <a:gd name="T1" fmla="*/ 2147483647 h 90"/>
                <a:gd name="T2" fmla="*/ 2147483647 w 116"/>
                <a:gd name="T3" fmla="*/ 2147483647 h 90"/>
                <a:gd name="T4" fmla="*/ 2147483647 w 116"/>
                <a:gd name="T5" fmla="*/ 2147483647 h 90"/>
                <a:gd name="T6" fmla="*/ 2147483647 w 116"/>
                <a:gd name="T7" fmla="*/ 2147483647 h 90"/>
                <a:gd name="T8" fmla="*/ 2147483647 w 116"/>
                <a:gd name="T9" fmla="*/ 2147483647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5" y="48"/>
                  </a:moveTo>
                  <a:cubicBezTo>
                    <a:pt x="116" y="72"/>
                    <a:pt x="106" y="90"/>
                    <a:pt x="81" y="89"/>
                  </a:cubicBezTo>
                  <a:cubicBezTo>
                    <a:pt x="55" y="87"/>
                    <a:pt x="24" y="67"/>
                    <a:pt x="12" y="43"/>
                  </a:cubicBezTo>
                  <a:cubicBezTo>
                    <a:pt x="0" y="19"/>
                    <a:pt x="12" y="0"/>
                    <a:pt x="38" y="2"/>
                  </a:cubicBezTo>
                  <a:cubicBezTo>
                    <a:pt x="64" y="3"/>
                    <a:pt x="94" y="24"/>
                    <a:pt x="105" y="48"/>
                  </a:cubicBezTo>
                  <a:close/>
                </a:path>
              </a:pathLst>
            </a:custGeom>
            <a:solidFill>
              <a:srgbClr val="2C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89" name="Freeform 563"/>
            <p:cNvSpPr>
              <a:spLocks/>
            </p:cNvSpPr>
            <p:nvPr/>
          </p:nvSpPr>
          <p:spPr bwMode="auto">
            <a:xfrm>
              <a:off x="7507288" y="2932113"/>
              <a:ext cx="46037" cy="34925"/>
            </a:xfrm>
            <a:custGeom>
              <a:avLst/>
              <a:gdLst>
                <a:gd name="T0" fmla="*/ 2147483647 w 116"/>
                <a:gd name="T1" fmla="*/ 2147483647 h 90"/>
                <a:gd name="T2" fmla="*/ 2147483647 w 116"/>
                <a:gd name="T3" fmla="*/ 2147483647 h 90"/>
                <a:gd name="T4" fmla="*/ 2147483647 w 116"/>
                <a:gd name="T5" fmla="*/ 2147483647 h 90"/>
                <a:gd name="T6" fmla="*/ 2147483647 w 116"/>
                <a:gd name="T7" fmla="*/ 2147483647 h 90"/>
                <a:gd name="T8" fmla="*/ 2147483647 w 116"/>
                <a:gd name="T9" fmla="*/ 2147483647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5" y="48"/>
                  </a:moveTo>
                  <a:cubicBezTo>
                    <a:pt x="116" y="72"/>
                    <a:pt x="106" y="90"/>
                    <a:pt x="81" y="89"/>
                  </a:cubicBezTo>
                  <a:cubicBezTo>
                    <a:pt x="55" y="87"/>
                    <a:pt x="24" y="67"/>
                    <a:pt x="12" y="43"/>
                  </a:cubicBezTo>
                  <a:cubicBezTo>
                    <a:pt x="0" y="19"/>
                    <a:pt x="12" y="0"/>
                    <a:pt x="38" y="2"/>
                  </a:cubicBezTo>
                  <a:cubicBezTo>
                    <a:pt x="64" y="3"/>
                    <a:pt x="94" y="24"/>
                    <a:pt x="105" y="4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90" name="Freeform 564"/>
            <p:cNvSpPr>
              <a:spLocks/>
            </p:cNvSpPr>
            <p:nvPr/>
          </p:nvSpPr>
          <p:spPr bwMode="auto">
            <a:xfrm>
              <a:off x="7219950" y="2460625"/>
              <a:ext cx="165100" cy="139700"/>
            </a:xfrm>
            <a:custGeom>
              <a:avLst/>
              <a:gdLst>
                <a:gd name="T0" fmla="*/ 2147483647 w 426"/>
                <a:gd name="T1" fmla="*/ 2147483647 h 358"/>
                <a:gd name="T2" fmla="*/ 2147483647 w 426"/>
                <a:gd name="T3" fmla="*/ 2147483647 h 358"/>
                <a:gd name="T4" fmla="*/ 2147483647 w 426"/>
                <a:gd name="T5" fmla="*/ 2147483647 h 358"/>
                <a:gd name="T6" fmla="*/ 2147483647 w 426"/>
                <a:gd name="T7" fmla="*/ 2147483647 h 358"/>
                <a:gd name="T8" fmla="*/ 2147483647 w 426"/>
                <a:gd name="T9" fmla="*/ 2147483647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80" y="225"/>
                  </a:moveTo>
                  <a:cubicBezTo>
                    <a:pt x="341" y="306"/>
                    <a:pt x="238" y="358"/>
                    <a:pt x="143" y="337"/>
                  </a:cubicBezTo>
                  <a:cubicBezTo>
                    <a:pt x="48" y="313"/>
                    <a:pt x="0" y="215"/>
                    <a:pt x="44" y="125"/>
                  </a:cubicBezTo>
                  <a:cubicBezTo>
                    <a:pt x="96" y="38"/>
                    <a:pt x="217" y="0"/>
                    <a:pt x="306" y="34"/>
                  </a:cubicBezTo>
                  <a:cubicBezTo>
                    <a:pt x="396" y="64"/>
                    <a:pt x="426" y="147"/>
                    <a:pt x="380" y="225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91" name="Freeform 565"/>
            <p:cNvSpPr>
              <a:spLocks/>
            </p:cNvSpPr>
            <p:nvPr/>
          </p:nvSpPr>
          <p:spPr bwMode="auto">
            <a:xfrm>
              <a:off x="7219950" y="2460625"/>
              <a:ext cx="165100" cy="139700"/>
            </a:xfrm>
            <a:custGeom>
              <a:avLst/>
              <a:gdLst>
                <a:gd name="T0" fmla="*/ 2147483647 w 426"/>
                <a:gd name="T1" fmla="*/ 2147483647 h 358"/>
                <a:gd name="T2" fmla="*/ 2147483647 w 426"/>
                <a:gd name="T3" fmla="*/ 2147483647 h 358"/>
                <a:gd name="T4" fmla="*/ 2147483647 w 426"/>
                <a:gd name="T5" fmla="*/ 2147483647 h 358"/>
                <a:gd name="T6" fmla="*/ 2147483647 w 426"/>
                <a:gd name="T7" fmla="*/ 2147483647 h 358"/>
                <a:gd name="T8" fmla="*/ 2147483647 w 426"/>
                <a:gd name="T9" fmla="*/ 2147483647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80" y="225"/>
                  </a:moveTo>
                  <a:cubicBezTo>
                    <a:pt x="341" y="306"/>
                    <a:pt x="238" y="358"/>
                    <a:pt x="143" y="337"/>
                  </a:cubicBezTo>
                  <a:cubicBezTo>
                    <a:pt x="48" y="313"/>
                    <a:pt x="0" y="215"/>
                    <a:pt x="44" y="125"/>
                  </a:cubicBezTo>
                  <a:cubicBezTo>
                    <a:pt x="96" y="38"/>
                    <a:pt x="217" y="0"/>
                    <a:pt x="306" y="34"/>
                  </a:cubicBezTo>
                  <a:cubicBezTo>
                    <a:pt x="396" y="64"/>
                    <a:pt x="426" y="147"/>
                    <a:pt x="380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92" name="Freeform 566"/>
            <p:cNvSpPr>
              <a:spLocks/>
            </p:cNvSpPr>
            <p:nvPr/>
          </p:nvSpPr>
          <p:spPr bwMode="auto">
            <a:xfrm>
              <a:off x="7278688" y="2511425"/>
              <a:ext cx="47625" cy="39688"/>
            </a:xfrm>
            <a:custGeom>
              <a:avLst/>
              <a:gdLst>
                <a:gd name="T0" fmla="*/ 2147483647 w 122"/>
                <a:gd name="T1" fmla="*/ 2147483647 h 103"/>
                <a:gd name="T2" fmla="*/ 2147483647 w 122"/>
                <a:gd name="T3" fmla="*/ 2147483647 h 103"/>
                <a:gd name="T4" fmla="*/ 2147483647 w 122"/>
                <a:gd name="T5" fmla="*/ 2147483647 h 103"/>
                <a:gd name="T6" fmla="*/ 2147483647 w 122"/>
                <a:gd name="T7" fmla="*/ 2147483647 h 103"/>
                <a:gd name="T8" fmla="*/ 2147483647 w 122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3">
                  <a:moveTo>
                    <a:pt x="109" y="65"/>
                  </a:moveTo>
                  <a:cubicBezTo>
                    <a:pt x="97" y="89"/>
                    <a:pt x="66" y="103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7" y="13"/>
                    <a:pt x="60" y="0"/>
                    <a:pt x="86" y="9"/>
                  </a:cubicBezTo>
                  <a:cubicBezTo>
                    <a:pt x="112" y="17"/>
                    <a:pt x="122" y="42"/>
                    <a:pt x="109" y="65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93" name="Freeform 567"/>
            <p:cNvSpPr>
              <a:spLocks/>
            </p:cNvSpPr>
            <p:nvPr/>
          </p:nvSpPr>
          <p:spPr bwMode="auto">
            <a:xfrm>
              <a:off x="7278688" y="2511425"/>
              <a:ext cx="47625" cy="39688"/>
            </a:xfrm>
            <a:custGeom>
              <a:avLst/>
              <a:gdLst>
                <a:gd name="T0" fmla="*/ 2147483647 w 122"/>
                <a:gd name="T1" fmla="*/ 2147483647 h 103"/>
                <a:gd name="T2" fmla="*/ 2147483647 w 122"/>
                <a:gd name="T3" fmla="*/ 2147483647 h 103"/>
                <a:gd name="T4" fmla="*/ 2147483647 w 122"/>
                <a:gd name="T5" fmla="*/ 2147483647 h 103"/>
                <a:gd name="T6" fmla="*/ 2147483647 w 122"/>
                <a:gd name="T7" fmla="*/ 2147483647 h 103"/>
                <a:gd name="T8" fmla="*/ 2147483647 w 122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3">
                  <a:moveTo>
                    <a:pt x="109" y="65"/>
                  </a:moveTo>
                  <a:cubicBezTo>
                    <a:pt x="97" y="89"/>
                    <a:pt x="66" y="103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7" y="13"/>
                    <a:pt x="60" y="0"/>
                    <a:pt x="86" y="9"/>
                  </a:cubicBezTo>
                  <a:cubicBezTo>
                    <a:pt x="112" y="17"/>
                    <a:pt x="122" y="42"/>
                    <a:pt x="109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94" name="Freeform 568"/>
            <p:cNvSpPr>
              <a:spLocks/>
            </p:cNvSpPr>
            <p:nvPr/>
          </p:nvSpPr>
          <p:spPr bwMode="auto">
            <a:xfrm>
              <a:off x="7185025" y="2660650"/>
              <a:ext cx="139700" cy="144463"/>
            </a:xfrm>
            <a:custGeom>
              <a:avLst/>
              <a:gdLst>
                <a:gd name="T0" fmla="*/ 2147483647 w 356"/>
                <a:gd name="T1" fmla="*/ 2147483647 h 370"/>
                <a:gd name="T2" fmla="*/ 2147483647 w 356"/>
                <a:gd name="T3" fmla="*/ 2147483647 h 370"/>
                <a:gd name="T4" fmla="*/ 0 w 356"/>
                <a:gd name="T5" fmla="*/ 2147483647 h 370"/>
                <a:gd name="T6" fmla="*/ 2147483647 w 356"/>
                <a:gd name="T7" fmla="*/ 2147483647 h 370"/>
                <a:gd name="T8" fmla="*/ 2147483647 w 356"/>
                <a:gd name="T9" fmla="*/ 2147483647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1" y="208"/>
                  </a:moveTo>
                  <a:cubicBezTo>
                    <a:pt x="356" y="300"/>
                    <a:pt x="289" y="370"/>
                    <a:pt x="193" y="364"/>
                  </a:cubicBezTo>
                  <a:cubicBezTo>
                    <a:pt x="97" y="357"/>
                    <a:pt x="7" y="269"/>
                    <a:pt x="0" y="166"/>
                  </a:cubicBezTo>
                  <a:cubicBezTo>
                    <a:pt x="3" y="65"/>
                    <a:pt x="89" y="0"/>
                    <a:pt x="185" y="17"/>
                  </a:cubicBezTo>
                  <a:cubicBezTo>
                    <a:pt x="282" y="33"/>
                    <a:pt x="353" y="118"/>
                    <a:pt x="351" y="208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95" name="Freeform 569"/>
            <p:cNvSpPr>
              <a:spLocks/>
            </p:cNvSpPr>
            <p:nvPr/>
          </p:nvSpPr>
          <p:spPr bwMode="auto">
            <a:xfrm>
              <a:off x="7185025" y="2660650"/>
              <a:ext cx="139700" cy="144463"/>
            </a:xfrm>
            <a:custGeom>
              <a:avLst/>
              <a:gdLst>
                <a:gd name="T0" fmla="*/ 2147483647 w 356"/>
                <a:gd name="T1" fmla="*/ 2147483647 h 370"/>
                <a:gd name="T2" fmla="*/ 2147483647 w 356"/>
                <a:gd name="T3" fmla="*/ 2147483647 h 370"/>
                <a:gd name="T4" fmla="*/ 0 w 356"/>
                <a:gd name="T5" fmla="*/ 2147483647 h 370"/>
                <a:gd name="T6" fmla="*/ 2147483647 w 356"/>
                <a:gd name="T7" fmla="*/ 2147483647 h 370"/>
                <a:gd name="T8" fmla="*/ 2147483647 w 356"/>
                <a:gd name="T9" fmla="*/ 2147483647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1" y="208"/>
                  </a:moveTo>
                  <a:cubicBezTo>
                    <a:pt x="356" y="300"/>
                    <a:pt x="289" y="370"/>
                    <a:pt x="193" y="364"/>
                  </a:cubicBezTo>
                  <a:cubicBezTo>
                    <a:pt x="97" y="357"/>
                    <a:pt x="7" y="269"/>
                    <a:pt x="0" y="166"/>
                  </a:cubicBezTo>
                  <a:cubicBezTo>
                    <a:pt x="3" y="65"/>
                    <a:pt x="89" y="0"/>
                    <a:pt x="185" y="17"/>
                  </a:cubicBezTo>
                  <a:cubicBezTo>
                    <a:pt x="282" y="33"/>
                    <a:pt x="353" y="118"/>
                    <a:pt x="351" y="20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96" name="Freeform 570"/>
            <p:cNvSpPr>
              <a:spLocks/>
            </p:cNvSpPr>
            <p:nvPr/>
          </p:nvSpPr>
          <p:spPr bwMode="auto">
            <a:xfrm>
              <a:off x="7234238" y="2714625"/>
              <a:ext cx="39687" cy="41275"/>
            </a:xfrm>
            <a:custGeom>
              <a:avLst/>
              <a:gdLst>
                <a:gd name="T0" fmla="*/ 2147483647 w 102"/>
                <a:gd name="T1" fmla="*/ 2147483647 h 106"/>
                <a:gd name="T2" fmla="*/ 2147483647 w 102"/>
                <a:gd name="T3" fmla="*/ 2147483647 h 106"/>
                <a:gd name="T4" fmla="*/ 2147483647 w 102"/>
                <a:gd name="T5" fmla="*/ 2147483647 h 106"/>
                <a:gd name="T6" fmla="*/ 2147483647 w 102"/>
                <a:gd name="T7" fmla="*/ 2147483647 h 106"/>
                <a:gd name="T8" fmla="*/ 2147483647 w 102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06">
                  <a:moveTo>
                    <a:pt x="101" y="59"/>
                  </a:moveTo>
                  <a:cubicBezTo>
                    <a:pt x="102" y="87"/>
                    <a:pt x="81" y="106"/>
                    <a:pt x="53" y="104"/>
                  </a:cubicBezTo>
                  <a:cubicBezTo>
                    <a:pt x="25" y="100"/>
                    <a:pt x="2" y="76"/>
                    <a:pt x="1" y="48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9" y="8"/>
                    <a:pt x="100" y="33"/>
                    <a:pt x="101" y="59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97" name="Freeform 571"/>
            <p:cNvSpPr>
              <a:spLocks/>
            </p:cNvSpPr>
            <p:nvPr/>
          </p:nvSpPr>
          <p:spPr bwMode="auto">
            <a:xfrm>
              <a:off x="7234238" y="2714625"/>
              <a:ext cx="39687" cy="41275"/>
            </a:xfrm>
            <a:custGeom>
              <a:avLst/>
              <a:gdLst>
                <a:gd name="T0" fmla="*/ 2147483647 w 102"/>
                <a:gd name="T1" fmla="*/ 2147483647 h 106"/>
                <a:gd name="T2" fmla="*/ 2147483647 w 102"/>
                <a:gd name="T3" fmla="*/ 2147483647 h 106"/>
                <a:gd name="T4" fmla="*/ 2147483647 w 102"/>
                <a:gd name="T5" fmla="*/ 2147483647 h 106"/>
                <a:gd name="T6" fmla="*/ 2147483647 w 102"/>
                <a:gd name="T7" fmla="*/ 2147483647 h 106"/>
                <a:gd name="T8" fmla="*/ 2147483647 w 102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06">
                  <a:moveTo>
                    <a:pt x="101" y="59"/>
                  </a:moveTo>
                  <a:cubicBezTo>
                    <a:pt x="102" y="87"/>
                    <a:pt x="81" y="106"/>
                    <a:pt x="53" y="104"/>
                  </a:cubicBezTo>
                  <a:cubicBezTo>
                    <a:pt x="25" y="100"/>
                    <a:pt x="2" y="76"/>
                    <a:pt x="1" y="48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9" y="8"/>
                    <a:pt x="100" y="33"/>
                    <a:pt x="101" y="5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98" name="Freeform 572"/>
            <p:cNvSpPr>
              <a:spLocks/>
            </p:cNvSpPr>
            <p:nvPr/>
          </p:nvSpPr>
          <p:spPr bwMode="auto">
            <a:xfrm>
              <a:off x="7231063" y="2882900"/>
              <a:ext cx="169862" cy="136525"/>
            </a:xfrm>
            <a:custGeom>
              <a:avLst/>
              <a:gdLst>
                <a:gd name="T0" fmla="*/ 2147483647 w 433"/>
                <a:gd name="T1" fmla="*/ 2147483647 h 351"/>
                <a:gd name="T2" fmla="*/ 2147483647 w 433"/>
                <a:gd name="T3" fmla="*/ 2147483647 h 351"/>
                <a:gd name="T4" fmla="*/ 2147483647 w 433"/>
                <a:gd name="T5" fmla="*/ 2147483647 h 351"/>
                <a:gd name="T6" fmla="*/ 2147483647 w 433"/>
                <a:gd name="T7" fmla="*/ 0 h 351"/>
                <a:gd name="T8" fmla="*/ 2147483647 w 433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3" h="351">
                  <a:moveTo>
                    <a:pt x="378" y="165"/>
                  </a:moveTo>
                  <a:cubicBezTo>
                    <a:pt x="433" y="254"/>
                    <a:pt x="416" y="329"/>
                    <a:pt x="331" y="339"/>
                  </a:cubicBezTo>
                  <a:cubicBezTo>
                    <a:pt x="247" y="351"/>
                    <a:pt x="119" y="285"/>
                    <a:pt x="54" y="186"/>
                  </a:cubicBezTo>
                  <a:cubicBezTo>
                    <a:pt x="0" y="85"/>
                    <a:pt x="39" y="1"/>
                    <a:pt x="132" y="0"/>
                  </a:cubicBezTo>
                  <a:cubicBezTo>
                    <a:pt x="225" y="0"/>
                    <a:pt x="331" y="75"/>
                    <a:pt x="378" y="165"/>
                  </a:cubicBezTo>
                  <a:close/>
                </a:path>
              </a:pathLst>
            </a:custGeom>
            <a:solidFill>
              <a:srgbClr val="A5B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99" name="Freeform 573"/>
            <p:cNvSpPr>
              <a:spLocks/>
            </p:cNvSpPr>
            <p:nvPr/>
          </p:nvSpPr>
          <p:spPr bwMode="auto">
            <a:xfrm>
              <a:off x="7231063" y="2882900"/>
              <a:ext cx="169862" cy="136525"/>
            </a:xfrm>
            <a:custGeom>
              <a:avLst/>
              <a:gdLst>
                <a:gd name="T0" fmla="*/ 2147483647 w 433"/>
                <a:gd name="T1" fmla="*/ 2147483647 h 351"/>
                <a:gd name="T2" fmla="*/ 2147483647 w 433"/>
                <a:gd name="T3" fmla="*/ 2147483647 h 351"/>
                <a:gd name="T4" fmla="*/ 2147483647 w 433"/>
                <a:gd name="T5" fmla="*/ 2147483647 h 351"/>
                <a:gd name="T6" fmla="*/ 2147483647 w 433"/>
                <a:gd name="T7" fmla="*/ 0 h 351"/>
                <a:gd name="T8" fmla="*/ 2147483647 w 433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3" h="351">
                  <a:moveTo>
                    <a:pt x="378" y="165"/>
                  </a:moveTo>
                  <a:cubicBezTo>
                    <a:pt x="433" y="254"/>
                    <a:pt x="416" y="329"/>
                    <a:pt x="331" y="339"/>
                  </a:cubicBezTo>
                  <a:cubicBezTo>
                    <a:pt x="247" y="351"/>
                    <a:pt x="119" y="285"/>
                    <a:pt x="54" y="186"/>
                  </a:cubicBezTo>
                  <a:cubicBezTo>
                    <a:pt x="0" y="85"/>
                    <a:pt x="39" y="1"/>
                    <a:pt x="132" y="0"/>
                  </a:cubicBezTo>
                  <a:cubicBezTo>
                    <a:pt x="225" y="0"/>
                    <a:pt x="331" y="75"/>
                    <a:pt x="378" y="1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00" name="Freeform 574"/>
            <p:cNvSpPr>
              <a:spLocks/>
            </p:cNvSpPr>
            <p:nvPr/>
          </p:nvSpPr>
          <p:spPr bwMode="auto">
            <a:xfrm>
              <a:off x="7291388" y="2930525"/>
              <a:ext cx="49212" cy="39688"/>
            </a:xfrm>
            <a:custGeom>
              <a:avLst/>
              <a:gdLst>
                <a:gd name="T0" fmla="*/ 2147483647 w 124"/>
                <a:gd name="T1" fmla="*/ 2147483647 h 100"/>
                <a:gd name="T2" fmla="*/ 2147483647 w 124"/>
                <a:gd name="T3" fmla="*/ 2147483647 h 100"/>
                <a:gd name="T4" fmla="*/ 2147483647 w 124"/>
                <a:gd name="T5" fmla="*/ 2147483647 h 100"/>
                <a:gd name="T6" fmla="*/ 2147483647 w 124"/>
                <a:gd name="T7" fmla="*/ 2147483647 h 100"/>
                <a:gd name="T8" fmla="*/ 2147483647 w 124"/>
                <a:gd name="T9" fmla="*/ 2147483647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3"/>
                    <a:pt x="117" y="96"/>
                    <a:pt x="92" y="98"/>
                  </a:cubicBezTo>
                  <a:cubicBezTo>
                    <a:pt x="67" y="100"/>
                    <a:pt x="32" y="80"/>
                    <a:pt x="15" y="53"/>
                  </a:cubicBezTo>
                  <a:cubicBezTo>
                    <a:pt x="0" y="25"/>
                    <a:pt x="9" y="2"/>
                    <a:pt x="34" y="1"/>
                  </a:cubicBezTo>
                  <a:cubicBezTo>
                    <a:pt x="60" y="0"/>
                    <a:pt x="93" y="20"/>
                    <a:pt x="108" y="47"/>
                  </a:cubicBezTo>
                  <a:close/>
                </a:path>
              </a:pathLst>
            </a:custGeom>
            <a:solidFill>
              <a:srgbClr val="4E7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01" name="Freeform 575"/>
            <p:cNvSpPr>
              <a:spLocks/>
            </p:cNvSpPr>
            <p:nvPr/>
          </p:nvSpPr>
          <p:spPr bwMode="auto">
            <a:xfrm>
              <a:off x="7291388" y="2930525"/>
              <a:ext cx="49212" cy="39688"/>
            </a:xfrm>
            <a:custGeom>
              <a:avLst/>
              <a:gdLst>
                <a:gd name="T0" fmla="*/ 2147483647 w 124"/>
                <a:gd name="T1" fmla="*/ 2147483647 h 100"/>
                <a:gd name="T2" fmla="*/ 2147483647 w 124"/>
                <a:gd name="T3" fmla="*/ 2147483647 h 100"/>
                <a:gd name="T4" fmla="*/ 2147483647 w 124"/>
                <a:gd name="T5" fmla="*/ 2147483647 h 100"/>
                <a:gd name="T6" fmla="*/ 2147483647 w 124"/>
                <a:gd name="T7" fmla="*/ 2147483647 h 100"/>
                <a:gd name="T8" fmla="*/ 2147483647 w 124"/>
                <a:gd name="T9" fmla="*/ 2147483647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3"/>
                    <a:pt x="117" y="96"/>
                    <a:pt x="92" y="98"/>
                  </a:cubicBezTo>
                  <a:cubicBezTo>
                    <a:pt x="67" y="100"/>
                    <a:pt x="32" y="80"/>
                    <a:pt x="15" y="53"/>
                  </a:cubicBezTo>
                  <a:cubicBezTo>
                    <a:pt x="0" y="25"/>
                    <a:pt x="9" y="2"/>
                    <a:pt x="34" y="1"/>
                  </a:cubicBezTo>
                  <a:cubicBezTo>
                    <a:pt x="60" y="0"/>
                    <a:pt x="93" y="20"/>
                    <a:pt x="108" y="4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02" name="Freeform 576"/>
            <p:cNvSpPr>
              <a:spLocks/>
            </p:cNvSpPr>
            <p:nvPr/>
          </p:nvSpPr>
          <p:spPr bwMode="auto">
            <a:xfrm>
              <a:off x="6992938" y="2338388"/>
              <a:ext cx="174625" cy="193675"/>
            </a:xfrm>
            <a:custGeom>
              <a:avLst/>
              <a:gdLst>
                <a:gd name="T0" fmla="*/ 2147483647 w 449"/>
                <a:gd name="T1" fmla="*/ 2147483647 h 498"/>
                <a:gd name="T2" fmla="*/ 2147483647 w 449"/>
                <a:gd name="T3" fmla="*/ 2147483647 h 498"/>
                <a:gd name="T4" fmla="*/ 2147483647 w 449"/>
                <a:gd name="T5" fmla="*/ 2147483647 h 498"/>
                <a:gd name="T6" fmla="*/ 2147483647 w 449"/>
                <a:gd name="T7" fmla="*/ 2147483647 h 498"/>
                <a:gd name="T8" fmla="*/ 2147483647 w 449"/>
                <a:gd name="T9" fmla="*/ 2147483647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2"/>
                  </a:moveTo>
                  <a:cubicBezTo>
                    <a:pt x="346" y="443"/>
                    <a:pt x="236" y="498"/>
                    <a:pt x="140" y="459"/>
                  </a:cubicBezTo>
                  <a:cubicBezTo>
                    <a:pt x="44" y="416"/>
                    <a:pt x="0" y="277"/>
                    <a:pt x="52" y="155"/>
                  </a:cubicBezTo>
                  <a:cubicBezTo>
                    <a:pt x="113" y="36"/>
                    <a:pt x="243" y="0"/>
                    <a:pt x="335" y="65"/>
                  </a:cubicBezTo>
                  <a:cubicBezTo>
                    <a:pt x="427" y="124"/>
                    <a:pt x="449" y="244"/>
                    <a:pt x="393" y="342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03" name="Freeform 577"/>
            <p:cNvSpPr>
              <a:spLocks/>
            </p:cNvSpPr>
            <p:nvPr/>
          </p:nvSpPr>
          <p:spPr bwMode="auto">
            <a:xfrm>
              <a:off x="6992938" y="2338388"/>
              <a:ext cx="174625" cy="193675"/>
            </a:xfrm>
            <a:custGeom>
              <a:avLst/>
              <a:gdLst>
                <a:gd name="T0" fmla="*/ 2147483647 w 449"/>
                <a:gd name="T1" fmla="*/ 2147483647 h 498"/>
                <a:gd name="T2" fmla="*/ 2147483647 w 449"/>
                <a:gd name="T3" fmla="*/ 2147483647 h 498"/>
                <a:gd name="T4" fmla="*/ 2147483647 w 449"/>
                <a:gd name="T5" fmla="*/ 2147483647 h 498"/>
                <a:gd name="T6" fmla="*/ 2147483647 w 449"/>
                <a:gd name="T7" fmla="*/ 2147483647 h 498"/>
                <a:gd name="T8" fmla="*/ 2147483647 w 449"/>
                <a:gd name="T9" fmla="*/ 2147483647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2"/>
                  </a:moveTo>
                  <a:cubicBezTo>
                    <a:pt x="346" y="443"/>
                    <a:pt x="236" y="498"/>
                    <a:pt x="140" y="459"/>
                  </a:cubicBezTo>
                  <a:cubicBezTo>
                    <a:pt x="44" y="416"/>
                    <a:pt x="0" y="277"/>
                    <a:pt x="52" y="155"/>
                  </a:cubicBezTo>
                  <a:cubicBezTo>
                    <a:pt x="113" y="36"/>
                    <a:pt x="243" y="0"/>
                    <a:pt x="335" y="65"/>
                  </a:cubicBezTo>
                  <a:cubicBezTo>
                    <a:pt x="427" y="124"/>
                    <a:pt x="449" y="244"/>
                    <a:pt x="393" y="3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04" name="Freeform 578"/>
            <p:cNvSpPr>
              <a:spLocks/>
            </p:cNvSpPr>
            <p:nvPr/>
          </p:nvSpPr>
          <p:spPr bwMode="auto">
            <a:xfrm>
              <a:off x="7053263" y="2409825"/>
              <a:ext cx="50800" cy="55563"/>
            </a:xfrm>
            <a:custGeom>
              <a:avLst/>
              <a:gdLst>
                <a:gd name="T0" fmla="*/ 2147483647 w 129"/>
                <a:gd name="T1" fmla="*/ 2147483647 h 142"/>
                <a:gd name="T2" fmla="*/ 2147483647 w 129"/>
                <a:gd name="T3" fmla="*/ 2147483647 h 142"/>
                <a:gd name="T4" fmla="*/ 2147483647 w 129"/>
                <a:gd name="T5" fmla="*/ 2147483647 h 142"/>
                <a:gd name="T6" fmla="*/ 2147483647 w 129"/>
                <a:gd name="T7" fmla="*/ 2147483647 h 142"/>
                <a:gd name="T8" fmla="*/ 2147483647 w 129"/>
                <a:gd name="T9" fmla="*/ 2147483647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1" y="114"/>
                    <a:pt x="0" y="77"/>
                    <a:pt x="16" y="45"/>
                  </a:cubicBezTo>
                  <a:cubicBezTo>
                    <a:pt x="32" y="13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05" name="Freeform 579"/>
            <p:cNvSpPr>
              <a:spLocks/>
            </p:cNvSpPr>
            <p:nvPr/>
          </p:nvSpPr>
          <p:spPr bwMode="auto">
            <a:xfrm>
              <a:off x="7053263" y="2409825"/>
              <a:ext cx="50800" cy="55563"/>
            </a:xfrm>
            <a:custGeom>
              <a:avLst/>
              <a:gdLst>
                <a:gd name="T0" fmla="*/ 2147483647 w 129"/>
                <a:gd name="T1" fmla="*/ 2147483647 h 142"/>
                <a:gd name="T2" fmla="*/ 2147483647 w 129"/>
                <a:gd name="T3" fmla="*/ 2147483647 h 142"/>
                <a:gd name="T4" fmla="*/ 2147483647 w 129"/>
                <a:gd name="T5" fmla="*/ 2147483647 h 142"/>
                <a:gd name="T6" fmla="*/ 2147483647 w 129"/>
                <a:gd name="T7" fmla="*/ 2147483647 h 142"/>
                <a:gd name="T8" fmla="*/ 2147483647 w 129"/>
                <a:gd name="T9" fmla="*/ 2147483647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1" y="114"/>
                    <a:pt x="0" y="77"/>
                    <a:pt x="16" y="45"/>
                  </a:cubicBezTo>
                  <a:cubicBezTo>
                    <a:pt x="32" y="13"/>
                    <a:pt x="67" y="0"/>
                    <a:pt x="94" y="16"/>
                  </a:cubicBezTo>
                  <a:cubicBezTo>
                    <a:pt x="121" y="31"/>
                    <a:pt x="129" y="67"/>
                    <a:pt x="113" y="9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06" name="Freeform 580"/>
            <p:cNvSpPr>
              <a:spLocks/>
            </p:cNvSpPr>
            <p:nvPr/>
          </p:nvSpPr>
          <p:spPr bwMode="auto">
            <a:xfrm>
              <a:off x="6953250" y="2603500"/>
              <a:ext cx="141288" cy="187325"/>
            </a:xfrm>
            <a:custGeom>
              <a:avLst/>
              <a:gdLst>
                <a:gd name="T0" fmla="*/ 2147483647 w 360"/>
                <a:gd name="T1" fmla="*/ 2147483647 h 481"/>
                <a:gd name="T2" fmla="*/ 2147483647 w 360"/>
                <a:gd name="T3" fmla="*/ 2147483647 h 481"/>
                <a:gd name="T4" fmla="*/ 0 w 360"/>
                <a:gd name="T5" fmla="*/ 2147483647 h 481"/>
                <a:gd name="T6" fmla="*/ 2147483647 w 360"/>
                <a:gd name="T7" fmla="*/ 2147483647 h 481"/>
                <a:gd name="T8" fmla="*/ 2147483647 w 360"/>
                <a:gd name="T9" fmla="*/ 2147483647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481">
                  <a:moveTo>
                    <a:pt x="352" y="279"/>
                  </a:moveTo>
                  <a:cubicBezTo>
                    <a:pt x="360" y="393"/>
                    <a:pt x="296" y="481"/>
                    <a:pt x="201" y="476"/>
                  </a:cubicBezTo>
                  <a:cubicBezTo>
                    <a:pt x="105" y="471"/>
                    <a:pt x="11" y="356"/>
                    <a:pt x="0" y="219"/>
                  </a:cubicBezTo>
                  <a:cubicBezTo>
                    <a:pt x="1" y="83"/>
                    <a:pt x="88" y="0"/>
                    <a:pt x="185" y="29"/>
                  </a:cubicBezTo>
                  <a:cubicBezTo>
                    <a:pt x="282" y="55"/>
                    <a:pt x="353" y="166"/>
                    <a:pt x="352" y="279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07" name="Freeform 581"/>
            <p:cNvSpPr>
              <a:spLocks/>
            </p:cNvSpPr>
            <p:nvPr/>
          </p:nvSpPr>
          <p:spPr bwMode="auto">
            <a:xfrm>
              <a:off x="6953250" y="2603500"/>
              <a:ext cx="141288" cy="187325"/>
            </a:xfrm>
            <a:custGeom>
              <a:avLst/>
              <a:gdLst>
                <a:gd name="T0" fmla="*/ 2147483647 w 360"/>
                <a:gd name="T1" fmla="*/ 2147483647 h 481"/>
                <a:gd name="T2" fmla="*/ 2147483647 w 360"/>
                <a:gd name="T3" fmla="*/ 2147483647 h 481"/>
                <a:gd name="T4" fmla="*/ 0 w 360"/>
                <a:gd name="T5" fmla="*/ 2147483647 h 481"/>
                <a:gd name="T6" fmla="*/ 2147483647 w 360"/>
                <a:gd name="T7" fmla="*/ 2147483647 h 481"/>
                <a:gd name="T8" fmla="*/ 2147483647 w 360"/>
                <a:gd name="T9" fmla="*/ 2147483647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481">
                  <a:moveTo>
                    <a:pt x="352" y="279"/>
                  </a:moveTo>
                  <a:cubicBezTo>
                    <a:pt x="360" y="393"/>
                    <a:pt x="296" y="481"/>
                    <a:pt x="201" y="476"/>
                  </a:cubicBezTo>
                  <a:cubicBezTo>
                    <a:pt x="105" y="471"/>
                    <a:pt x="11" y="356"/>
                    <a:pt x="0" y="219"/>
                  </a:cubicBezTo>
                  <a:cubicBezTo>
                    <a:pt x="1" y="83"/>
                    <a:pt x="88" y="0"/>
                    <a:pt x="185" y="29"/>
                  </a:cubicBezTo>
                  <a:cubicBezTo>
                    <a:pt x="282" y="55"/>
                    <a:pt x="353" y="166"/>
                    <a:pt x="352" y="27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08" name="Freeform 582"/>
            <p:cNvSpPr>
              <a:spLocks/>
            </p:cNvSpPr>
            <p:nvPr/>
          </p:nvSpPr>
          <p:spPr bwMode="auto">
            <a:xfrm>
              <a:off x="7002463" y="2674938"/>
              <a:ext cx="39687" cy="53975"/>
            </a:xfrm>
            <a:custGeom>
              <a:avLst/>
              <a:gdLst>
                <a:gd name="T0" fmla="*/ 2147483647 w 103"/>
                <a:gd name="T1" fmla="*/ 2147483647 h 138"/>
                <a:gd name="T2" fmla="*/ 2147483647 w 103"/>
                <a:gd name="T3" fmla="*/ 2147483647 h 138"/>
                <a:gd name="T4" fmla="*/ 2147483647 w 103"/>
                <a:gd name="T5" fmla="*/ 2147483647 h 138"/>
                <a:gd name="T6" fmla="*/ 2147483647 w 103"/>
                <a:gd name="T7" fmla="*/ 2147483647 h 138"/>
                <a:gd name="T8" fmla="*/ 2147483647 w 103"/>
                <a:gd name="T9" fmla="*/ 2147483647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8">
                  <a:moveTo>
                    <a:pt x="101" y="78"/>
                  </a:moveTo>
                  <a:cubicBezTo>
                    <a:pt x="103" y="112"/>
                    <a:pt x="82" y="138"/>
                    <a:pt x="55" y="134"/>
                  </a:cubicBezTo>
                  <a:cubicBezTo>
                    <a:pt x="27" y="130"/>
                    <a:pt x="2" y="97"/>
                    <a:pt x="1" y="61"/>
                  </a:cubicBezTo>
                  <a:cubicBezTo>
                    <a:pt x="0" y="25"/>
                    <a:pt x="22" y="0"/>
                    <a:pt x="50" y="6"/>
                  </a:cubicBezTo>
                  <a:cubicBezTo>
                    <a:pt x="78" y="11"/>
                    <a:pt x="100" y="43"/>
                    <a:pt x="101" y="78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09" name="Freeform 583"/>
            <p:cNvSpPr>
              <a:spLocks/>
            </p:cNvSpPr>
            <p:nvPr/>
          </p:nvSpPr>
          <p:spPr bwMode="auto">
            <a:xfrm>
              <a:off x="7002463" y="2674938"/>
              <a:ext cx="39687" cy="53975"/>
            </a:xfrm>
            <a:custGeom>
              <a:avLst/>
              <a:gdLst>
                <a:gd name="T0" fmla="*/ 2147483647 w 103"/>
                <a:gd name="T1" fmla="*/ 2147483647 h 138"/>
                <a:gd name="T2" fmla="*/ 2147483647 w 103"/>
                <a:gd name="T3" fmla="*/ 2147483647 h 138"/>
                <a:gd name="T4" fmla="*/ 2147483647 w 103"/>
                <a:gd name="T5" fmla="*/ 2147483647 h 138"/>
                <a:gd name="T6" fmla="*/ 2147483647 w 103"/>
                <a:gd name="T7" fmla="*/ 2147483647 h 138"/>
                <a:gd name="T8" fmla="*/ 2147483647 w 103"/>
                <a:gd name="T9" fmla="*/ 2147483647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8">
                  <a:moveTo>
                    <a:pt x="101" y="78"/>
                  </a:moveTo>
                  <a:cubicBezTo>
                    <a:pt x="103" y="112"/>
                    <a:pt x="82" y="138"/>
                    <a:pt x="55" y="134"/>
                  </a:cubicBezTo>
                  <a:cubicBezTo>
                    <a:pt x="27" y="130"/>
                    <a:pt x="2" y="97"/>
                    <a:pt x="1" y="61"/>
                  </a:cubicBezTo>
                  <a:cubicBezTo>
                    <a:pt x="0" y="25"/>
                    <a:pt x="22" y="0"/>
                    <a:pt x="50" y="6"/>
                  </a:cubicBezTo>
                  <a:cubicBezTo>
                    <a:pt x="78" y="11"/>
                    <a:pt x="100" y="43"/>
                    <a:pt x="101" y="7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10" name="Freeform 584"/>
            <p:cNvSpPr>
              <a:spLocks/>
            </p:cNvSpPr>
            <p:nvPr/>
          </p:nvSpPr>
          <p:spPr bwMode="auto">
            <a:xfrm>
              <a:off x="7013575" y="2890838"/>
              <a:ext cx="179388" cy="185737"/>
            </a:xfrm>
            <a:custGeom>
              <a:avLst/>
              <a:gdLst>
                <a:gd name="T0" fmla="*/ 2147483647 w 460"/>
                <a:gd name="T1" fmla="*/ 2147483647 h 479"/>
                <a:gd name="T2" fmla="*/ 2147483647 w 460"/>
                <a:gd name="T3" fmla="*/ 2147483647 h 479"/>
                <a:gd name="T4" fmla="*/ 2147483647 w 460"/>
                <a:gd name="T5" fmla="*/ 2147483647 h 479"/>
                <a:gd name="T6" fmla="*/ 2147483647 w 460"/>
                <a:gd name="T7" fmla="*/ 2147483647 h 479"/>
                <a:gd name="T8" fmla="*/ 2147483647 w 460"/>
                <a:gd name="T9" fmla="*/ 2147483647 h 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79">
                  <a:moveTo>
                    <a:pt x="389" y="198"/>
                  </a:moveTo>
                  <a:cubicBezTo>
                    <a:pt x="460" y="308"/>
                    <a:pt x="458" y="416"/>
                    <a:pt x="375" y="446"/>
                  </a:cubicBezTo>
                  <a:cubicBezTo>
                    <a:pt x="292" y="479"/>
                    <a:pt x="150" y="403"/>
                    <a:pt x="69" y="271"/>
                  </a:cubicBezTo>
                  <a:cubicBezTo>
                    <a:pt x="0" y="136"/>
                    <a:pt x="29" y="17"/>
                    <a:pt x="122" y="8"/>
                  </a:cubicBezTo>
                  <a:cubicBezTo>
                    <a:pt x="214" y="0"/>
                    <a:pt x="329" y="86"/>
                    <a:pt x="389" y="198"/>
                  </a:cubicBezTo>
                  <a:close/>
                </a:path>
              </a:pathLst>
            </a:custGeom>
            <a:solidFill>
              <a:srgbClr val="B7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11" name="Freeform 585"/>
            <p:cNvSpPr>
              <a:spLocks/>
            </p:cNvSpPr>
            <p:nvPr/>
          </p:nvSpPr>
          <p:spPr bwMode="auto">
            <a:xfrm>
              <a:off x="7013575" y="2890838"/>
              <a:ext cx="179388" cy="185737"/>
            </a:xfrm>
            <a:custGeom>
              <a:avLst/>
              <a:gdLst>
                <a:gd name="T0" fmla="*/ 2147483647 w 460"/>
                <a:gd name="T1" fmla="*/ 2147483647 h 479"/>
                <a:gd name="T2" fmla="*/ 2147483647 w 460"/>
                <a:gd name="T3" fmla="*/ 2147483647 h 479"/>
                <a:gd name="T4" fmla="*/ 2147483647 w 460"/>
                <a:gd name="T5" fmla="*/ 2147483647 h 479"/>
                <a:gd name="T6" fmla="*/ 2147483647 w 460"/>
                <a:gd name="T7" fmla="*/ 2147483647 h 479"/>
                <a:gd name="T8" fmla="*/ 2147483647 w 460"/>
                <a:gd name="T9" fmla="*/ 2147483647 h 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79">
                  <a:moveTo>
                    <a:pt x="389" y="198"/>
                  </a:moveTo>
                  <a:cubicBezTo>
                    <a:pt x="460" y="308"/>
                    <a:pt x="458" y="416"/>
                    <a:pt x="375" y="446"/>
                  </a:cubicBezTo>
                  <a:cubicBezTo>
                    <a:pt x="292" y="479"/>
                    <a:pt x="150" y="403"/>
                    <a:pt x="69" y="271"/>
                  </a:cubicBezTo>
                  <a:cubicBezTo>
                    <a:pt x="0" y="136"/>
                    <a:pt x="29" y="17"/>
                    <a:pt x="122" y="8"/>
                  </a:cubicBezTo>
                  <a:cubicBezTo>
                    <a:pt x="214" y="0"/>
                    <a:pt x="329" y="86"/>
                    <a:pt x="389" y="19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12" name="Freeform 586"/>
            <p:cNvSpPr>
              <a:spLocks/>
            </p:cNvSpPr>
            <p:nvPr/>
          </p:nvSpPr>
          <p:spPr bwMode="auto">
            <a:xfrm>
              <a:off x="7077075" y="2954338"/>
              <a:ext cx="50800" cy="52387"/>
            </a:xfrm>
            <a:custGeom>
              <a:avLst/>
              <a:gdLst>
                <a:gd name="T0" fmla="*/ 2147483647 w 131"/>
                <a:gd name="T1" fmla="*/ 2147483647 h 137"/>
                <a:gd name="T2" fmla="*/ 2147483647 w 131"/>
                <a:gd name="T3" fmla="*/ 2147483647 h 137"/>
                <a:gd name="T4" fmla="*/ 2147483647 w 131"/>
                <a:gd name="T5" fmla="*/ 2147483647 h 137"/>
                <a:gd name="T6" fmla="*/ 2147483647 w 131"/>
                <a:gd name="T7" fmla="*/ 2147483647 h 137"/>
                <a:gd name="T8" fmla="*/ 2147483647 w 131"/>
                <a:gd name="T9" fmla="*/ 214748364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7">
                  <a:moveTo>
                    <a:pt x="111" y="57"/>
                  </a:moveTo>
                  <a:cubicBezTo>
                    <a:pt x="131" y="91"/>
                    <a:pt x="129" y="123"/>
                    <a:pt x="104" y="130"/>
                  </a:cubicBezTo>
                  <a:cubicBezTo>
                    <a:pt x="79" y="137"/>
                    <a:pt x="41" y="114"/>
                    <a:pt x="20" y="78"/>
                  </a:cubicBezTo>
                  <a:cubicBezTo>
                    <a:pt x="0" y="43"/>
                    <a:pt x="5" y="9"/>
                    <a:pt x="31" y="4"/>
                  </a:cubicBezTo>
                  <a:cubicBezTo>
                    <a:pt x="56" y="0"/>
                    <a:pt x="92" y="24"/>
                    <a:pt x="111" y="57"/>
                  </a:cubicBezTo>
                  <a:close/>
                </a:path>
              </a:pathLst>
            </a:cu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13" name="Freeform 587"/>
            <p:cNvSpPr>
              <a:spLocks/>
            </p:cNvSpPr>
            <p:nvPr/>
          </p:nvSpPr>
          <p:spPr bwMode="auto">
            <a:xfrm>
              <a:off x="7077075" y="2954338"/>
              <a:ext cx="50800" cy="52387"/>
            </a:xfrm>
            <a:custGeom>
              <a:avLst/>
              <a:gdLst>
                <a:gd name="T0" fmla="*/ 2147483647 w 131"/>
                <a:gd name="T1" fmla="*/ 2147483647 h 137"/>
                <a:gd name="T2" fmla="*/ 2147483647 w 131"/>
                <a:gd name="T3" fmla="*/ 2147483647 h 137"/>
                <a:gd name="T4" fmla="*/ 2147483647 w 131"/>
                <a:gd name="T5" fmla="*/ 2147483647 h 137"/>
                <a:gd name="T6" fmla="*/ 2147483647 w 131"/>
                <a:gd name="T7" fmla="*/ 2147483647 h 137"/>
                <a:gd name="T8" fmla="*/ 2147483647 w 131"/>
                <a:gd name="T9" fmla="*/ 214748364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7">
                  <a:moveTo>
                    <a:pt x="111" y="57"/>
                  </a:moveTo>
                  <a:cubicBezTo>
                    <a:pt x="131" y="91"/>
                    <a:pt x="129" y="123"/>
                    <a:pt x="104" y="130"/>
                  </a:cubicBezTo>
                  <a:cubicBezTo>
                    <a:pt x="79" y="137"/>
                    <a:pt x="41" y="114"/>
                    <a:pt x="20" y="78"/>
                  </a:cubicBezTo>
                  <a:cubicBezTo>
                    <a:pt x="0" y="43"/>
                    <a:pt x="5" y="9"/>
                    <a:pt x="31" y="4"/>
                  </a:cubicBezTo>
                  <a:cubicBezTo>
                    <a:pt x="56" y="0"/>
                    <a:pt x="92" y="24"/>
                    <a:pt x="111" y="5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14" name="Freeform 1209"/>
            <p:cNvSpPr>
              <a:spLocks/>
            </p:cNvSpPr>
            <p:nvPr/>
          </p:nvSpPr>
          <p:spPr bwMode="auto">
            <a:xfrm>
              <a:off x="6958013" y="2490788"/>
              <a:ext cx="82550" cy="542925"/>
            </a:xfrm>
            <a:custGeom>
              <a:avLst/>
              <a:gdLst>
                <a:gd name="T0" fmla="*/ 2147483647 w 211"/>
                <a:gd name="T1" fmla="*/ 2147483647 h 1397"/>
                <a:gd name="T2" fmla="*/ 2147483647 w 211"/>
                <a:gd name="T3" fmla="*/ 2147483647 h 1397"/>
                <a:gd name="T4" fmla="*/ 2147483647 w 211"/>
                <a:gd name="T5" fmla="*/ 2147483647 h 1397"/>
                <a:gd name="T6" fmla="*/ 2147483647 w 211"/>
                <a:gd name="T7" fmla="*/ 2147483647 h 1397"/>
                <a:gd name="T8" fmla="*/ 2147483647 w 211"/>
                <a:gd name="T9" fmla="*/ 2147483647 h 1397"/>
                <a:gd name="T10" fmla="*/ 2147483647 w 211"/>
                <a:gd name="T11" fmla="*/ 2147483647 h 1397"/>
                <a:gd name="T12" fmla="*/ 2147483647 w 211"/>
                <a:gd name="T13" fmla="*/ 2147483647 h 1397"/>
                <a:gd name="T14" fmla="*/ 2147483647 w 211"/>
                <a:gd name="T15" fmla="*/ 2147483647 h 1397"/>
                <a:gd name="T16" fmla="*/ 2147483647 w 211"/>
                <a:gd name="T17" fmla="*/ 0 h 1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1" h="1397">
                  <a:moveTo>
                    <a:pt x="211" y="1397"/>
                  </a:moveTo>
                  <a:cubicBezTo>
                    <a:pt x="210" y="1397"/>
                    <a:pt x="210" y="1396"/>
                    <a:pt x="210" y="1395"/>
                  </a:cubicBezTo>
                  <a:cubicBezTo>
                    <a:pt x="167" y="1317"/>
                    <a:pt x="127" y="1240"/>
                    <a:pt x="97" y="1159"/>
                  </a:cubicBezTo>
                  <a:cubicBezTo>
                    <a:pt x="68" y="1081"/>
                    <a:pt x="48" y="999"/>
                    <a:pt x="30" y="919"/>
                  </a:cubicBezTo>
                  <a:cubicBezTo>
                    <a:pt x="16" y="839"/>
                    <a:pt x="6" y="760"/>
                    <a:pt x="3" y="680"/>
                  </a:cubicBezTo>
                  <a:cubicBezTo>
                    <a:pt x="0" y="601"/>
                    <a:pt x="5" y="523"/>
                    <a:pt x="13" y="445"/>
                  </a:cubicBezTo>
                  <a:cubicBezTo>
                    <a:pt x="25" y="368"/>
                    <a:pt x="39" y="292"/>
                    <a:pt x="62" y="218"/>
                  </a:cubicBezTo>
                  <a:cubicBezTo>
                    <a:pt x="84" y="144"/>
                    <a:pt x="115" y="73"/>
                    <a:pt x="148" y="2"/>
                  </a:cubicBezTo>
                  <a:cubicBezTo>
                    <a:pt x="148" y="2"/>
                    <a:pt x="148" y="1"/>
                    <a:pt x="14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15" name="Freeform 1210"/>
            <p:cNvSpPr>
              <a:spLocks/>
            </p:cNvSpPr>
            <p:nvPr/>
          </p:nvSpPr>
          <p:spPr bwMode="auto">
            <a:xfrm>
              <a:off x="7191375" y="2584450"/>
              <a:ext cx="61913" cy="419100"/>
            </a:xfrm>
            <a:custGeom>
              <a:avLst/>
              <a:gdLst>
                <a:gd name="T0" fmla="*/ 2147483647 w 161"/>
                <a:gd name="T1" fmla="*/ 2147483647 h 1080"/>
                <a:gd name="T2" fmla="*/ 2147483647 w 161"/>
                <a:gd name="T3" fmla="*/ 2147483647 h 1080"/>
                <a:gd name="T4" fmla="*/ 2147483647 w 161"/>
                <a:gd name="T5" fmla="*/ 2147483647 h 1080"/>
                <a:gd name="T6" fmla="*/ 2147483647 w 161"/>
                <a:gd name="T7" fmla="*/ 2147483647 h 1080"/>
                <a:gd name="T8" fmla="*/ 2147483647 w 161"/>
                <a:gd name="T9" fmla="*/ 2147483647 h 1080"/>
                <a:gd name="T10" fmla="*/ 2147483647 w 161"/>
                <a:gd name="T11" fmla="*/ 2147483647 h 1080"/>
                <a:gd name="T12" fmla="*/ 2147483647 w 161"/>
                <a:gd name="T13" fmla="*/ 2147483647 h 1080"/>
                <a:gd name="T14" fmla="*/ 2147483647 w 161"/>
                <a:gd name="T15" fmla="*/ 2147483647 h 1080"/>
                <a:gd name="T16" fmla="*/ 2147483647 w 161"/>
                <a:gd name="T17" fmla="*/ 0 h 10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1080">
                  <a:moveTo>
                    <a:pt x="161" y="1080"/>
                  </a:moveTo>
                  <a:cubicBezTo>
                    <a:pt x="160" y="1079"/>
                    <a:pt x="160" y="1079"/>
                    <a:pt x="160" y="1078"/>
                  </a:cubicBezTo>
                  <a:cubicBezTo>
                    <a:pt x="127" y="1018"/>
                    <a:pt x="95" y="958"/>
                    <a:pt x="72" y="896"/>
                  </a:cubicBezTo>
                  <a:cubicBezTo>
                    <a:pt x="49" y="835"/>
                    <a:pt x="34" y="772"/>
                    <a:pt x="21" y="710"/>
                  </a:cubicBezTo>
                  <a:cubicBezTo>
                    <a:pt x="11" y="648"/>
                    <a:pt x="3" y="586"/>
                    <a:pt x="1" y="525"/>
                  </a:cubicBezTo>
                  <a:cubicBezTo>
                    <a:pt x="0" y="464"/>
                    <a:pt x="5" y="403"/>
                    <a:pt x="12" y="343"/>
                  </a:cubicBezTo>
                  <a:cubicBezTo>
                    <a:pt x="22" y="284"/>
                    <a:pt x="35" y="225"/>
                    <a:pt x="53" y="168"/>
                  </a:cubicBezTo>
                  <a:cubicBezTo>
                    <a:pt x="72" y="111"/>
                    <a:pt x="98" y="56"/>
                    <a:pt x="125" y="2"/>
                  </a:cubicBezTo>
                  <a:cubicBezTo>
                    <a:pt x="125" y="1"/>
                    <a:pt x="126" y="1"/>
                    <a:pt x="126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16" name="Freeform 1212"/>
            <p:cNvSpPr>
              <a:spLocks/>
            </p:cNvSpPr>
            <p:nvPr/>
          </p:nvSpPr>
          <p:spPr bwMode="auto">
            <a:xfrm>
              <a:off x="7423151" y="2627313"/>
              <a:ext cx="44450" cy="376238"/>
            </a:xfrm>
            <a:custGeom>
              <a:avLst/>
              <a:gdLst>
                <a:gd name="T0" fmla="*/ 288735 w 117"/>
                <a:gd name="T1" fmla="*/ 2119305 h 967"/>
                <a:gd name="T2" fmla="*/ 288735 w 117"/>
                <a:gd name="T3" fmla="*/ 2119305 h 967"/>
                <a:gd name="T4" fmla="*/ 144368 w 117"/>
                <a:gd name="T5" fmla="*/ 1816603 h 967"/>
                <a:gd name="T6" fmla="*/ 0 w 117"/>
                <a:gd name="T7" fmla="*/ 1362550 h 967"/>
                <a:gd name="T8" fmla="*/ 0 w 117"/>
                <a:gd name="T9" fmla="*/ 1059847 h 967"/>
                <a:gd name="T10" fmla="*/ 0 w 117"/>
                <a:gd name="T11" fmla="*/ 756756 h 967"/>
                <a:gd name="T12" fmla="*/ 0 w 117"/>
                <a:gd name="T13" fmla="*/ 302702 h 967"/>
                <a:gd name="T14" fmla="*/ 144368 w 117"/>
                <a:gd name="T15" fmla="*/ 0 h 967"/>
                <a:gd name="T16" fmla="*/ 144368 w 117"/>
                <a:gd name="T17" fmla="*/ 0 h 9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967">
                  <a:moveTo>
                    <a:pt x="117" y="967"/>
                  </a:moveTo>
                  <a:cubicBezTo>
                    <a:pt x="117" y="967"/>
                    <a:pt x="117" y="966"/>
                    <a:pt x="116" y="966"/>
                  </a:cubicBezTo>
                  <a:cubicBezTo>
                    <a:pt x="92" y="912"/>
                    <a:pt x="68" y="858"/>
                    <a:pt x="51" y="803"/>
                  </a:cubicBezTo>
                  <a:cubicBezTo>
                    <a:pt x="35" y="748"/>
                    <a:pt x="24" y="693"/>
                    <a:pt x="14" y="638"/>
                  </a:cubicBezTo>
                  <a:cubicBezTo>
                    <a:pt x="7" y="582"/>
                    <a:pt x="2" y="527"/>
                    <a:pt x="1" y="472"/>
                  </a:cubicBezTo>
                  <a:cubicBezTo>
                    <a:pt x="0" y="418"/>
                    <a:pt x="4" y="364"/>
                    <a:pt x="10" y="310"/>
                  </a:cubicBezTo>
                  <a:cubicBezTo>
                    <a:pt x="18" y="257"/>
                    <a:pt x="27" y="204"/>
                    <a:pt x="42" y="152"/>
                  </a:cubicBezTo>
                  <a:cubicBezTo>
                    <a:pt x="56" y="101"/>
                    <a:pt x="77" y="51"/>
                    <a:pt x="98" y="1"/>
                  </a:cubicBezTo>
                  <a:cubicBezTo>
                    <a:pt x="98" y="1"/>
                    <a:pt x="98" y="0"/>
                    <a:pt x="9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17" name="Freeform 1213"/>
            <p:cNvSpPr>
              <a:spLocks/>
            </p:cNvSpPr>
            <p:nvPr/>
          </p:nvSpPr>
          <p:spPr bwMode="auto">
            <a:xfrm>
              <a:off x="7654926" y="2622551"/>
              <a:ext cx="28575" cy="411163"/>
            </a:xfrm>
            <a:custGeom>
              <a:avLst/>
              <a:gdLst>
                <a:gd name="T0" fmla="*/ 149053 w 74"/>
                <a:gd name="T1" fmla="*/ 2261202 h 1059"/>
                <a:gd name="T2" fmla="*/ 149053 w 74"/>
                <a:gd name="T3" fmla="*/ 2261202 h 1059"/>
                <a:gd name="T4" fmla="*/ 0 w 74"/>
                <a:gd name="T5" fmla="*/ 1959528 h 1059"/>
                <a:gd name="T6" fmla="*/ 0 w 74"/>
                <a:gd name="T7" fmla="*/ 1507598 h 1059"/>
                <a:gd name="T8" fmla="*/ 0 w 74"/>
                <a:gd name="T9" fmla="*/ 1205923 h 1059"/>
                <a:gd name="T10" fmla="*/ 0 w 74"/>
                <a:gd name="T11" fmla="*/ 753605 h 1059"/>
                <a:gd name="T12" fmla="*/ 0 w 74"/>
                <a:gd name="T13" fmla="*/ 301675 h 1059"/>
                <a:gd name="T14" fmla="*/ 149053 w 74"/>
                <a:gd name="T15" fmla="*/ 0 h 1059"/>
                <a:gd name="T16" fmla="*/ 149053 w 74"/>
                <a:gd name="T17" fmla="*/ 0 h 10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" h="1059">
                  <a:moveTo>
                    <a:pt x="74" y="1059"/>
                  </a:moveTo>
                  <a:cubicBezTo>
                    <a:pt x="74" y="1058"/>
                    <a:pt x="74" y="1058"/>
                    <a:pt x="74" y="1057"/>
                  </a:cubicBezTo>
                  <a:cubicBezTo>
                    <a:pt x="57" y="998"/>
                    <a:pt x="42" y="939"/>
                    <a:pt x="31" y="880"/>
                  </a:cubicBezTo>
                  <a:cubicBezTo>
                    <a:pt x="20" y="820"/>
                    <a:pt x="13" y="760"/>
                    <a:pt x="7" y="701"/>
                  </a:cubicBezTo>
                  <a:cubicBezTo>
                    <a:pt x="3" y="641"/>
                    <a:pt x="0" y="581"/>
                    <a:pt x="0" y="522"/>
                  </a:cubicBezTo>
                  <a:cubicBezTo>
                    <a:pt x="0" y="462"/>
                    <a:pt x="3" y="403"/>
                    <a:pt x="7" y="344"/>
                  </a:cubicBezTo>
                  <a:cubicBezTo>
                    <a:pt x="12" y="286"/>
                    <a:pt x="19" y="228"/>
                    <a:pt x="29" y="171"/>
                  </a:cubicBezTo>
                  <a:cubicBezTo>
                    <a:pt x="40" y="113"/>
                    <a:pt x="54" y="57"/>
                    <a:pt x="69" y="1"/>
                  </a:cubicBezTo>
                  <a:cubicBezTo>
                    <a:pt x="69" y="1"/>
                    <a:pt x="69" y="0"/>
                    <a:pt x="69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18" name="Freeform 1214"/>
            <p:cNvSpPr>
              <a:spLocks/>
            </p:cNvSpPr>
            <p:nvPr/>
          </p:nvSpPr>
          <p:spPr bwMode="auto">
            <a:xfrm>
              <a:off x="7038976" y="3000376"/>
              <a:ext cx="644525" cy="33338"/>
            </a:xfrm>
            <a:custGeom>
              <a:avLst/>
              <a:gdLst>
                <a:gd name="T0" fmla="*/ 0 w 1656"/>
                <a:gd name="T1" fmla="*/ 146764 h 87"/>
                <a:gd name="T2" fmla="*/ 0 w 1656"/>
                <a:gd name="T3" fmla="*/ 146764 h 87"/>
                <a:gd name="T4" fmla="*/ 605994 w 1656"/>
                <a:gd name="T5" fmla="*/ 0 h 87"/>
                <a:gd name="T6" fmla="*/ 1211987 w 1656"/>
                <a:gd name="T7" fmla="*/ 0 h 87"/>
                <a:gd name="T8" fmla="*/ 1817592 w 1656"/>
                <a:gd name="T9" fmla="*/ 0 h 87"/>
                <a:gd name="T10" fmla="*/ 2423585 w 1656"/>
                <a:gd name="T11" fmla="*/ 0 h 87"/>
                <a:gd name="T12" fmla="*/ 3029579 w 1656"/>
                <a:gd name="T13" fmla="*/ 0 h 87"/>
                <a:gd name="T14" fmla="*/ 3635572 w 1656"/>
                <a:gd name="T15" fmla="*/ 146764 h 87"/>
                <a:gd name="T16" fmla="*/ 3786974 w 1656"/>
                <a:gd name="T17" fmla="*/ 146764 h 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56" h="87">
                  <a:moveTo>
                    <a:pt x="0" y="87"/>
                  </a:moveTo>
                  <a:cubicBezTo>
                    <a:pt x="1" y="87"/>
                    <a:pt x="1" y="87"/>
                    <a:pt x="2" y="86"/>
                  </a:cubicBezTo>
                  <a:cubicBezTo>
                    <a:pt x="93" y="67"/>
                    <a:pt x="184" y="49"/>
                    <a:pt x="275" y="37"/>
                  </a:cubicBezTo>
                  <a:cubicBezTo>
                    <a:pt x="366" y="24"/>
                    <a:pt x="458" y="16"/>
                    <a:pt x="549" y="9"/>
                  </a:cubicBezTo>
                  <a:cubicBezTo>
                    <a:pt x="641" y="4"/>
                    <a:pt x="733" y="1"/>
                    <a:pt x="825" y="1"/>
                  </a:cubicBezTo>
                  <a:cubicBezTo>
                    <a:pt x="917" y="0"/>
                    <a:pt x="1009" y="4"/>
                    <a:pt x="1101" y="8"/>
                  </a:cubicBezTo>
                  <a:cubicBezTo>
                    <a:pt x="1193" y="15"/>
                    <a:pt x="1285" y="23"/>
                    <a:pt x="1377" y="36"/>
                  </a:cubicBezTo>
                  <a:cubicBezTo>
                    <a:pt x="1469" y="49"/>
                    <a:pt x="1561" y="67"/>
                    <a:pt x="1653" y="86"/>
                  </a:cubicBezTo>
                  <a:cubicBezTo>
                    <a:pt x="1654" y="87"/>
                    <a:pt x="1655" y="87"/>
                    <a:pt x="1656" y="87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19" name="Freeform 1215"/>
            <p:cNvSpPr>
              <a:spLocks/>
            </p:cNvSpPr>
            <p:nvPr/>
          </p:nvSpPr>
          <p:spPr bwMode="auto">
            <a:xfrm>
              <a:off x="6958013" y="2754313"/>
              <a:ext cx="696913" cy="69850"/>
            </a:xfrm>
            <a:custGeom>
              <a:avLst/>
              <a:gdLst>
                <a:gd name="T0" fmla="*/ 0 w 1790"/>
                <a:gd name="T1" fmla="*/ 0 h 181"/>
                <a:gd name="T2" fmla="*/ 0 w 1790"/>
                <a:gd name="T3" fmla="*/ 0 h 181"/>
                <a:gd name="T4" fmla="*/ 606198 w 1790"/>
                <a:gd name="T5" fmla="*/ 148962 h 181"/>
                <a:gd name="T6" fmla="*/ 1364236 w 1790"/>
                <a:gd name="T7" fmla="*/ 148962 h 181"/>
                <a:gd name="T8" fmla="*/ 1970434 w 1790"/>
                <a:gd name="T9" fmla="*/ 297924 h 181"/>
                <a:gd name="T10" fmla="*/ 2728473 w 1790"/>
                <a:gd name="T11" fmla="*/ 297924 h 181"/>
                <a:gd name="T12" fmla="*/ 3334670 w 1790"/>
                <a:gd name="T13" fmla="*/ 297924 h 181"/>
                <a:gd name="T14" fmla="*/ 3941257 w 1790"/>
                <a:gd name="T15" fmla="*/ 446886 h 181"/>
                <a:gd name="T16" fmla="*/ 3941257 w 1790"/>
                <a:gd name="T17" fmla="*/ 446886 h 1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90" h="18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02" y="16"/>
                    <a:pt x="201" y="32"/>
                    <a:pt x="301" y="46"/>
                  </a:cubicBezTo>
                  <a:cubicBezTo>
                    <a:pt x="400" y="61"/>
                    <a:pt x="499" y="73"/>
                    <a:pt x="598" y="86"/>
                  </a:cubicBezTo>
                  <a:cubicBezTo>
                    <a:pt x="697" y="97"/>
                    <a:pt x="797" y="108"/>
                    <a:pt x="896" y="118"/>
                  </a:cubicBezTo>
                  <a:cubicBezTo>
                    <a:pt x="995" y="128"/>
                    <a:pt x="1094" y="136"/>
                    <a:pt x="1193" y="144"/>
                  </a:cubicBezTo>
                  <a:cubicBezTo>
                    <a:pt x="1292" y="152"/>
                    <a:pt x="1391" y="159"/>
                    <a:pt x="1489" y="165"/>
                  </a:cubicBezTo>
                  <a:cubicBezTo>
                    <a:pt x="1588" y="171"/>
                    <a:pt x="1688" y="176"/>
                    <a:pt x="1787" y="180"/>
                  </a:cubicBezTo>
                  <a:cubicBezTo>
                    <a:pt x="1788" y="181"/>
                    <a:pt x="1789" y="181"/>
                    <a:pt x="1790" y="181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20" name="Freeform 1216"/>
            <p:cNvSpPr>
              <a:spLocks/>
            </p:cNvSpPr>
            <p:nvPr/>
          </p:nvSpPr>
          <p:spPr bwMode="auto">
            <a:xfrm>
              <a:off x="7015163" y="2489201"/>
              <a:ext cx="666750" cy="142875"/>
            </a:xfrm>
            <a:custGeom>
              <a:avLst/>
              <a:gdLst>
                <a:gd name="T0" fmla="*/ 0 w 1713"/>
                <a:gd name="T1" fmla="*/ 0 h 364"/>
                <a:gd name="T2" fmla="*/ 0 w 1713"/>
                <a:gd name="T3" fmla="*/ 0 h 364"/>
                <a:gd name="T4" fmla="*/ 606030 w 1713"/>
                <a:gd name="T5" fmla="*/ 308123 h 364"/>
                <a:gd name="T6" fmla="*/ 1363471 w 1713"/>
                <a:gd name="T7" fmla="*/ 616247 h 364"/>
                <a:gd name="T8" fmla="*/ 1969501 w 1713"/>
                <a:gd name="T9" fmla="*/ 770504 h 364"/>
                <a:gd name="T10" fmla="*/ 2575531 w 1713"/>
                <a:gd name="T11" fmla="*/ 770504 h 364"/>
                <a:gd name="T12" fmla="*/ 3181561 w 1713"/>
                <a:gd name="T13" fmla="*/ 770504 h 364"/>
                <a:gd name="T14" fmla="*/ 3787592 w 1713"/>
                <a:gd name="T15" fmla="*/ 770504 h 364"/>
                <a:gd name="T16" fmla="*/ 3787592 w 1713"/>
                <a:gd name="T17" fmla="*/ 770504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13" h="364">
                  <a:moveTo>
                    <a:pt x="0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99" y="52"/>
                    <a:pt x="194" y="100"/>
                    <a:pt x="291" y="140"/>
                  </a:cubicBezTo>
                  <a:cubicBezTo>
                    <a:pt x="385" y="179"/>
                    <a:pt x="482" y="211"/>
                    <a:pt x="577" y="241"/>
                  </a:cubicBezTo>
                  <a:cubicBezTo>
                    <a:pt x="672" y="268"/>
                    <a:pt x="766" y="292"/>
                    <a:pt x="861" y="311"/>
                  </a:cubicBezTo>
                  <a:cubicBezTo>
                    <a:pt x="955" y="329"/>
                    <a:pt x="1050" y="342"/>
                    <a:pt x="1144" y="352"/>
                  </a:cubicBezTo>
                  <a:cubicBezTo>
                    <a:pt x="1239" y="359"/>
                    <a:pt x="1333" y="364"/>
                    <a:pt x="1427" y="363"/>
                  </a:cubicBezTo>
                  <a:cubicBezTo>
                    <a:pt x="1521" y="361"/>
                    <a:pt x="1616" y="351"/>
                    <a:pt x="1710" y="339"/>
                  </a:cubicBezTo>
                  <a:cubicBezTo>
                    <a:pt x="1711" y="339"/>
                    <a:pt x="1712" y="339"/>
                    <a:pt x="1713" y="338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21" name="Freeform 1217"/>
            <p:cNvSpPr>
              <a:spLocks/>
            </p:cNvSpPr>
            <p:nvPr/>
          </p:nvSpPr>
          <p:spPr bwMode="auto">
            <a:xfrm>
              <a:off x="7607301" y="2552701"/>
              <a:ext cx="149225" cy="133350"/>
            </a:xfrm>
            <a:custGeom>
              <a:avLst/>
              <a:gdLst>
                <a:gd name="T0" fmla="*/ 751164 w 385"/>
                <a:gd name="T1" fmla="*/ 304132 h 342"/>
                <a:gd name="T2" fmla="*/ 300388 w 385"/>
                <a:gd name="T3" fmla="*/ 760329 h 342"/>
                <a:gd name="T4" fmla="*/ 0 w 385"/>
                <a:gd name="T5" fmla="*/ 456197 h 342"/>
                <a:gd name="T6" fmla="*/ 600776 w 385"/>
                <a:gd name="T7" fmla="*/ 0 h 342"/>
                <a:gd name="T8" fmla="*/ 751164 w 385"/>
                <a:gd name="T9" fmla="*/ 304132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5" h="342">
                  <a:moveTo>
                    <a:pt x="361" y="145"/>
                  </a:moveTo>
                  <a:cubicBezTo>
                    <a:pt x="340" y="239"/>
                    <a:pt x="250" y="326"/>
                    <a:pt x="155" y="335"/>
                  </a:cubicBezTo>
                  <a:cubicBezTo>
                    <a:pt x="60" y="342"/>
                    <a:pt x="0" y="276"/>
                    <a:pt x="26" y="194"/>
                  </a:cubicBezTo>
                  <a:cubicBezTo>
                    <a:pt x="57" y="114"/>
                    <a:pt x="157" y="40"/>
                    <a:pt x="246" y="22"/>
                  </a:cubicBezTo>
                  <a:cubicBezTo>
                    <a:pt x="335" y="0"/>
                    <a:pt x="385" y="52"/>
                    <a:pt x="361" y="145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22" name="Freeform 1218"/>
            <p:cNvSpPr>
              <a:spLocks/>
            </p:cNvSpPr>
            <p:nvPr/>
          </p:nvSpPr>
          <p:spPr bwMode="auto">
            <a:xfrm>
              <a:off x="7607301" y="2552701"/>
              <a:ext cx="149225" cy="133350"/>
            </a:xfrm>
            <a:custGeom>
              <a:avLst/>
              <a:gdLst>
                <a:gd name="T0" fmla="*/ 751164 w 385"/>
                <a:gd name="T1" fmla="*/ 304132 h 342"/>
                <a:gd name="T2" fmla="*/ 300388 w 385"/>
                <a:gd name="T3" fmla="*/ 760329 h 342"/>
                <a:gd name="T4" fmla="*/ 0 w 385"/>
                <a:gd name="T5" fmla="*/ 456197 h 342"/>
                <a:gd name="T6" fmla="*/ 600776 w 385"/>
                <a:gd name="T7" fmla="*/ 0 h 342"/>
                <a:gd name="T8" fmla="*/ 751164 w 385"/>
                <a:gd name="T9" fmla="*/ 304132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5" h="342">
                  <a:moveTo>
                    <a:pt x="361" y="145"/>
                  </a:moveTo>
                  <a:cubicBezTo>
                    <a:pt x="340" y="239"/>
                    <a:pt x="250" y="326"/>
                    <a:pt x="155" y="335"/>
                  </a:cubicBezTo>
                  <a:cubicBezTo>
                    <a:pt x="60" y="342"/>
                    <a:pt x="0" y="276"/>
                    <a:pt x="26" y="194"/>
                  </a:cubicBezTo>
                  <a:cubicBezTo>
                    <a:pt x="57" y="114"/>
                    <a:pt x="157" y="40"/>
                    <a:pt x="246" y="22"/>
                  </a:cubicBezTo>
                  <a:cubicBezTo>
                    <a:pt x="335" y="0"/>
                    <a:pt x="385" y="52"/>
                    <a:pt x="361" y="1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23" name="Freeform 1219"/>
            <p:cNvSpPr>
              <a:spLocks/>
            </p:cNvSpPr>
            <p:nvPr/>
          </p:nvSpPr>
          <p:spPr bwMode="auto">
            <a:xfrm>
              <a:off x="7659688" y="2603501"/>
              <a:ext cx="42863" cy="36513"/>
            </a:xfrm>
            <a:custGeom>
              <a:avLst/>
              <a:gdLst>
                <a:gd name="T0" fmla="*/ 151969 w 110"/>
                <a:gd name="T1" fmla="*/ 0 h 97"/>
                <a:gd name="T2" fmla="*/ 0 w 110"/>
                <a:gd name="T3" fmla="*/ 141535 h 97"/>
                <a:gd name="T4" fmla="*/ 0 w 110"/>
                <a:gd name="T5" fmla="*/ 141535 h 97"/>
                <a:gd name="T6" fmla="*/ 151969 w 110"/>
                <a:gd name="T7" fmla="*/ 0 h 97"/>
                <a:gd name="T8" fmla="*/ 151969 w 110"/>
                <a:gd name="T9" fmla="*/ 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2" y="42"/>
                  </a:moveTo>
                  <a:cubicBezTo>
                    <a:pt x="96" y="67"/>
                    <a:pt x="69" y="90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4" y="31"/>
                    <a:pt x="42" y="9"/>
                    <a:pt x="68" y="5"/>
                  </a:cubicBezTo>
                  <a:cubicBezTo>
                    <a:pt x="95" y="0"/>
                    <a:pt x="110" y="16"/>
                    <a:pt x="102" y="42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24" name="Freeform 1220"/>
            <p:cNvSpPr>
              <a:spLocks/>
            </p:cNvSpPr>
            <p:nvPr/>
          </p:nvSpPr>
          <p:spPr bwMode="auto">
            <a:xfrm>
              <a:off x="7659688" y="2603501"/>
              <a:ext cx="42863" cy="36513"/>
            </a:xfrm>
            <a:custGeom>
              <a:avLst/>
              <a:gdLst>
                <a:gd name="T0" fmla="*/ 151969 w 110"/>
                <a:gd name="T1" fmla="*/ 0 h 97"/>
                <a:gd name="T2" fmla="*/ 0 w 110"/>
                <a:gd name="T3" fmla="*/ 141535 h 97"/>
                <a:gd name="T4" fmla="*/ 0 w 110"/>
                <a:gd name="T5" fmla="*/ 141535 h 97"/>
                <a:gd name="T6" fmla="*/ 151969 w 110"/>
                <a:gd name="T7" fmla="*/ 0 h 97"/>
                <a:gd name="T8" fmla="*/ 151969 w 110"/>
                <a:gd name="T9" fmla="*/ 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2" y="42"/>
                  </a:moveTo>
                  <a:cubicBezTo>
                    <a:pt x="96" y="67"/>
                    <a:pt x="69" y="90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4" y="31"/>
                    <a:pt x="42" y="9"/>
                    <a:pt x="68" y="5"/>
                  </a:cubicBezTo>
                  <a:cubicBezTo>
                    <a:pt x="95" y="0"/>
                    <a:pt x="110" y="16"/>
                    <a:pt x="102" y="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25" name="Freeform 1221"/>
            <p:cNvSpPr>
              <a:spLocks/>
            </p:cNvSpPr>
            <p:nvPr/>
          </p:nvSpPr>
          <p:spPr bwMode="auto">
            <a:xfrm>
              <a:off x="7586663" y="2759076"/>
              <a:ext cx="136525" cy="134938"/>
            </a:xfrm>
            <a:custGeom>
              <a:avLst/>
              <a:gdLst>
                <a:gd name="T0" fmla="*/ 752051 w 352"/>
                <a:gd name="T1" fmla="*/ 450957 h 348"/>
                <a:gd name="T2" fmla="*/ 451463 w 352"/>
                <a:gd name="T3" fmla="*/ 751853 h 348"/>
                <a:gd name="T4" fmla="*/ 0 w 352"/>
                <a:gd name="T5" fmla="*/ 300896 h 348"/>
                <a:gd name="T6" fmla="*/ 451463 w 352"/>
                <a:gd name="T7" fmla="*/ 0 h 348"/>
                <a:gd name="T8" fmla="*/ 752051 w 352"/>
                <a:gd name="T9" fmla="*/ 450957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2" h="348">
                  <a:moveTo>
                    <a:pt x="350" y="176"/>
                  </a:moveTo>
                  <a:cubicBezTo>
                    <a:pt x="352" y="276"/>
                    <a:pt x="277" y="348"/>
                    <a:pt x="182" y="339"/>
                  </a:cubicBezTo>
                  <a:cubicBezTo>
                    <a:pt x="86" y="329"/>
                    <a:pt x="3" y="250"/>
                    <a:pt x="0" y="161"/>
                  </a:cubicBezTo>
                  <a:cubicBezTo>
                    <a:pt x="2" y="73"/>
                    <a:pt x="85" y="3"/>
                    <a:pt x="181" y="2"/>
                  </a:cubicBezTo>
                  <a:cubicBezTo>
                    <a:pt x="277" y="0"/>
                    <a:pt x="352" y="77"/>
                    <a:pt x="350" y="176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26" name="Freeform 1222"/>
            <p:cNvSpPr>
              <a:spLocks/>
            </p:cNvSpPr>
            <p:nvPr/>
          </p:nvSpPr>
          <p:spPr bwMode="auto">
            <a:xfrm>
              <a:off x="7586663" y="2759076"/>
              <a:ext cx="136525" cy="134938"/>
            </a:xfrm>
            <a:custGeom>
              <a:avLst/>
              <a:gdLst>
                <a:gd name="T0" fmla="*/ 752051 w 352"/>
                <a:gd name="T1" fmla="*/ 450957 h 348"/>
                <a:gd name="T2" fmla="*/ 451463 w 352"/>
                <a:gd name="T3" fmla="*/ 751853 h 348"/>
                <a:gd name="T4" fmla="*/ 0 w 352"/>
                <a:gd name="T5" fmla="*/ 300896 h 348"/>
                <a:gd name="T6" fmla="*/ 451463 w 352"/>
                <a:gd name="T7" fmla="*/ 0 h 348"/>
                <a:gd name="T8" fmla="*/ 752051 w 352"/>
                <a:gd name="T9" fmla="*/ 450957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2" h="348">
                  <a:moveTo>
                    <a:pt x="350" y="176"/>
                  </a:moveTo>
                  <a:cubicBezTo>
                    <a:pt x="352" y="276"/>
                    <a:pt x="277" y="348"/>
                    <a:pt x="182" y="339"/>
                  </a:cubicBezTo>
                  <a:cubicBezTo>
                    <a:pt x="86" y="329"/>
                    <a:pt x="3" y="250"/>
                    <a:pt x="0" y="161"/>
                  </a:cubicBezTo>
                  <a:cubicBezTo>
                    <a:pt x="2" y="73"/>
                    <a:pt x="85" y="3"/>
                    <a:pt x="181" y="2"/>
                  </a:cubicBezTo>
                  <a:cubicBezTo>
                    <a:pt x="277" y="0"/>
                    <a:pt x="352" y="77"/>
                    <a:pt x="350" y="176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27" name="Freeform 1223"/>
            <p:cNvSpPr>
              <a:spLocks/>
            </p:cNvSpPr>
            <p:nvPr/>
          </p:nvSpPr>
          <p:spPr bwMode="auto">
            <a:xfrm>
              <a:off x="7634288" y="2805113"/>
              <a:ext cx="39688" cy="38100"/>
            </a:xfrm>
            <a:custGeom>
              <a:avLst/>
              <a:gdLst>
                <a:gd name="T0" fmla="*/ 315123 w 100"/>
                <a:gd name="T1" fmla="*/ 151234 h 98"/>
                <a:gd name="T2" fmla="*/ 157561 w 100"/>
                <a:gd name="T3" fmla="*/ 151234 h 98"/>
                <a:gd name="T4" fmla="*/ 0 w 100"/>
                <a:gd name="T5" fmla="*/ 151234 h 98"/>
                <a:gd name="T6" fmla="*/ 157561 w 100"/>
                <a:gd name="T7" fmla="*/ 0 h 98"/>
                <a:gd name="T8" fmla="*/ 315123 w 100"/>
                <a:gd name="T9" fmla="*/ 151234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8">
                  <a:moveTo>
                    <a:pt x="100" y="51"/>
                  </a:moveTo>
                  <a:cubicBezTo>
                    <a:pt x="100" y="78"/>
                    <a:pt x="78" y="98"/>
                    <a:pt x="51" y="97"/>
                  </a:cubicBezTo>
                  <a:cubicBezTo>
                    <a:pt x="23" y="95"/>
                    <a:pt x="0" y="72"/>
                    <a:pt x="0" y="46"/>
                  </a:cubicBezTo>
                  <a:cubicBezTo>
                    <a:pt x="0" y="20"/>
                    <a:pt x="23" y="0"/>
                    <a:pt x="50" y="0"/>
                  </a:cubicBezTo>
                  <a:cubicBezTo>
                    <a:pt x="78" y="1"/>
                    <a:pt x="100" y="24"/>
                    <a:pt x="100" y="51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28" name="Freeform 1224"/>
            <p:cNvSpPr>
              <a:spLocks/>
            </p:cNvSpPr>
            <p:nvPr/>
          </p:nvSpPr>
          <p:spPr bwMode="auto">
            <a:xfrm>
              <a:off x="7634288" y="2805113"/>
              <a:ext cx="39688" cy="38100"/>
            </a:xfrm>
            <a:custGeom>
              <a:avLst/>
              <a:gdLst>
                <a:gd name="T0" fmla="*/ 315123 w 100"/>
                <a:gd name="T1" fmla="*/ 151234 h 98"/>
                <a:gd name="T2" fmla="*/ 157561 w 100"/>
                <a:gd name="T3" fmla="*/ 151234 h 98"/>
                <a:gd name="T4" fmla="*/ 0 w 100"/>
                <a:gd name="T5" fmla="*/ 151234 h 98"/>
                <a:gd name="T6" fmla="*/ 157561 w 100"/>
                <a:gd name="T7" fmla="*/ 0 h 98"/>
                <a:gd name="T8" fmla="*/ 315123 w 100"/>
                <a:gd name="T9" fmla="*/ 151234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8">
                  <a:moveTo>
                    <a:pt x="100" y="51"/>
                  </a:moveTo>
                  <a:cubicBezTo>
                    <a:pt x="100" y="78"/>
                    <a:pt x="78" y="98"/>
                    <a:pt x="51" y="97"/>
                  </a:cubicBezTo>
                  <a:cubicBezTo>
                    <a:pt x="23" y="95"/>
                    <a:pt x="0" y="72"/>
                    <a:pt x="0" y="46"/>
                  </a:cubicBezTo>
                  <a:cubicBezTo>
                    <a:pt x="0" y="20"/>
                    <a:pt x="23" y="0"/>
                    <a:pt x="50" y="0"/>
                  </a:cubicBezTo>
                  <a:cubicBezTo>
                    <a:pt x="78" y="1"/>
                    <a:pt x="100" y="24"/>
                    <a:pt x="100" y="5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29" name="Freeform 1225"/>
            <p:cNvSpPr>
              <a:spLocks/>
            </p:cNvSpPr>
            <p:nvPr/>
          </p:nvSpPr>
          <p:spPr bwMode="auto">
            <a:xfrm>
              <a:off x="7608888" y="2962276"/>
              <a:ext cx="147638" cy="146050"/>
            </a:xfrm>
            <a:custGeom>
              <a:avLst/>
              <a:gdLst>
                <a:gd name="T0" fmla="*/ 758836 w 379"/>
                <a:gd name="T1" fmla="*/ 454897 h 375"/>
                <a:gd name="T2" fmla="*/ 606913 w 379"/>
                <a:gd name="T3" fmla="*/ 758292 h 375"/>
                <a:gd name="T4" fmla="*/ 0 w 379"/>
                <a:gd name="T5" fmla="*/ 303395 h 375"/>
                <a:gd name="T6" fmla="*/ 303456 w 379"/>
                <a:gd name="T7" fmla="*/ 0 h 375"/>
                <a:gd name="T8" fmla="*/ 758836 w 379"/>
                <a:gd name="T9" fmla="*/ 454897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9" h="375">
                  <a:moveTo>
                    <a:pt x="354" y="225"/>
                  </a:moveTo>
                  <a:cubicBezTo>
                    <a:pt x="379" y="323"/>
                    <a:pt x="335" y="375"/>
                    <a:pt x="250" y="347"/>
                  </a:cubicBezTo>
                  <a:cubicBezTo>
                    <a:pt x="165" y="322"/>
                    <a:pt x="63" y="236"/>
                    <a:pt x="29" y="149"/>
                  </a:cubicBezTo>
                  <a:cubicBezTo>
                    <a:pt x="0" y="62"/>
                    <a:pt x="58" y="0"/>
                    <a:pt x="151" y="15"/>
                  </a:cubicBezTo>
                  <a:cubicBezTo>
                    <a:pt x="244" y="31"/>
                    <a:pt x="333" y="126"/>
                    <a:pt x="354" y="225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30" name="Freeform 1226"/>
            <p:cNvSpPr>
              <a:spLocks/>
            </p:cNvSpPr>
            <p:nvPr/>
          </p:nvSpPr>
          <p:spPr bwMode="auto">
            <a:xfrm>
              <a:off x="7608888" y="2962276"/>
              <a:ext cx="147638" cy="146050"/>
            </a:xfrm>
            <a:custGeom>
              <a:avLst/>
              <a:gdLst>
                <a:gd name="T0" fmla="*/ 758836 w 379"/>
                <a:gd name="T1" fmla="*/ 454897 h 375"/>
                <a:gd name="T2" fmla="*/ 606913 w 379"/>
                <a:gd name="T3" fmla="*/ 758292 h 375"/>
                <a:gd name="T4" fmla="*/ 0 w 379"/>
                <a:gd name="T5" fmla="*/ 303395 h 375"/>
                <a:gd name="T6" fmla="*/ 303456 w 379"/>
                <a:gd name="T7" fmla="*/ 0 h 375"/>
                <a:gd name="T8" fmla="*/ 758836 w 379"/>
                <a:gd name="T9" fmla="*/ 454897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9" h="375">
                  <a:moveTo>
                    <a:pt x="354" y="225"/>
                  </a:moveTo>
                  <a:cubicBezTo>
                    <a:pt x="379" y="323"/>
                    <a:pt x="335" y="375"/>
                    <a:pt x="250" y="347"/>
                  </a:cubicBezTo>
                  <a:cubicBezTo>
                    <a:pt x="165" y="322"/>
                    <a:pt x="63" y="236"/>
                    <a:pt x="29" y="149"/>
                  </a:cubicBezTo>
                  <a:cubicBezTo>
                    <a:pt x="0" y="62"/>
                    <a:pt x="58" y="0"/>
                    <a:pt x="151" y="15"/>
                  </a:cubicBezTo>
                  <a:cubicBezTo>
                    <a:pt x="244" y="31"/>
                    <a:pt x="333" y="126"/>
                    <a:pt x="354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31" name="Freeform 1227"/>
            <p:cNvSpPr>
              <a:spLocks/>
            </p:cNvSpPr>
            <p:nvPr/>
          </p:nvSpPr>
          <p:spPr bwMode="auto">
            <a:xfrm>
              <a:off x="7661276" y="3013076"/>
              <a:ext cx="42863" cy="41275"/>
            </a:xfrm>
            <a:custGeom>
              <a:avLst/>
              <a:gdLst>
                <a:gd name="T0" fmla="*/ 315122 w 108"/>
                <a:gd name="T1" fmla="*/ 148899 h 107"/>
                <a:gd name="T2" fmla="*/ 157561 w 108"/>
                <a:gd name="T3" fmla="*/ 148899 h 107"/>
                <a:gd name="T4" fmla="*/ 0 w 108"/>
                <a:gd name="T5" fmla="*/ 0 h 107"/>
                <a:gd name="T6" fmla="*/ 157561 w 108"/>
                <a:gd name="T7" fmla="*/ 0 h 107"/>
                <a:gd name="T8" fmla="*/ 315122 w 108"/>
                <a:gd name="T9" fmla="*/ 148899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107">
                  <a:moveTo>
                    <a:pt x="101" y="65"/>
                  </a:moveTo>
                  <a:cubicBezTo>
                    <a:pt x="108" y="91"/>
                    <a:pt x="95" y="107"/>
                    <a:pt x="69" y="101"/>
                  </a:cubicBezTo>
                  <a:cubicBezTo>
                    <a:pt x="44" y="94"/>
                    <a:pt x="16" y="69"/>
                    <a:pt x="8" y="43"/>
                  </a:cubicBezTo>
                  <a:cubicBezTo>
                    <a:pt x="0" y="17"/>
                    <a:pt x="15" y="0"/>
                    <a:pt x="41" y="6"/>
                  </a:cubicBezTo>
                  <a:cubicBezTo>
                    <a:pt x="67" y="12"/>
                    <a:pt x="94" y="38"/>
                    <a:pt x="101" y="65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32" name="Freeform 1228"/>
            <p:cNvSpPr>
              <a:spLocks/>
            </p:cNvSpPr>
            <p:nvPr/>
          </p:nvSpPr>
          <p:spPr bwMode="auto">
            <a:xfrm>
              <a:off x="7661276" y="3013076"/>
              <a:ext cx="42863" cy="41275"/>
            </a:xfrm>
            <a:custGeom>
              <a:avLst/>
              <a:gdLst>
                <a:gd name="T0" fmla="*/ 315122 w 108"/>
                <a:gd name="T1" fmla="*/ 148899 h 107"/>
                <a:gd name="T2" fmla="*/ 157561 w 108"/>
                <a:gd name="T3" fmla="*/ 148899 h 107"/>
                <a:gd name="T4" fmla="*/ 0 w 108"/>
                <a:gd name="T5" fmla="*/ 0 h 107"/>
                <a:gd name="T6" fmla="*/ 157561 w 108"/>
                <a:gd name="T7" fmla="*/ 0 h 107"/>
                <a:gd name="T8" fmla="*/ 315122 w 108"/>
                <a:gd name="T9" fmla="*/ 148899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107">
                  <a:moveTo>
                    <a:pt x="101" y="65"/>
                  </a:moveTo>
                  <a:cubicBezTo>
                    <a:pt x="108" y="91"/>
                    <a:pt x="95" y="107"/>
                    <a:pt x="69" y="101"/>
                  </a:cubicBezTo>
                  <a:cubicBezTo>
                    <a:pt x="44" y="94"/>
                    <a:pt x="16" y="69"/>
                    <a:pt x="8" y="43"/>
                  </a:cubicBezTo>
                  <a:cubicBezTo>
                    <a:pt x="0" y="17"/>
                    <a:pt x="15" y="0"/>
                    <a:pt x="41" y="6"/>
                  </a:cubicBezTo>
                  <a:cubicBezTo>
                    <a:pt x="67" y="12"/>
                    <a:pt x="94" y="38"/>
                    <a:pt x="101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33" name="Freeform 1229"/>
            <p:cNvSpPr>
              <a:spLocks/>
            </p:cNvSpPr>
            <p:nvPr/>
          </p:nvSpPr>
          <p:spPr bwMode="auto">
            <a:xfrm>
              <a:off x="7383463" y="2570163"/>
              <a:ext cx="155575" cy="114300"/>
            </a:xfrm>
            <a:custGeom>
              <a:avLst/>
              <a:gdLst>
                <a:gd name="T0" fmla="*/ 745061 w 403"/>
                <a:gd name="T1" fmla="*/ 304280 h 293"/>
                <a:gd name="T2" fmla="*/ 298025 w 403"/>
                <a:gd name="T3" fmla="*/ 608560 h 293"/>
                <a:gd name="T4" fmla="*/ 0 w 403"/>
                <a:gd name="T5" fmla="*/ 304280 h 293"/>
                <a:gd name="T6" fmla="*/ 596049 w 403"/>
                <a:gd name="T7" fmla="*/ 0 h 293"/>
                <a:gd name="T8" fmla="*/ 745061 w 403"/>
                <a:gd name="T9" fmla="*/ 304280 h 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293">
                  <a:moveTo>
                    <a:pt x="368" y="154"/>
                  </a:moveTo>
                  <a:cubicBezTo>
                    <a:pt x="338" y="232"/>
                    <a:pt x="242" y="293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5" y="10"/>
                  </a:cubicBezTo>
                  <a:cubicBezTo>
                    <a:pt x="364" y="16"/>
                    <a:pt x="403" y="78"/>
                    <a:pt x="368" y="154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34" name="Freeform 1230"/>
            <p:cNvSpPr>
              <a:spLocks/>
            </p:cNvSpPr>
            <p:nvPr/>
          </p:nvSpPr>
          <p:spPr bwMode="auto">
            <a:xfrm>
              <a:off x="7383463" y="2570163"/>
              <a:ext cx="155575" cy="114300"/>
            </a:xfrm>
            <a:custGeom>
              <a:avLst/>
              <a:gdLst>
                <a:gd name="T0" fmla="*/ 745061 w 403"/>
                <a:gd name="T1" fmla="*/ 304280 h 293"/>
                <a:gd name="T2" fmla="*/ 298025 w 403"/>
                <a:gd name="T3" fmla="*/ 608560 h 293"/>
                <a:gd name="T4" fmla="*/ 0 w 403"/>
                <a:gd name="T5" fmla="*/ 304280 h 293"/>
                <a:gd name="T6" fmla="*/ 596049 w 403"/>
                <a:gd name="T7" fmla="*/ 0 h 293"/>
                <a:gd name="T8" fmla="*/ 745061 w 403"/>
                <a:gd name="T9" fmla="*/ 304280 h 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293">
                  <a:moveTo>
                    <a:pt x="368" y="154"/>
                  </a:moveTo>
                  <a:cubicBezTo>
                    <a:pt x="338" y="232"/>
                    <a:pt x="242" y="293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5" y="10"/>
                  </a:cubicBezTo>
                  <a:cubicBezTo>
                    <a:pt x="364" y="16"/>
                    <a:pt x="403" y="78"/>
                    <a:pt x="368" y="15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35" name="Freeform 1231"/>
            <p:cNvSpPr>
              <a:spLocks/>
            </p:cNvSpPr>
            <p:nvPr/>
          </p:nvSpPr>
          <p:spPr bwMode="auto">
            <a:xfrm>
              <a:off x="7439026" y="2611438"/>
              <a:ext cx="44450" cy="31750"/>
            </a:xfrm>
            <a:custGeom>
              <a:avLst/>
              <a:gdLst>
                <a:gd name="T0" fmla="*/ 149584 w 115"/>
                <a:gd name="T1" fmla="*/ 146509 h 83"/>
                <a:gd name="T2" fmla="*/ 0 w 115"/>
                <a:gd name="T3" fmla="*/ 146509 h 83"/>
                <a:gd name="T4" fmla="*/ 0 w 115"/>
                <a:gd name="T5" fmla="*/ 0 h 83"/>
                <a:gd name="T6" fmla="*/ 149584 w 115"/>
                <a:gd name="T7" fmla="*/ 0 h 83"/>
                <a:gd name="T8" fmla="*/ 149584 w 115"/>
                <a:gd name="T9" fmla="*/ 146509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5" y="67"/>
                    <a:pt x="67" y="83"/>
                    <a:pt x="40" y="81"/>
                  </a:cubicBezTo>
                  <a:cubicBezTo>
                    <a:pt x="13" y="78"/>
                    <a:pt x="0" y="58"/>
                    <a:pt x="10" y="36"/>
                  </a:cubicBezTo>
                  <a:cubicBezTo>
                    <a:pt x="20" y="14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36" name="Freeform 1232"/>
            <p:cNvSpPr>
              <a:spLocks/>
            </p:cNvSpPr>
            <p:nvPr/>
          </p:nvSpPr>
          <p:spPr bwMode="auto">
            <a:xfrm>
              <a:off x="7439026" y="2611438"/>
              <a:ext cx="44450" cy="31750"/>
            </a:xfrm>
            <a:custGeom>
              <a:avLst/>
              <a:gdLst>
                <a:gd name="T0" fmla="*/ 149584 w 115"/>
                <a:gd name="T1" fmla="*/ 146509 h 83"/>
                <a:gd name="T2" fmla="*/ 0 w 115"/>
                <a:gd name="T3" fmla="*/ 146509 h 83"/>
                <a:gd name="T4" fmla="*/ 0 w 115"/>
                <a:gd name="T5" fmla="*/ 0 h 83"/>
                <a:gd name="T6" fmla="*/ 149584 w 115"/>
                <a:gd name="T7" fmla="*/ 0 h 83"/>
                <a:gd name="T8" fmla="*/ 149584 w 115"/>
                <a:gd name="T9" fmla="*/ 146509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5" y="67"/>
                    <a:pt x="67" y="83"/>
                    <a:pt x="40" y="81"/>
                  </a:cubicBezTo>
                  <a:cubicBezTo>
                    <a:pt x="13" y="78"/>
                    <a:pt x="0" y="58"/>
                    <a:pt x="10" y="36"/>
                  </a:cubicBezTo>
                  <a:cubicBezTo>
                    <a:pt x="20" y="14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37" name="Freeform 1233"/>
            <p:cNvSpPr>
              <a:spLocks/>
            </p:cNvSpPr>
            <p:nvPr/>
          </p:nvSpPr>
          <p:spPr bwMode="auto">
            <a:xfrm>
              <a:off x="7354888" y="2747963"/>
              <a:ext cx="138113" cy="125413"/>
            </a:xfrm>
            <a:custGeom>
              <a:avLst/>
              <a:gdLst>
                <a:gd name="T0" fmla="*/ 765295 w 353"/>
                <a:gd name="T1" fmla="*/ 297904 h 325"/>
                <a:gd name="T2" fmla="*/ 459333 w 353"/>
                <a:gd name="T3" fmla="*/ 744374 h 325"/>
                <a:gd name="T4" fmla="*/ 0 w 353"/>
                <a:gd name="T5" fmla="*/ 297904 h 325"/>
                <a:gd name="T6" fmla="*/ 459333 w 353"/>
                <a:gd name="T7" fmla="*/ 0 h 325"/>
                <a:gd name="T8" fmla="*/ 765295 w 353"/>
                <a:gd name="T9" fmla="*/ 297904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2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38" name="Freeform 1234"/>
            <p:cNvSpPr>
              <a:spLocks/>
            </p:cNvSpPr>
            <p:nvPr/>
          </p:nvSpPr>
          <p:spPr bwMode="auto">
            <a:xfrm>
              <a:off x="7354888" y="2747963"/>
              <a:ext cx="138113" cy="125413"/>
            </a:xfrm>
            <a:custGeom>
              <a:avLst/>
              <a:gdLst>
                <a:gd name="T0" fmla="*/ 765295 w 353"/>
                <a:gd name="T1" fmla="*/ 297904 h 325"/>
                <a:gd name="T2" fmla="*/ 459333 w 353"/>
                <a:gd name="T3" fmla="*/ 744374 h 325"/>
                <a:gd name="T4" fmla="*/ 0 w 353"/>
                <a:gd name="T5" fmla="*/ 297904 h 325"/>
                <a:gd name="T6" fmla="*/ 459333 w 353"/>
                <a:gd name="T7" fmla="*/ 0 h 325"/>
                <a:gd name="T8" fmla="*/ 765295 w 353"/>
                <a:gd name="T9" fmla="*/ 297904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2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39" name="Freeform 1235"/>
            <p:cNvSpPr>
              <a:spLocks/>
            </p:cNvSpPr>
            <p:nvPr/>
          </p:nvSpPr>
          <p:spPr bwMode="auto">
            <a:xfrm>
              <a:off x="7404101" y="2792413"/>
              <a:ext cx="38100" cy="36513"/>
            </a:xfrm>
            <a:custGeom>
              <a:avLst/>
              <a:gdLst>
                <a:gd name="T0" fmla="*/ 145161 w 100"/>
                <a:gd name="T1" fmla="*/ 154297 h 93"/>
                <a:gd name="T2" fmla="*/ 145161 w 100"/>
                <a:gd name="T3" fmla="*/ 154297 h 93"/>
                <a:gd name="T4" fmla="*/ 0 w 100"/>
                <a:gd name="T5" fmla="*/ 0 h 93"/>
                <a:gd name="T6" fmla="*/ 145161 w 100"/>
                <a:gd name="T7" fmla="*/ 0 h 93"/>
                <a:gd name="T8" fmla="*/ 145161 w 100"/>
                <a:gd name="T9" fmla="*/ 15429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1" y="90"/>
                  </a:cubicBezTo>
                  <a:cubicBezTo>
                    <a:pt x="24" y="88"/>
                    <a:pt x="0" y="67"/>
                    <a:pt x="0" y="42"/>
                  </a:cubicBezTo>
                  <a:cubicBezTo>
                    <a:pt x="0" y="18"/>
                    <a:pt x="22" y="0"/>
                    <a:pt x="50" y="2"/>
                  </a:cubicBezTo>
                  <a:cubicBezTo>
                    <a:pt x="78" y="4"/>
                    <a:pt x="100" y="25"/>
                    <a:pt x="100" y="50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40" name="Freeform 1236"/>
            <p:cNvSpPr>
              <a:spLocks/>
            </p:cNvSpPr>
            <p:nvPr/>
          </p:nvSpPr>
          <p:spPr bwMode="auto">
            <a:xfrm>
              <a:off x="7404101" y="2792413"/>
              <a:ext cx="38100" cy="36513"/>
            </a:xfrm>
            <a:custGeom>
              <a:avLst/>
              <a:gdLst>
                <a:gd name="T0" fmla="*/ 145161 w 100"/>
                <a:gd name="T1" fmla="*/ 154297 h 93"/>
                <a:gd name="T2" fmla="*/ 145161 w 100"/>
                <a:gd name="T3" fmla="*/ 154297 h 93"/>
                <a:gd name="T4" fmla="*/ 0 w 100"/>
                <a:gd name="T5" fmla="*/ 0 h 93"/>
                <a:gd name="T6" fmla="*/ 145161 w 100"/>
                <a:gd name="T7" fmla="*/ 0 h 93"/>
                <a:gd name="T8" fmla="*/ 145161 w 100"/>
                <a:gd name="T9" fmla="*/ 15429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1" y="90"/>
                  </a:cubicBezTo>
                  <a:cubicBezTo>
                    <a:pt x="24" y="88"/>
                    <a:pt x="0" y="67"/>
                    <a:pt x="0" y="42"/>
                  </a:cubicBezTo>
                  <a:cubicBezTo>
                    <a:pt x="0" y="18"/>
                    <a:pt x="22" y="0"/>
                    <a:pt x="50" y="2"/>
                  </a:cubicBezTo>
                  <a:cubicBezTo>
                    <a:pt x="78" y="4"/>
                    <a:pt x="100" y="25"/>
                    <a:pt x="100" y="50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41" name="Freeform 1237"/>
            <p:cNvSpPr>
              <a:spLocks/>
            </p:cNvSpPr>
            <p:nvPr/>
          </p:nvSpPr>
          <p:spPr bwMode="auto">
            <a:xfrm>
              <a:off x="7388226" y="2941638"/>
              <a:ext cx="158750" cy="122238"/>
            </a:xfrm>
            <a:custGeom>
              <a:avLst/>
              <a:gdLst>
                <a:gd name="T0" fmla="*/ 760596 w 407"/>
                <a:gd name="T1" fmla="*/ 301132 h 315"/>
                <a:gd name="T2" fmla="*/ 608477 w 407"/>
                <a:gd name="T3" fmla="*/ 602265 h 315"/>
                <a:gd name="T4" fmla="*/ 0 w 407"/>
                <a:gd name="T5" fmla="*/ 301132 h 315"/>
                <a:gd name="T6" fmla="*/ 304238 w 407"/>
                <a:gd name="T7" fmla="*/ 0 h 315"/>
                <a:gd name="T8" fmla="*/ 760596 w 407"/>
                <a:gd name="T9" fmla="*/ 301132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315">
                  <a:moveTo>
                    <a:pt x="367" y="172"/>
                  </a:moveTo>
                  <a:cubicBezTo>
                    <a:pt x="407" y="256"/>
                    <a:pt x="376" y="315"/>
                    <a:pt x="291" y="308"/>
                  </a:cubicBezTo>
                  <a:cubicBezTo>
                    <a:pt x="206" y="305"/>
                    <a:pt x="91" y="237"/>
                    <a:pt x="41" y="153"/>
                  </a:cubicBezTo>
                  <a:cubicBezTo>
                    <a:pt x="0" y="67"/>
                    <a:pt x="49" y="0"/>
                    <a:pt x="142" y="5"/>
                  </a:cubicBezTo>
                  <a:cubicBezTo>
                    <a:pt x="236" y="12"/>
                    <a:pt x="333" y="88"/>
                    <a:pt x="367" y="172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42" name="Freeform 1238"/>
            <p:cNvSpPr>
              <a:spLocks/>
            </p:cNvSpPr>
            <p:nvPr/>
          </p:nvSpPr>
          <p:spPr bwMode="auto">
            <a:xfrm>
              <a:off x="7388226" y="2941638"/>
              <a:ext cx="158750" cy="122238"/>
            </a:xfrm>
            <a:custGeom>
              <a:avLst/>
              <a:gdLst>
                <a:gd name="T0" fmla="*/ 760596 w 407"/>
                <a:gd name="T1" fmla="*/ 301132 h 315"/>
                <a:gd name="T2" fmla="*/ 608477 w 407"/>
                <a:gd name="T3" fmla="*/ 602265 h 315"/>
                <a:gd name="T4" fmla="*/ 0 w 407"/>
                <a:gd name="T5" fmla="*/ 301132 h 315"/>
                <a:gd name="T6" fmla="*/ 304238 w 407"/>
                <a:gd name="T7" fmla="*/ 0 h 315"/>
                <a:gd name="T8" fmla="*/ 760596 w 407"/>
                <a:gd name="T9" fmla="*/ 301132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315">
                  <a:moveTo>
                    <a:pt x="367" y="172"/>
                  </a:moveTo>
                  <a:cubicBezTo>
                    <a:pt x="407" y="256"/>
                    <a:pt x="376" y="315"/>
                    <a:pt x="291" y="308"/>
                  </a:cubicBezTo>
                  <a:cubicBezTo>
                    <a:pt x="206" y="305"/>
                    <a:pt x="91" y="237"/>
                    <a:pt x="41" y="153"/>
                  </a:cubicBezTo>
                  <a:cubicBezTo>
                    <a:pt x="0" y="67"/>
                    <a:pt x="49" y="0"/>
                    <a:pt x="142" y="5"/>
                  </a:cubicBezTo>
                  <a:cubicBezTo>
                    <a:pt x="236" y="12"/>
                    <a:pt x="333" y="88"/>
                    <a:pt x="367" y="17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43" name="Freeform 1239"/>
            <p:cNvSpPr>
              <a:spLocks/>
            </p:cNvSpPr>
            <p:nvPr/>
          </p:nvSpPr>
          <p:spPr bwMode="auto">
            <a:xfrm>
              <a:off x="7445376" y="2984501"/>
              <a:ext cx="44450" cy="36513"/>
            </a:xfrm>
            <a:custGeom>
              <a:avLst/>
              <a:gdLst>
                <a:gd name="T0" fmla="*/ 146762 w 116"/>
                <a:gd name="T1" fmla="*/ 164714 h 90"/>
                <a:gd name="T2" fmla="*/ 146762 w 116"/>
                <a:gd name="T3" fmla="*/ 329023 h 90"/>
                <a:gd name="T4" fmla="*/ 0 w 116"/>
                <a:gd name="T5" fmla="*/ 164714 h 90"/>
                <a:gd name="T6" fmla="*/ 0 w 116"/>
                <a:gd name="T7" fmla="*/ 0 h 90"/>
                <a:gd name="T8" fmla="*/ 146762 w 116"/>
                <a:gd name="T9" fmla="*/ 164714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4" y="48"/>
                  </a:moveTo>
                  <a:cubicBezTo>
                    <a:pt x="116" y="72"/>
                    <a:pt x="106" y="90"/>
                    <a:pt x="80" y="88"/>
                  </a:cubicBezTo>
                  <a:cubicBezTo>
                    <a:pt x="55" y="87"/>
                    <a:pt x="24" y="67"/>
                    <a:pt x="11" y="43"/>
                  </a:cubicBezTo>
                  <a:cubicBezTo>
                    <a:pt x="0" y="18"/>
                    <a:pt x="12" y="0"/>
                    <a:pt x="38" y="2"/>
                  </a:cubicBezTo>
                  <a:cubicBezTo>
                    <a:pt x="64" y="3"/>
                    <a:pt x="93" y="24"/>
                    <a:pt x="104" y="48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44" name="Freeform 1240"/>
            <p:cNvSpPr>
              <a:spLocks/>
            </p:cNvSpPr>
            <p:nvPr/>
          </p:nvSpPr>
          <p:spPr bwMode="auto">
            <a:xfrm>
              <a:off x="7445376" y="2984501"/>
              <a:ext cx="44450" cy="36513"/>
            </a:xfrm>
            <a:custGeom>
              <a:avLst/>
              <a:gdLst>
                <a:gd name="T0" fmla="*/ 146762 w 116"/>
                <a:gd name="T1" fmla="*/ 164714 h 90"/>
                <a:gd name="T2" fmla="*/ 146762 w 116"/>
                <a:gd name="T3" fmla="*/ 329023 h 90"/>
                <a:gd name="T4" fmla="*/ 0 w 116"/>
                <a:gd name="T5" fmla="*/ 164714 h 90"/>
                <a:gd name="T6" fmla="*/ 0 w 116"/>
                <a:gd name="T7" fmla="*/ 0 h 90"/>
                <a:gd name="T8" fmla="*/ 146762 w 116"/>
                <a:gd name="T9" fmla="*/ 164714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4" y="48"/>
                  </a:moveTo>
                  <a:cubicBezTo>
                    <a:pt x="116" y="72"/>
                    <a:pt x="106" y="90"/>
                    <a:pt x="80" y="88"/>
                  </a:cubicBezTo>
                  <a:cubicBezTo>
                    <a:pt x="55" y="87"/>
                    <a:pt x="24" y="67"/>
                    <a:pt x="11" y="43"/>
                  </a:cubicBezTo>
                  <a:cubicBezTo>
                    <a:pt x="0" y="18"/>
                    <a:pt x="12" y="0"/>
                    <a:pt x="38" y="2"/>
                  </a:cubicBezTo>
                  <a:cubicBezTo>
                    <a:pt x="64" y="3"/>
                    <a:pt x="93" y="24"/>
                    <a:pt x="104" y="4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45" name="Freeform 1241"/>
            <p:cNvSpPr>
              <a:spLocks/>
            </p:cNvSpPr>
            <p:nvPr/>
          </p:nvSpPr>
          <p:spPr bwMode="auto">
            <a:xfrm>
              <a:off x="7158038" y="2513013"/>
              <a:ext cx="165100" cy="139700"/>
            </a:xfrm>
            <a:custGeom>
              <a:avLst/>
              <a:gdLst>
                <a:gd name="T0" fmla="*/ 901074 w 426"/>
                <a:gd name="T1" fmla="*/ 456952 h 358"/>
                <a:gd name="T2" fmla="*/ 300358 w 426"/>
                <a:gd name="T3" fmla="*/ 761326 h 358"/>
                <a:gd name="T4" fmla="*/ 150373 w 426"/>
                <a:gd name="T5" fmla="*/ 304374 h 358"/>
                <a:gd name="T6" fmla="*/ 600716 w 426"/>
                <a:gd name="T7" fmla="*/ 0 h 358"/>
                <a:gd name="T8" fmla="*/ 901074 w 426"/>
                <a:gd name="T9" fmla="*/ 456952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79" y="225"/>
                  </a:moveTo>
                  <a:cubicBezTo>
                    <a:pt x="341" y="306"/>
                    <a:pt x="238" y="358"/>
                    <a:pt x="143" y="336"/>
                  </a:cubicBezTo>
                  <a:cubicBezTo>
                    <a:pt x="48" y="312"/>
                    <a:pt x="0" y="215"/>
                    <a:pt x="44" y="125"/>
                  </a:cubicBezTo>
                  <a:cubicBezTo>
                    <a:pt x="96" y="37"/>
                    <a:pt x="216" y="0"/>
                    <a:pt x="306" y="34"/>
                  </a:cubicBezTo>
                  <a:cubicBezTo>
                    <a:pt x="395" y="64"/>
                    <a:pt x="426" y="146"/>
                    <a:pt x="379" y="22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46" name="Freeform 1242"/>
            <p:cNvSpPr>
              <a:spLocks/>
            </p:cNvSpPr>
            <p:nvPr/>
          </p:nvSpPr>
          <p:spPr bwMode="auto">
            <a:xfrm>
              <a:off x="7158038" y="2513013"/>
              <a:ext cx="165100" cy="139700"/>
            </a:xfrm>
            <a:custGeom>
              <a:avLst/>
              <a:gdLst>
                <a:gd name="T0" fmla="*/ 901074 w 426"/>
                <a:gd name="T1" fmla="*/ 456952 h 358"/>
                <a:gd name="T2" fmla="*/ 300358 w 426"/>
                <a:gd name="T3" fmla="*/ 761326 h 358"/>
                <a:gd name="T4" fmla="*/ 150373 w 426"/>
                <a:gd name="T5" fmla="*/ 304374 h 358"/>
                <a:gd name="T6" fmla="*/ 600716 w 426"/>
                <a:gd name="T7" fmla="*/ 0 h 358"/>
                <a:gd name="T8" fmla="*/ 901074 w 426"/>
                <a:gd name="T9" fmla="*/ 456952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79" y="225"/>
                  </a:moveTo>
                  <a:cubicBezTo>
                    <a:pt x="341" y="306"/>
                    <a:pt x="238" y="358"/>
                    <a:pt x="143" y="336"/>
                  </a:cubicBezTo>
                  <a:cubicBezTo>
                    <a:pt x="48" y="312"/>
                    <a:pt x="0" y="215"/>
                    <a:pt x="44" y="125"/>
                  </a:cubicBezTo>
                  <a:cubicBezTo>
                    <a:pt x="96" y="37"/>
                    <a:pt x="216" y="0"/>
                    <a:pt x="306" y="34"/>
                  </a:cubicBezTo>
                  <a:cubicBezTo>
                    <a:pt x="395" y="64"/>
                    <a:pt x="426" y="146"/>
                    <a:pt x="379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47" name="Freeform 1243"/>
            <p:cNvSpPr>
              <a:spLocks/>
            </p:cNvSpPr>
            <p:nvPr/>
          </p:nvSpPr>
          <p:spPr bwMode="auto">
            <a:xfrm>
              <a:off x="7216776" y="2563813"/>
              <a:ext cx="47625" cy="39688"/>
            </a:xfrm>
            <a:custGeom>
              <a:avLst/>
              <a:gdLst>
                <a:gd name="T0" fmla="*/ 304878 w 122"/>
                <a:gd name="T1" fmla="*/ 151359 h 102"/>
                <a:gd name="T2" fmla="*/ 0 w 122"/>
                <a:gd name="T3" fmla="*/ 151359 h 102"/>
                <a:gd name="T4" fmla="*/ 0 w 122"/>
                <a:gd name="T5" fmla="*/ 0 h 102"/>
                <a:gd name="T6" fmla="*/ 152244 w 122"/>
                <a:gd name="T7" fmla="*/ 0 h 102"/>
                <a:gd name="T8" fmla="*/ 304878 w 122"/>
                <a:gd name="T9" fmla="*/ 151359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2">
                  <a:moveTo>
                    <a:pt x="109" y="65"/>
                  </a:moveTo>
                  <a:cubicBezTo>
                    <a:pt x="96" y="88"/>
                    <a:pt x="65" y="102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6" y="12"/>
                    <a:pt x="59" y="0"/>
                    <a:pt x="85" y="8"/>
                  </a:cubicBezTo>
                  <a:cubicBezTo>
                    <a:pt x="112" y="17"/>
                    <a:pt x="122" y="41"/>
                    <a:pt x="109" y="65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48" name="Freeform 1244"/>
            <p:cNvSpPr>
              <a:spLocks/>
            </p:cNvSpPr>
            <p:nvPr/>
          </p:nvSpPr>
          <p:spPr bwMode="auto">
            <a:xfrm>
              <a:off x="7216776" y="2563813"/>
              <a:ext cx="47625" cy="39688"/>
            </a:xfrm>
            <a:custGeom>
              <a:avLst/>
              <a:gdLst>
                <a:gd name="T0" fmla="*/ 304878 w 122"/>
                <a:gd name="T1" fmla="*/ 151359 h 102"/>
                <a:gd name="T2" fmla="*/ 0 w 122"/>
                <a:gd name="T3" fmla="*/ 151359 h 102"/>
                <a:gd name="T4" fmla="*/ 0 w 122"/>
                <a:gd name="T5" fmla="*/ 0 h 102"/>
                <a:gd name="T6" fmla="*/ 152244 w 122"/>
                <a:gd name="T7" fmla="*/ 0 h 102"/>
                <a:gd name="T8" fmla="*/ 304878 w 122"/>
                <a:gd name="T9" fmla="*/ 151359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2">
                  <a:moveTo>
                    <a:pt x="109" y="65"/>
                  </a:moveTo>
                  <a:cubicBezTo>
                    <a:pt x="96" y="88"/>
                    <a:pt x="65" y="102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6" y="12"/>
                    <a:pt x="59" y="0"/>
                    <a:pt x="85" y="8"/>
                  </a:cubicBezTo>
                  <a:cubicBezTo>
                    <a:pt x="112" y="17"/>
                    <a:pt x="122" y="41"/>
                    <a:pt x="109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49" name="Freeform 1245"/>
            <p:cNvSpPr>
              <a:spLocks/>
            </p:cNvSpPr>
            <p:nvPr/>
          </p:nvSpPr>
          <p:spPr bwMode="auto">
            <a:xfrm>
              <a:off x="7123113" y="2714626"/>
              <a:ext cx="139700" cy="142875"/>
            </a:xfrm>
            <a:custGeom>
              <a:avLst/>
              <a:gdLst>
                <a:gd name="T0" fmla="*/ 769920 w 356"/>
                <a:gd name="T1" fmla="*/ 447160 h 370"/>
                <a:gd name="T2" fmla="*/ 461873 w 356"/>
                <a:gd name="T3" fmla="*/ 745653 h 370"/>
                <a:gd name="T4" fmla="*/ 0 w 356"/>
                <a:gd name="T5" fmla="*/ 298107 h 370"/>
                <a:gd name="T6" fmla="*/ 461873 w 356"/>
                <a:gd name="T7" fmla="*/ 0 h 370"/>
                <a:gd name="T8" fmla="*/ 769920 w 356"/>
                <a:gd name="T9" fmla="*/ 447160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0" y="209"/>
                  </a:moveTo>
                  <a:cubicBezTo>
                    <a:pt x="356" y="301"/>
                    <a:pt x="288" y="370"/>
                    <a:pt x="193" y="364"/>
                  </a:cubicBezTo>
                  <a:cubicBezTo>
                    <a:pt x="97" y="358"/>
                    <a:pt x="7" y="270"/>
                    <a:pt x="0" y="167"/>
                  </a:cubicBezTo>
                  <a:cubicBezTo>
                    <a:pt x="2" y="66"/>
                    <a:pt x="88" y="0"/>
                    <a:pt x="185" y="18"/>
                  </a:cubicBezTo>
                  <a:cubicBezTo>
                    <a:pt x="281" y="34"/>
                    <a:pt x="352" y="119"/>
                    <a:pt x="350" y="209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50" name="Freeform 1246"/>
            <p:cNvSpPr>
              <a:spLocks/>
            </p:cNvSpPr>
            <p:nvPr/>
          </p:nvSpPr>
          <p:spPr bwMode="auto">
            <a:xfrm>
              <a:off x="7123113" y="2714626"/>
              <a:ext cx="139700" cy="142875"/>
            </a:xfrm>
            <a:custGeom>
              <a:avLst/>
              <a:gdLst>
                <a:gd name="T0" fmla="*/ 769920 w 356"/>
                <a:gd name="T1" fmla="*/ 447160 h 370"/>
                <a:gd name="T2" fmla="*/ 461873 w 356"/>
                <a:gd name="T3" fmla="*/ 745653 h 370"/>
                <a:gd name="T4" fmla="*/ 0 w 356"/>
                <a:gd name="T5" fmla="*/ 298107 h 370"/>
                <a:gd name="T6" fmla="*/ 461873 w 356"/>
                <a:gd name="T7" fmla="*/ 0 h 370"/>
                <a:gd name="T8" fmla="*/ 769920 w 356"/>
                <a:gd name="T9" fmla="*/ 447160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0" y="209"/>
                  </a:moveTo>
                  <a:cubicBezTo>
                    <a:pt x="356" y="301"/>
                    <a:pt x="288" y="370"/>
                    <a:pt x="193" y="364"/>
                  </a:cubicBezTo>
                  <a:cubicBezTo>
                    <a:pt x="97" y="358"/>
                    <a:pt x="7" y="270"/>
                    <a:pt x="0" y="167"/>
                  </a:cubicBezTo>
                  <a:cubicBezTo>
                    <a:pt x="2" y="66"/>
                    <a:pt x="88" y="0"/>
                    <a:pt x="185" y="18"/>
                  </a:cubicBezTo>
                  <a:cubicBezTo>
                    <a:pt x="281" y="34"/>
                    <a:pt x="352" y="119"/>
                    <a:pt x="350" y="20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51" name="Freeform 1247"/>
            <p:cNvSpPr>
              <a:spLocks/>
            </p:cNvSpPr>
            <p:nvPr/>
          </p:nvSpPr>
          <p:spPr bwMode="auto">
            <a:xfrm>
              <a:off x="7172326" y="2767013"/>
              <a:ext cx="39688" cy="41275"/>
            </a:xfrm>
            <a:custGeom>
              <a:avLst/>
              <a:gdLst>
                <a:gd name="T0" fmla="*/ 154430 w 101"/>
                <a:gd name="T1" fmla="*/ 151471 h 106"/>
                <a:gd name="T2" fmla="*/ 154430 w 101"/>
                <a:gd name="T3" fmla="*/ 151471 h 106"/>
                <a:gd name="T4" fmla="*/ 0 w 101"/>
                <a:gd name="T5" fmla="*/ 151471 h 106"/>
                <a:gd name="T6" fmla="*/ 154430 w 101"/>
                <a:gd name="T7" fmla="*/ 0 h 106"/>
                <a:gd name="T8" fmla="*/ 154430 w 101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06">
                  <a:moveTo>
                    <a:pt x="100" y="59"/>
                  </a:moveTo>
                  <a:cubicBezTo>
                    <a:pt x="101" y="86"/>
                    <a:pt x="80" y="106"/>
                    <a:pt x="53" y="103"/>
                  </a:cubicBezTo>
                  <a:cubicBezTo>
                    <a:pt x="25" y="100"/>
                    <a:pt x="1" y="75"/>
                    <a:pt x="0" y="47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8" y="8"/>
                    <a:pt x="100" y="32"/>
                    <a:pt x="100" y="59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52" name="Freeform 1248"/>
            <p:cNvSpPr>
              <a:spLocks/>
            </p:cNvSpPr>
            <p:nvPr/>
          </p:nvSpPr>
          <p:spPr bwMode="auto">
            <a:xfrm>
              <a:off x="7172326" y="2767013"/>
              <a:ext cx="39688" cy="41275"/>
            </a:xfrm>
            <a:custGeom>
              <a:avLst/>
              <a:gdLst>
                <a:gd name="T0" fmla="*/ 154430 w 101"/>
                <a:gd name="T1" fmla="*/ 151471 h 106"/>
                <a:gd name="T2" fmla="*/ 154430 w 101"/>
                <a:gd name="T3" fmla="*/ 151471 h 106"/>
                <a:gd name="T4" fmla="*/ 0 w 101"/>
                <a:gd name="T5" fmla="*/ 151471 h 106"/>
                <a:gd name="T6" fmla="*/ 154430 w 101"/>
                <a:gd name="T7" fmla="*/ 0 h 106"/>
                <a:gd name="T8" fmla="*/ 154430 w 101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06">
                  <a:moveTo>
                    <a:pt x="100" y="59"/>
                  </a:moveTo>
                  <a:cubicBezTo>
                    <a:pt x="101" y="86"/>
                    <a:pt x="80" y="106"/>
                    <a:pt x="53" y="103"/>
                  </a:cubicBezTo>
                  <a:cubicBezTo>
                    <a:pt x="25" y="100"/>
                    <a:pt x="1" y="75"/>
                    <a:pt x="0" y="47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8" y="8"/>
                    <a:pt x="100" y="32"/>
                    <a:pt x="100" y="5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53" name="Freeform 1249"/>
            <p:cNvSpPr>
              <a:spLocks/>
            </p:cNvSpPr>
            <p:nvPr/>
          </p:nvSpPr>
          <p:spPr bwMode="auto">
            <a:xfrm>
              <a:off x="7169151" y="2936876"/>
              <a:ext cx="168275" cy="136525"/>
            </a:xfrm>
            <a:custGeom>
              <a:avLst/>
              <a:gdLst>
                <a:gd name="T0" fmla="*/ 751809 w 434"/>
                <a:gd name="T1" fmla="*/ 302611 h 351"/>
                <a:gd name="T2" fmla="*/ 751809 w 434"/>
                <a:gd name="T3" fmla="*/ 756527 h 351"/>
                <a:gd name="T4" fmla="*/ 150439 w 434"/>
                <a:gd name="T5" fmla="*/ 453916 h 351"/>
                <a:gd name="T6" fmla="*/ 300491 w 434"/>
                <a:gd name="T7" fmla="*/ 0 h 351"/>
                <a:gd name="T8" fmla="*/ 751809 w 434"/>
                <a:gd name="T9" fmla="*/ 30261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351">
                  <a:moveTo>
                    <a:pt x="378" y="165"/>
                  </a:moveTo>
                  <a:cubicBezTo>
                    <a:pt x="434" y="253"/>
                    <a:pt x="417" y="329"/>
                    <a:pt x="332" y="339"/>
                  </a:cubicBezTo>
                  <a:cubicBezTo>
                    <a:pt x="247" y="351"/>
                    <a:pt x="120" y="285"/>
                    <a:pt x="54" y="186"/>
                  </a:cubicBezTo>
                  <a:cubicBezTo>
                    <a:pt x="0" y="85"/>
                    <a:pt x="40" y="1"/>
                    <a:pt x="133" y="0"/>
                  </a:cubicBezTo>
                  <a:cubicBezTo>
                    <a:pt x="226" y="0"/>
                    <a:pt x="332" y="75"/>
                    <a:pt x="378" y="16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54" name="Freeform 1250"/>
            <p:cNvSpPr>
              <a:spLocks/>
            </p:cNvSpPr>
            <p:nvPr/>
          </p:nvSpPr>
          <p:spPr bwMode="auto">
            <a:xfrm>
              <a:off x="7169151" y="2936876"/>
              <a:ext cx="168275" cy="136525"/>
            </a:xfrm>
            <a:custGeom>
              <a:avLst/>
              <a:gdLst>
                <a:gd name="T0" fmla="*/ 751809 w 434"/>
                <a:gd name="T1" fmla="*/ 302611 h 351"/>
                <a:gd name="T2" fmla="*/ 751809 w 434"/>
                <a:gd name="T3" fmla="*/ 756527 h 351"/>
                <a:gd name="T4" fmla="*/ 150439 w 434"/>
                <a:gd name="T5" fmla="*/ 453916 h 351"/>
                <a:gd name="T6" fmla="*/ 300491 w 434"/>
                <a:gd name="T7" fmla="*/ 0 h 351"/>
                <a:gd name="T8" fmla="*/ 751809 w 434"/>
                <a:gd name="T9" fmla="*/ 30261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351">
                  <a:moveTo>
                    <a:pt x="378" y="165"/>
                  </a:moveTo>
                  <a:cubicBezTo>
                    <a:pt x="434" y="253"/>
                    <a:pt x="417" y="329"/>
                    <a:pt x="332" y="339"/>
                  </a:cubicBezTo>
                  <a:cubicBezTo>
                    <a:pt x="247" y="351"/>
                    <a:pt x="120" y="285"/>
                    <a:pt x="54" y="186"/>
                  </a:cubicBezTo>
                  <a:cubicBezTo>
                    <a:pt x="0" y="85"/>
                    <a:pt x="40" y="1"/>
                    <a:pt x="133" y="0"/>
                  </a:cubicBezTo>
                  <a:cubicBezTo>
                    <a:pt x="226" y="0"/>
                    <a:pt x="332" y="75"/>
                    <a:pt x="378" y="1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55" name="Freeform 1251"/>
            <p:cNvSpPr>
              <a:spLocks/>
            </p:cNvSpPr>
            <p:nvPr/>
          </p:nvSpPr>
          <p:spPr bwMode="auto">
            <a:xfrm>
              <a:off x="7229476" y="2982913"/>
              <a:ext cx="47625" cy="39688"/>
            </a:xfrm>
            <a:custGeom>
              <a:avLst/>
              <a:gdLst>
                <a:gd name="T0" fmla="*/ 147484 w 124"/>
                <a:gd name="T1" fmla="*/ 157561 h 100"/>
                <a:gd name="T2" fmla="*/ 147484 w 124"/>
                <a:gd name="T3" fmla="*/ 315123 h 100"/>
                <a:gd name="T4" fmla="*/ 0 w 124"/>
                <a:gd name="T5" fmla="*/ 157561 h 100"/>
                <a:gd name="T6" fmla="*/ 0 w 124"/>
                <a:gd name="T7" fmla="*/ 0 h 100"/>
                <a:gd name="T8" fmla="*/ 147484 w 124"/>
                <a:gd name="T9" fmla="*/ 15756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4"/>
                    <a:pt x="117" y="96"/>
                    <a:pt x="91" y="98"/>
                  </a:cubicBezTo>
                  <a:cubicBezTo>
                    <a:pt x="66" y="100"/>
                    <a:pt x="32" y="81"/>
                    <a:pt x="15" y="53"/>
                  </a:cubicBezTo>
                  <a:cubicBezTo>
                    <a:pt x="0" y="26"/>
                    <a:pt x="8" y="3"/>
                    <a:pt x="34" y="1"/>
                  </a:cubicBezTo>
                  <a:cubicBezTo>
                    <a:pt x="60" y="0"/>
                    <a:pt x="93" y="21"/>
                    <a:pt x="108" y="47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56" name="Freeform 1252"/>
            <p:cNvSpPr>
              <a:spLocks/>
            </p:cNvSpPr>
            <p:nvPr/>
          </p:nvSpPr>
          <p:spPr bwMode="auto">
            <a:xfrm>
              <a:off x="7229476" y="2982913"/>
              <a:ext cx="47625" cy="39688"/>
            </a:xfrm>
            <a:custGeom>
              <a:avLst/>
              <a:gdLst>
                <a:gd name="T0" fmla="*/ 147484 w 124"/>
                <a:gd name="T1" fmla="*/ 157561 h 100"/>
                <a:gd name="T2" fmla="*/ 147484 w 124"/>
                <a:gd name="T3" fmla="*/ 315123 h 100"/>
                <a:gd name="T4" fmla="*/ 0 w 124"/>
                <a:gd name="T5" fmla="*/ 157561 h 100"/>
                <a:gd name="T6" fmla="*/ 0 w 124"/>
                <a:gd name="T7" fmla="*/ 0 h 100"/>
                <a:gd name="T8" fmla="*/ 147484 w 124"/>
                <a:gd name="T9" fmla="*/ 15756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4"/>
                    <a:pt x="117" y="96"/>
                    <a:pt x="91" y="98"/>
                  </a:cubicBezTo>
                  <a:cubicBezTo>
                    <a:pt x="66" y="100"/>
                    <a:pt x="32" y="81"/>
                    <a:pt x="15" y="53"/>
                  </a:cubicBezTo>
                  <a:cubicBezTo>
                    <a:pt x="0" y="26"/>
                    <a:pt x="8" y="3"/>
                    <a:pt x="34" y="1"/>
                  </a:cubicBezTo>
                  <a:cubicBezTo>
                    <a:pt x="60" y="0"/>
                    <a:pt x="93" y="21"/>
                    <a:pt x="108" y="4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57" name="Freeform 1253"/>
            <p:cNvSpPr>
              <a:spLocks/>
            </p:cNvSpPr>
            <p:nvPr/>
          </p:nvSpPr>
          <p:spPr bwMode="auto">
            <a:xfrm>
              <a:off x="6929438" y="2390776"/>
              <a:ext cx="174625" cy="193675"/>
            </a:xfrm>
            <a:custGeom>
              <a:avLst/>
              <a:gdLst>
                <a:gd name="T0" fmla="*/ 907739 w 449"/>
                <a:gd name="T1" fmla="*/ 756421 h 498"/>
                <a:gd name="T2" fmla="*/ 302580 w 449"/>
                <a:gd name="T3" fmla="*/ 1058601 h 498"/>
                <a:gd name="T4" fmla="*/ 151290 w 449"/>
                <a:gd name="T5" fmla="*/ 302569 h 498"/>
                <a:gd name="T6" fmla="*/ 756449 w 449"/>
                <a:gd name="T7" fmla="*/ 151284 h 498"/>
                <a:gd name="T8" fmla="*/ 907739 w 449"/>
                <a:gd name="T9" fmla="*/ 756421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1"/>
                  </a:moveTo>
                  <a:cubicBezTo>
                    <a:pt x="346" y="443"/>
                    <a:pt x="236" y="498"/>
                    <a:pt x="140" y="458"/>
                  </a:cubicBezTo>
                  <a:cubicBezTo>
                    <a:pt x="43" y="416"/>
                    <a:pt x="0" y="277"/>
                    <a:pt x="51" y="154"/>
                  </a:cubicBezTo>
                  <a:cubicBezTo>
                    <a:pt x="113" y="36"/>
                    <a:pt x="243" y="0"/>
                    <a:pt x="335" y="64"/>
                  </a:cubicBezTo>
                  <a:cubicBezTo>
                    <a:pt x="426" y="124"/>
                    <a:pt x="449" y="244"/>
                    <a:pt x="393" y="34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58" name="Freeform 1254"/>
            <p:cNvSpPr>
              <a:spLocks/>
            </p:cNvSpPr>
            <p:nvPr/>
          </p:nvSpPr>
          <p:spPr bwMode="auto">
            <a:xfrm>
              <a:off x="6929438" y="2390776"/>
              <a:ext cx="174625" cy="193675"/>
            </a:xfrm>
            <a:custGeom>
              <a:avLst/>
              <a:gdLst>
                <a:gd name="T0" fmla="*/ 907739 w 449"/>
                <a:gd name="T1" fmla="*/ 756421 h 498"/>
                <a:gd name="T2" fmla="*/ 302580 w 449"/>
                <a:gd name="T3" fmla="*/ 1058601 h 498"/>
                <a:gd name="T4" fmla="*/ 151290 w 449"/>
                <a:gd name="T5" fmla="*/ 302569 h 498"/>
                <a:gd name="T6" fmla="*/ 756449 w 449"/>
                <a:gd name="T7" fmla="*/ 151284 h 498"/>
                <a:gd name="T8" fmla="*/ 907739 w 449"/>
                <a:gd name="T9" fmla="*/ 756421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1"/>
                  </a:moveTo>
                  <a:cubicBezTo>
                    <a:pt x="346" y="443"/>
                    <a:pt x="236" y="498"/>
                    <a:pt x="140" y="458"/>
                  </a:cubicBezTo>
                  <a:cubicBezTo>
                    <a:pt x="43" y="416"/>
                    <a:pt x="0" y="277"/>
                    <a:pt x="51" y="154"/>
                  </a:cubicBezTo>
                  <a:cubicBezTo>
                    <a:pt x="113" y="36"/>
                    <a:pt x="243" y="0"/>
                    <a:pt x="335" y="64"/>
                  </a:cubicBezTo>
                  <a:cubicBezTo>
                    <a:pt x="426" y="124"/>
                    <a:pt x="449" y="244"/>
                    <a:pt x="393" y="3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59" name="Freeform 1255"/>
            <p:cNvSpPr>
              <a:spLocks/>
            </p:cNvSpPr>
            <p:nvPr/>
          </p:nvSpPr>
          <p:spPr bwMode="auto">
            <a:xfrm>
              <a:off x="6991351" y="2462213"/>
              <a:ext cx="50800" cy="55563"/>
            </a:xfrm>
            <a:custGeom>
              <a:avLst/>
              <a:gdLst>
                <a:gd name="T0" fmla="*/ 310313 w 129"/>
                <a:gd name="T1" fmla="*/ 152994 h 142"/>
                <a:gd name="T2" fmla="*/ 0 w 129"/>
                <a:gd name="T3" fmla="*/ 306379 h 142"/>
                <a:gd name="T4" fmla="*/ 0 w 129"/>
                <a:gd name="T5" fmla="*/ 152994 h 142"/>
                <a:gd name="T6" fmla="*/ 155157 w 129"/>
                <a:gd name="T7" fmla="*/ 0 h 142"/>
                <a:gd name="T8" fmla="*/ 310313 w 129"/>
                <a:gd name="T9" fmla="*/ 152994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0" y="114"/>
                    <a:pt x="0" y="76"/>
                    <a:pt x="15" y="44"/>
                  </a:cubicBezTo>
                  <a:cubicBezTo>
                    <a:pt x="31" y="12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60" name="Freeform 1256"/>
            <p:cNvSpPr>
              <a:spLocks/>
            </p:cNvSpPr>
            <p:nvPr/>
          </p:nvSpPr>
          <p:spPr bwMode="auto">
            <a:xfrm>
              <a:off x="6991351" y="2462213"/>
              <a:ext cx="50800" cy="55563"/>
            </a:xfrm>
            <a:custGeom>
              <a:avLst/>
              <a:gdLst>
                <a:gd name="T0" fmla="*/ 310313 w 129"/>
                <a:gd name="T1" fmla="*/ 152994 h 142"/>
                <a:gd name="T2" fmla="*/ 0 w 129"/>
                <a:gd name="T3" fmla="*/ 306379 h 142"/>
                <a:gd name="T4" fmla="*/ 0 w 129"/>
                <a:gd name="T5" fmla="*/ 152994 h 142"/>
                <a:gd name="T6" fmla="*/ 155157 w 129"/>
                <a:gd name="T7" fmla="*/ 0 h 142"/>
                <a:gd name="T8" fmla="*/ 310313 w 129"/>
                <a:gd name="T9" fmla="*/ 152994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0" y="114"/>
                    <a:pt x="0" y="76"/>
                    <a:pt x="15" y="44"/>
                  </a:cubicBezTo>
                  <a:cubicBezTo>
                    <a:pt x="31" y="12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61" name="Freeform 1257"/>
            <p:cNvSpPr>
              <a:spLocks/>
            </p:cNvSpPr>
            <p:nvPr/>
          </p:nvSpPr>
          <p:spPr bwMode="auto">
            <a:xfrm>
              <a:off x="6891338" y="2657476"/>
              <a:ext cx="139700" cy="187325"/>
            </a:xfrm>
            <a:custGeom>
              <a:avLst/>
              <a:gdLst>
                <a:gd name="T0" fmla="*/ 757260 w 359"/>
                <a:gd name="T1" fmla="*/ 606762 h 481"/>
                <a:gd name="T2" fmla="*/ 454122 w 359"/>
                <a:gd name="T3" fmla="*/ 1061638 h 481"/>
                <a:gd name="T4" fmla="*/ 0 w 359"/>
                <a:gd name="T5" fmla="*/ 454877 h 481"/>
                <a:gd name="T6" fmla="*/ 454122 w 359"/>
                <a:gd name="T7" fmla="*/ 0 h 481"/>
                <a:gd name="T8" fmla="*/ 757260 w 359"/>
                <a:gd name="T9" fmla="*/ 606762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9" h="481">
                  <a:moveTo>
                    <a:pt x="351" y="278"/>
                  </a:moveTo>
                  <a:cubicBezTo>
                    <a:pt x="359" y="392"/>
                    <a:pt x="296" y="481"/>
                    <a:pt x="200" y="476"/>
                  </a:cubicBezTo>
                  <a:cubicBezTo>
                    <a:pt x="105" y="471"/>
                    <a:pt x="10" y="356"/>
                    <a:pt x="0" y="219"/>
                  </a:cubicBezTo>
                  <a:cubicBezTo>
                    <a:pt x="0" y="83"/>
                    <a:pt x="88" y="0"/>
                    <a:pt x="185" y="28"/>
                  </a:cubicBezTo>
                  <a:cubicBezTo>
                    <a:pt x="282" y="55"/>
                    <a:pt x="352" y="165"/>
                    <a:pt x="351" y="278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62" name="Freeform 1258"/>
            <p:cNvSpPr>
              <a:spLocks/>
            </p:cNvSpPr>
            <p:nvPr/>
          </p:nvSpPr>
          <p:spPr bwMode="auto">
            <a:xfrm>
              <a:off x="6891338" y="2657476"/>
              <a:ext cx="139700" cy="187325"/>
            </a:xfrm>
            <a:custGeom>
              <a:avLst/>
              <a:gdLst>
                <a:gd name="T0" fmla="*/ 757260 w 359"/>
                <a:gd name="T1" fmla="*/ 606762 h 481"/>
                <a:gd name="T2" fmla="*/ 454122 w 359"/>
                <a:gd name="T3" fmla="*/ 1061638 h 481"/>
                <a:gd name="T4" fmla="*/ 0 w 359"/>
                <a:gd name="T5" fmla="*/ 454877 h 481"/>
                <a:gd name="T6" fmla="*/ 454122 w 359"/>
                <a:gd name="T7" fmla="*/ 0 h 481"/>
                <a:gd name="T8" fmla="*/ 757260 w 359"/>
                <a:gd name="T9" fmla="*/ 606762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9" h="481">
                  <a:moveTo>
                    <a:pt x="351" y="278"/>
                  </a:moveTo>
                  <a:cubicBezTo>
                    <a:pt x="359" y="392"/>
                    <a:pt x="296" y="481"/>
                    <a:pt x="200" y="476"/>
                  </a:cubicBezTo>
                  <a:cubicBezTo>
                    <a:pt x="105" y="471"/>
                    <a:pt x="10" y="356"/>
                    <a:pt x="0" y="219"/>
                  </a:cubicBezTo>
                  <a:cubicBezTo>
                    <a:pt x="0" y="83"/>
                    <a:pt x="88" y="0"/>
                    <a:pt x="185" y="28"/>
                  </a:cubicBezTo>
                  <a:cubicBezTo>
                    <a:pt x="282" y="55"/>
                    <a:pt x="352" y="165"/>
                    <a:pt x="351" y="27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63" name="Freeform 1259"/>
            <p:cNvSpPr>
              <a:spLocks/>
            </p:cNvSpPr>
            <p:nvPr/>
          </p:nvSpPr>
          <p:spPr bwMode="auto">
            <a:xfrm>
              <a:off x="6938963" y="2727326"/>
              <a:ext cx="41275" cy="53975"/>
            </a:xfrm>
            <a:custGeom>
              <a:avLst/>
              <a:gdLst>
                <a:gd name="T0" fmla="*/ 320983 w 103"/>
                <a:gd name="T1" fmla="*/ 155227 h 137"/>
                <a:gd name="T2" fmla="*/ 160692 w 103"/>
                <a:gd name="T3" fmla="*/ 310455 h 137"/>
                <a:gd name="T4" fmla="*/ 0 w 103"/>
                <a:gd name="T5" fmla="*/ 155227 h 137"/>
                <a:gd name="T6" fmla="*/ 160692 w 103"/>
                <a:gd name="T7" fmla="*/ 0 h 137"/>
                <a:gd name="T8" fmla="*/ 320983 w 103"/>
                <a:gd name="T9" fmla="*/ 15522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7">
                  <a:moveTo>
                    <a:pt x="102" y="78"/>
                  </a:moveTo>
                  <a:cubicBezTo>
                    <a:pt x="103" y="112"/>
                    <a:pt x="83" y="137"/>
                    <a:pt x="55" y="133"/>
                  </a:cubicBezTo>
                  <a:cubicBezTo>
                    <a:pt x="27" y="130"/>
                    <a:pt x="3" y="97"/>
                    <a:pt x="1" y="61"/>
                  </a:cubicBezTo>
                  <a:cubicBezTo>
                    <a:pt x="0" y="24"/>
                    <a:pt x="23" y="0"/>
                    <a:pt x="51" y="6"/>
                  </a:cubicBezTo>
                  <a:cubicBezTo>
                    <a:pt x="79" y="11"/>
                    <a:pt x="101" y="43"/>
                    <a:pt x="102" y="78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64" name="Freeform 1260"/>
            <p:cNvSpPr>
              <a:spLocks/>
            </p:cNvSpPr>
            <p:nvPr/>
          </p:nvSpPr>
          <p:spPr bwMode="auto">
            <a:xfrm>
              <a:off x="6938963" y="2727326"/>
              <a:ext cx="41275" cy="53975"/>
            </a:xfrm>
            <a:custGeom>
              <a:avLst/>
              <a:gdLst>
                <a:gd name="T0" fmla="*/ 320983 w 103"/>
                <a:gd name="T1" fmla="*/ 155227 h 137"/>
                <a:gd name="T2" fmla="*/ 160692 w 103"/>
                <a:gd name="T3" fmla="*/ 310455 h 137"/>
                <a:gd name="T4" fmla="*/ 0 w 103"/>
                <a:gd name="T5" fmla="*/ 155227 h 137"/>
                <a:gd name="T6" fmla="*/ 160692 w 103"/>
                <a:gd name="T7" fmla="*/ 0 h 137"/>
                <a:gd name="T8" fmla="*/ 320983 w 103"/>
                <a:gd name="T9" fmla="*/ 155227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7">
                  <a:moveTo>
                    <a:pt x="102" y="78"/>
                  </a:moveTo>
                  <a:cubicBezTo>
                    <a:pt x="103" y="112"/>
                    <a:pt x="83" y="137"/>
                    <a:pt x="55" y="133"/>
                  </a:cubicBezTo>
                  <a:cubicBezTo>
                    <a:pt x="27" y="130"/>
                    <a:pt x="3" y="97"/>
                    <a:pt x="1" y="61"/>
                  </a:cubicBezTo>
                  <a:cubicBezTo>
                    <a:pt x="0" y="24"/>
                    <a:pt x="23" y="0"/>
                    <a:pt x="51" y="6"/>
                  </a:cubicBezTo>
                  <a:cubicBezTo>
                    <a:pt x="79" y="11"/>
                    <a:pt x="101" y="43"/>
                    <a:pt x="102" y="7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65" name="Freeform 1261"/>
            <p:cNvSpPr>
              <a:spLocks/>
            </p:cNvSpPr>
            <p:nvPr/>
          </p:nvSpPr>
          <p:spPr bwMode="auto">
            <a:xfrm>
              <a:off x="6951663" y="2943226"/>
              <a:ext cx="179388" cy="187325"/>
            </a:xfrm>
            <a:custGeom>
              <a:avLst/>
              <a:gdLst>
                <a:gd name="T0" fmla="*/ 912539 w 460"/>
                <a:gd name="T1" fmla="*/ 456995 h 480"/>
                <a:gd name="T2" fmla="*/ 912539 w 460"/>
                <a:gd name="T3" fmla="*/ 1066191 h 480"/>
                <a:gd name="T4" fmla="*/ 152090 w 460"/>
                <a:gd name="T5" fmla="*/ 609197 h 480"/>
                <a:gd name="T6" fmla="*/ 304180 w 460"/>
                <a:gd name="T7" fmla="*/ 0 h 480"/>
                <a:gd name="T8" fmla="*/ 912539 w 460"/>
                <a:gd name="T9" fmla="*/ 456995 h 4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80">
                  <a:moveTo>
                    <a:pt x="388" y="199"/>
                  </a:moveTo>
                  <a:cubicBezTo>
                    <a:pt x="460" y="309"/>
                    <a:pt x="458" y="417"/>
                    <a:pt x="374" y="446"/>
                  </a:cubicBezTo>
                  <a:cubicBezTo>
                    <a:pt x="291" y="480"/>
                    <a:pt x="150" y="403"/>
                    <a:pt x="69" y="272"/>
                  </a:cubicBezTo>
                  <a:cubicBezTo>
                    <a:pt x="0" y="137"/>
                    <a:pt x="29" y="18"/>
                    <a:pt x="121" y="9"/>
                  </a:cubicBezTo>
                  <a:cubicBezTo>
                    <a:pt x="214" y="0"/>
                    <a:pt x="328" y="87"/>
                    <a:pt x="388" y="199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66" name="Freeform 1262"/>
            <p:cNvSpPr>
              <a:spLocks/>
            </p:cNvSpPr>
            <p:nvPr/>
          </p:nvSpPr>
          <p:spPr bwMode="auto">
            <a:xfrm>
              <a:off x="6951663" y="2943226"/>
              <a:ext cx="179388" cy="187325"/>
            </a:xfrm>
            <a:custGeom>
              <a:avLst/>
              <a:gdLst>
                <a:gd name="T0" fmla="*/ 912539 w 460"/>
                <a:gd name="T1" fmla="*/ 456995 h 480"/>
                <a:gd name="T2" fmla="*/ 912539 w 460"/>
                <a:gd name="T3" fmla="*/ 1066191 h 480"/>
                <a:gd name="T4" fmla="*/ 152090 w 460"/>
                <a:gd name="T5" fmla="*/ 609197 h 480"/>
                <a:gd name="T6" fmla="*/ 304180 w 460"/>
                <a:gd name="T7" fmla="*/ 0 h 480"/>
                <a:gd name="T8" fmla="*/ 912539 w 460"/>
                <a:gd name="T9" fmla="*/ 456995 h 4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80">
                  <a:moveTo>
                    <a:pt x="388" y="199"/>
                  </a:moveTo>
                  <a:cubicBezTo>
                    <a:pt x="460" y="309"/>
                    <a:pt x="458" y="417"/>
                    <a:pt x="374" y="446"/>
                  </a:cubicBezTo>
                  <a:cubicBezTo>
                    <a:pt x="291" y="480"/>
                    <a:pt x="150" y="403"/>
                    <a:pt x="69" y="272"/>
                  </a:cubicBezTo>
                  <a:cubicBezTo>
                    <a:pt x="0" y="137"/>
                    <a:pt x="29" y="18"/>
                    <a:pt x="121" y="9"/>
                  </a:cubicBezTo>
                  <a:cubicBezTo>
                    <a:pt x="214" y="0"/>
                    <a:pt x="328" y="87"/>
                    <a:pt x="389" y="19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67" name="Freeform 1263"/>
            <p:cNvSpPr>
              <a:spLocks/>
            </p:cNvSpPr>
            <p:nvPr/>
          </p:nvSpPr>
          <p:spPr bwMode="auto">
            <a:xfrm>
              <a:off x="7015163" y="3006726"/>
              <a:ext cx="50800" cy="53975"/>
            </a:xfrm>
            <a:custGeom>
              <a:avLst/>
              <a:gdLst>
                <a:gd name="T0" fmla="*/ 300922 w 131"/>
                <a:gd name="T1" fmla="*/ 157559 h 136"/>
                <a:gd name="T2" fmla="*/ 150461 w 131"/>
                <a:gd name="T3" fmla="*/ 315119 h 136"/>
                <a:gd name="T4" fmla="*/ 0 w 131"/>
                <a:gd name="T5" fmla="*/ 157559 h 136"/>
                <a:gd name="T6" fmla="*/ 0 w 131"/>
                <a:gd name="T7" fmla="*/ 0 h 136"/>
                <a:gd name="T8" fmla="*/ 300922 w 131"/>
                <a:gd name="T9" fmla="*/ 157559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6">
                  <a:moveTo>
                    <a:pt x="111" y="57"/>
                  </a:moveTo>
                  <a:cubicBezTo>
                    <a:pt x="131" y="91"/>
                    <a:pt x="128" y="123"/>
                    <a:pt x="103" y="130"/>
                  </a:cubicBezTo>
                  <a:cubicBezTo>
                    <a:pt x="78" y="136"/>
                    <a:pt x="40" y="113"/>
                    <a:pt x="19" y="78"/>
                  </a:cubicBezTo>
                  <a:cubicBezTo>
                    <a:pt x="0" y="42"/>
                    <a:pt x="5" y="9"/>
                    <a:pt x="30" y="4"/>
                  </a:cubicBezTo>
                  <a:cubicBezTo>
                    <a:pt x="56" y="0"/>
                    <a:pt x="92" y="23"/>
                    <a:pt x="111" y="57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68" name="Freeform 1264"/>
            <p:cNvSpPr>
              <a:spLocks/>
            </p:cNvSpPr>
            <p:nvPr/>
          </p:nvSpPr>
          <p:spPr bwMode="auto">
            <a:xfrm>
              <a:off x="7015163" y="3006726"/>
              <a:ext cx="50800" cy="53975"/>
            </a:xfrm>
            <a:custGeom>
              <a:avLst/>
              <a:gdLst>
                <a:gd name="T0" fmla="*/ 300922 w 131"/>
                <a:gd name="T1" fmla="*/ 157559 h 136"/>
                <a:gd name="T2" fmla="*/ 150461 w 131"/>
                <a:gd name="T3" fmla="*/ 315119 h 136"/>
                <a:gd name="T4" fmla="*/ 0 w 131"/>
                <a:gd name="T5" fmla="*/ 157559 h 136"/>
                <a:gd name="T6" fmla="*/ 0 w 131"/>
                <a:gd name="T7" fmla="*/ 0 h 136"/>
                <a:gd name="T8" fmla="*/ 300922 w 131"/>
                <a:gd name="T9" fmla="*/ 157559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6">
                  <a:moveTo>
                    <a:pt x="111" y="57"/>
                  </a:moveTo>
                  <a:cubicBezTo>
                    <a:pt x="131" y="91"/>
                    <a:pt x="128" y="123"/>
                    <a:pt x="103" y="130"/>
                  </a:cubicBezTo>
                  <a:cubicBezTo>
                    <a:pt x="78" y="136"/>
                    <a:pt x="40" y="113"/>
                    <a:pt x="19" y="78"/>
                  </a:cubicBezTo>
                  <a:cubicBezTo>
                    <a:pt x="0" y="42"/>
                    <a:pt x="5" y="9"/>
                    <a:pt x="30" y="4"/>
                  </a:cubicBezTo>
                  <a:cubicBezTo>
                    <a:pt x="56" y="0"/>
                    <a:pt x="92" y="23"/>
                    <a:pt x="111" y="5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69" name="Freeform 1266"/>
            <p:cNvSpPr>
              <a:spLocks/>
            </p:cNvSpPr>
            <p:nvPr/>
          </p:nvSpPr>
          <p:spPr bwMode="auto">
            <a:xfrm>
              <a:off x="7021513" y="2438401"/>
              <a:ext cx="80963" cy="542925"/>
            </a:xfrm>
            <a:custGeom>
              <a:avLst/>
              <a:gdLst>
                <a:gd name="T0" fmla="*/ 446068 w 210"/>
                <a:gd name="T1" fmla="*/ 3176267 h 1396"/>
                <a:gd name="T2" fmla="*/ 446068 w 210"/>
                <a:gd name="T3" fmla="*/ 3176267 h 1396"/>
                <a:gd name="T4" fmla="*/ 148818 w 210"/>
                <a:gd name="T5" fmla="*/ 2571504 h 1396"/>
                <a:gd name="T6" fmla="*/ 0 w 210"/>
                <a:gd name="T7" fmla="*/ 1966353 h 1396"/>
                <a:gd name="T8" fmla="*/ 0 w 210"/>
                <a:gd name="T9" fmla="*/ 1512489 h 1396"/>
                <a:gd name="T10" fmla="*/ 0 w 210"/>
                <a:gd name="T11" fmla="*/ 1058626 h 1396"/>
                <a:gd name="T12" fmla="*/ 148818 w 210"/>
                <a:gd name="T13" fmla="*/ 453864 h 1396"/>
                <a:gd name="T14" fmla="*/ 297250 w 210"/>
                <a:gd name="T15" fmla="*/ 0 h 1396"/>
                <a:gd name="T16" fmla="*/ 297250 w 210"/>
                <a:gd name="T17" fmla="*/ 0 h 13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0" h="1396">
                  <a:moveTo>
                    <a:pt x="210" y="1396"/>
                  </a:moveTo>
                  <a:cubicBezTo>
                    <a:pt x="210" y="1396"/>
                    <a:pt x="209" y="1395"/>
                    <a:pt x="209" y="1394"/>
                  </a:cubicBezTo>
                  <a:cubicBezTo>
                    <a:pt x="167" y="1317"/>
                    <a:pt x="127" y="1239"/>
                    <a:pt x="97" y="1159"/>
                  </a:cubicBezTo>
                  <a:cubicBezTo>
                    <a:pt x="67" y="1080"/>
                    <a:pt x="47" y="999"/>
                    <a:pt x="29" y="919"/>
                  </a:cubicBezTo>
                  <a:cubicBezTo>
                    <a:pt x="16" y="839"/>
                    <a:pt x="5" y="759"/>
                    <a:pt x="2" y="679"/>
                  </a:cubicBezTo>
                  <a:cubicBezTo>
                    <a:pt x="0" y="600"/>
                    <a:pt x="5" y="522"/>
                    <a:pt x="13" y="444"/>
                  </a:cubicBezTo>
                  <a:cubicBezTo>
                    <a:pt x="24" y="367"/>
                    <a:pt x="39" y="291"/>
                    <a:pt x="61" y="217"/>
                  </a:cubicBezTo>
                  <a:cubicBezTo>
                    <a:pt x="83" y="143"/>
                    <a:pt x="114" y="72"/>
                    <a:pt x="147" y="2"/>
                  </a:cubicBezTo>
                  <a:cubicBezTo>
                    <a:pt x="147" y="1"/>
                    <a:pt x="148" y="0"/>
                    <a:pt x="14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70" name="Freeform 1267"/>
            <p:cNvSpPr>
              <a:spLocks/>
            </p:cNvSpPr>
            <p:nvPr/>
          </p:nvSpPr>
          <p:spPr bwMode="auto">
            <a:xfrm>
              <a:off x="7253288" y="2530476"/>
              <a:ext cx="63500" cy="420688"/>
            </a:xfrm>
            <a:custGeom>
              <a:avLst/>
              <a:gdLst>
                <a:gd name="T0" fmla="*/ 311189 w 161"/>
                <a:gd name="T1" fmla="*/ 2427526 h 1080"/>
                <a:gd name="T2" fmla="*/ 311189 w 161"/>
                <a:gd name="T3" fmla="*/ 2427526 h 1080"/>
                <a:gd name="T4" fmla="*/ 155398 w 161"/>
                <a:gd name="T5" fmla="*/ 1972559 h 1080"/>
                <a:gd name="T6" fmla="*/ 0 w 161"/>
                <a:gd name="T7" fmla="*/ 1669119 h 1080"/>
                <a:gd name="T8" fmla="*/ 0 w 161"/>
                <a:gd name="T9" fmla="*/ 1213763 h 1080"/>
                <a:gd name="T10" fmla="*/ 0 w 161"/>
                <a:gd name="T11" fmla="*/ 758797 h 1080"/>
                <a:gd name="T12" fmla="*/ 155398 w 161"/>
                <a:gd name="T13" fmla="*/ 303441 h 1080"/>
                <a:gd name="T14" fmla="*/ 311189 w 161"/>
                <a:gd name="T15" fmla="*/ 0 h 1080"/>
                <a:gd name="T16" fmla="*/ 311189 w 161"/>
                <a:gd name="T17" fmla="*/ 0 h 10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1080">
                  <a:moveTo>
                    <a:pt x="161" y="1080"/>
                  </a:moveTo>
                  <a:cubicBezTo>
                    <a:pt x="161" y="1079"/>
                    <a:pt x="161" y="1079"/>
                    <a:pt x="160" y="1078"/>
                  </a:cubicBezTo>
                  <a:cubicBezTo>
                    <a:pt x="127" y="1018"/>
                    <a:pt x="96" y="958"/>
                    <a:pt x="72" y="896"/>
                  </a:cubicBezTo>
                  <a:cubicBezTo>
                    <a:pt x="50" y="835"/>
                    <a:pt x="34" y="772"/>
                    <a:pt x="21" y="710"/>
                  </a:cubicBezTo>
                  <a:cubicBezTo>
                    <a:pt x="11" y="648"/>
                    <a:pt x="3" y="587"/>
                    <a:pt x="2" y="525"/>
                  </a:cubicBezTo>
                  <a:cubicBezTo>
                    <a:pt x="0" y="464"/>
                    <a:pt x="5" y="403"/>
                    <a:pt x="12" y="343"/>
                  </a:cubicBezTo>
                  <a:cubicBezTo>
                    <a:pt x="22" y="284"/>
                    <a:pt x="35" y="225"/>
                    <a:pt x="54" y="168"/>
                  </a:cubicBezTo>
                  <a:cubicBezTo>
                    <a:pt x="72" y="111"/>
                    <a:pt x="98" y="56"/>
                    <a:pt x="125" y="2"/>
                  </a:cubicBezTo>
                  <a:cubicBezTo>
                    <a:pt x="126" y="1"/>
                    <a:pt x="126" y="1"/>
                    <a:pt x="126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71" name="Freeform 1268"/>
            <p:cNvSpPr>
              <a:spLocks/>
            </p:cNvSpPr>
            <p:nvPr/>
          </p:nvSpPr>
          <p:spPr bwMode="auto">
            <a:xfrm>
              <a:off x="7485063" y="2573338"/>
              <a:ext cx="46038" cy="377825"/>
            </a:xfrm>
            <a:custGeom>
              <a:avLst/>
              <a:gdLst>
                <a:gd name="T0" fmla="*/ 309674 w 117"/>
                <a:gd name="T1" fmla="*/ 2285295 h 968"/>
                <a:gd name="T2" fmla="*/ 309674 w 117"/>
                <a:gd name="T3" fmla="*/ 2285295 h 968"/>
                <a:gd name="T4" fmla="*/ 154640 w 117"/>
                <a:gd name="T5" fmla="*/ 1828236 h 968"/>
                <a:gd name="T6" fmla="*/ 0 w 117"/>
                <a:gd name="T7" fmla="*/ 1523400 h 968"/>
                <a:gd name="T8" fmla="*/ 0 w 117"/>
                <a:gd name="T9" fmla="*/ 1066341 h 968"/>
                <a:gd name="T10" fmla="*/ 0 w 117"/>
                <a:gd name="T11" fmla="*/ 761895 h 968"/>
                <a:gd name="T12" fmla="*/ 0 w 117"/>
                <a:gd name="T13" fmla="*/ 304836 h 968"/>
                <a:gd name="T14" fmla="*/ 154640 w 117"/>
                <a:gd name="T15" fmla="*/ 0 h 968"/>
                <a:gd name="T16" fmla="*/ 154640 w 117"/>
                <a:gd name="T17" fmla="*/ 0 h 9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968">
                  <a:moveTo>
                    <a:pt x="117" y="968"/>
                  </a:moveTo>
                  <a:cubicBezTo>
                    <a:pt x="116" y="967"/>
                    <a:pt x="116" y="967"/>
                    <a:pt x="116" y="966"/>
                  </a:cubicBezTo>
                  <a:cubicBezTo>
                    <a:pt x="91" y="912"/>
                    <a:pt x="68" y="858"/>
                    <a:pt x="51" y="803"/>
                  </a:cubicBezTo>
                  <a:cubicBezTo>
                    <a:pt x="34" y="749"/>
                    <a:pt x="23" y="693"/>
                    <a:pt x="13" y="638"/>
                  </a:cubicBezTo>
                  <a:cubicBezTo>
                    <a:pt x="6" y="582"/>
                    <a:pt x="1" y="527"/>
                    <a:pt x="0" y="472"/>
                  </a:cubicBezTo>
                  <a:cubicBezTo>
                    <a:pt x="0" y="418"/>
                    <a:pt x="4" y="364"/>
                    <a:pt x="9" y="310"/>
                  </a:cubicBezTo>
                  <a:cubicBezTo>
                    <a:pt x="17" y="257"/>
                    <a:pt x="26" y="204"/>
                    <a:pt x="41" y="152"/>
                  </a:cubicBezTo>
                  <a:cubicBezTo>
                    <a:pt x="56" y="101"/>
                    <a:pt x="76" y="51"/>
                    <a:pt x="97" y="2"/>
                  </a:cubicBezTo>
                  <a:cubicBezTo>
                    <a:pt x="97" y="1"/>
                    <a:pt x="97" y="1"/>
                    <a:pt x="98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72" name="Freeform 1269"/>
            <p:cNvSpPr>
              <a:spLocks/>
            </p:cNvSpPr>
            <p:nvPr/>
          </p:nvSpPr>
          <p:spPr bwMode="auto">
            <a:xfrm>
              <a:off x="7716838" y="2568576"/>
              <a:ext cx="28575" cy="412750"/>
            </a:xfrm>
            <a:custGeom>
              <a:avLst/>
              <a:gdLst>
                <a:gd name="T0" fmla="*/ 149053 w 74"/>
                <a:gd name="T1" fmla="*/ 2430509 h 1059"/>
                <a:gd name="T2" fmla="*/ 149053 w 74"/>
                <a:gd name="T3" fmla="*/ 2430509 h 1059"/>
                <a:gd name="T4" fmla="*/ 0 w 74"/>
                <a:gd name="T5" fmla="*/ 1974886 h 1059"/>
                <a:gd name="T6" fmla="*/ 0 w 74"/>
                <a:gd name="T7" fmla="*/ 1519263 h 1059"/>
                <a:gd name="T8" fmla="*/ 0 w 74"/>
                <a:gd name="T9" fmla="*/ 1215254 h 1059"/>
                <a:gd name="T10" fmla="*/ 0 w 74"/>
                <a:gd name="T11" fmla="*/ 759631 h 1059"/>
                <a:gd name="T12" fmla="*/ 0 w 74"/>
                <a:gd name="T13" fmla="*/ 304008 h 1059"/>
                <a:gd name="T14" fmla="*/ 149053 w 74"/>
                <a:gd name="T15" fmla="*/ 0 h 1059"/>
                <a:gd name="T16" fmla="*/ 149053 w 74"/>
                <a:gd name="T17" fmla="*/ 0 h 10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" h="1059">
                  <a:moveTo>
                    <a:pt x="74" y="1059"/>
                  </a:moveTo>
                  <a:cubicBezTo>
                    <a:pt x="74" y="1058"/>
                    <a:pt x="74" y="1058"/>
                    <a:pt x="74" y="1057"/>
                  </a:cubicBezTo>
                  <a:cubicBezTo>
                    <a:pt x="58" y="999"/>
                    <a:pt x="43" y="940"/>
                    <a:pt x="32" y="880"/>
                  </a:cubicBezTo>
                  <a:cubicBezTo>
                    <a:pt x="21" y="821"/>
                    <a:pt x="14" y="761"/>
                    <a:pt x="8" y="701"/>
                  </a:cubicBezTo>
                  <a:cubicBezTo>
                    <a:pt x="4" y="641"/>
                    <a:pt x="0" y="582"/>
                    <a:pt x="0" y="522"/>
                  </a:cubicBezTo>
                  <a:cubicBezTo>
                    <a:pt x="0" y="463"/>
                    <a:pt x="3" y="404"/>
                    <a:pt x="7" y="345"/>
                  </a:cubicBezTo>
                  <a:cubicBezTo>
                    <a:pt x="13" y="286"/>
                    <a:pt x="19" y="228"/>
                    <a:pt x="30" y="171"/>
                  </a:cubicBezTo>
                  <a:cubicBezTo>
                    <a:pt x="40" y="114"/>
                    <a:pt x="54" y="57"/>
                    <a:pt x="69" y="2"/>
                  </a:cubicBezTo>
                  <a:cubicBezTo>
                    <a:pt x="70" y="1"/>
                    <a:pt x="70" y="1"/>
                    <a:pt x="70" y="0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73" name="Freeform 1270"/>
            <p:cNvSpPr>
              <a:spLocks/>
            </p:cNvSpPr>
            <p:nvPr/>
          </p:nvSpPr>
          <p:spPr bwMode="auto">
            <a:xfrm>
              <a:off x="7100888" y="2946401"/>
              <a:ext cx="646113" cy="34925"/>
            </a:xfrm>
            <a:custGeom>
              <a:avLst/>
              <a:gdLst>
                <a:gd name="T0" fmla="*/ 0 w 1656"/>
                <a:gd name="T1" fmla="*/ 329757 h 86"/>
                <a:gd name="T2" fmla="*/ 0 w 1656"/>
                <a:gd name="T3" fmla="*/ 329757 h 86"/>
                <a:gd name="T4" fmla="*/ 609047 w 1656"/>
                <a:gd name="T5" fmla="*/ 164878 h 86"/>
                <a:gd name="T6" fmla="*/ 1217705 w 1656"/>
                <a:gd name="T7" fmla="*/ 0 h 86"/>
                <a:gd name="T8" fmla="*/ 1826752 w 1656"/>
                <a:gd name="T9" fmla="*/ 0 h 86"/>
                <a:gd name="T10" fmla="*/ 2435799 w 1656"/>
                <a:gd name="T11" fmla="*/ 0 h 86"/>
                <a:gd name="T12" fmla="*/ 3044456 w 1656"/>
                <a:gd name="T13" fmla="*/ 164878 h 86"/>
                <a:gd name="T14" fmla="*/ 3805668 w 1656"/>
                <a:gd name="T15" fmla="*/ 329757 h 86"/>
                <a:gd name="T16" fmla="*/ 3805668 w 1656"/>
                <a:gd name="T17" fmla="*/ 329757 h 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56" h="86">
                  <a:moveTo>
                    <a:pt x="0" y="86"/>
                  </a:moveTo>
                  <a:cubicBezTo>
                    <a:pt x="1" y="86"/>
                    <a:pt x="2" y="86"/>
                    <a:pt x="3" y="86"/>
                  </a:cubicBezTo>
                  <a:cubicBezTo>
                    <a:pt x="93" y="66"/>
                    <a:pt x="184" y="49"/>
                    <a:pt x="275" y="36"/>
                  </a:cubicBezTo>
                  <a:cubicBezTo>
                    <a:pt x="366" y="23"/>
                    <a:pt x="458" y="15"/>
                    <a:pt x="550" y="9"/>
                  </a:cubicBezTo>
                  <a:cubicBezTo>
                    <a:pt x="641" y="4"/>
                    <a:pt x="733" y="0"/>
                    <a:pt x="825" y="0"/>
                  </a:cubicBezTo>
                  <a:cubicBezTo>
                    <a:pt x="917" y="0"/>
                    <a:pt x="1009" y="3"/>
                    <a:pt x="1101" y="8"/>
                  </a:cubicBezTo>
                  <a:cubicBezTo>
                    <a:pt x="1193" y="14"/>
                    <a:pt x="1286" y="22"/>
                    <a:pt x="1377" y="35"/>
                  </a:cubicBezTo>
                  <a:cubicBezTo>
                    <a:pt x="1470" y="48"/>
                    <a:pt x="1562" y="66"/>
                    <a:pt x="1653" y="86"/>
                  </a:cubicBezTo>
                  <a:cubicBezTo>
                    <a:pt x="1654" y="86"/>
                    <a:pt x="1655" y="86"/>
                    <a:pt x="1656" y="86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74" name="Freeform 1271"/>
            <p:cNvSpPr>
              <a:spLocks/>
            </p:cNvSpPr>
            <p:nvPr/>
          </p:nvSpPr>
          <p:spPr bwMode="auto">
            <a:xfrm>
              <a:off x="7021513" y="2701926"/>
              <a:ext cx="696913" cy="69850"/>
            </a:xfrm>
            <a:custGeom>
              <a:avLst/>
              <a:gdLst>
                <a:gd name="T0" fmla="*/ 0 w 1790"/>
                <a:gd name="T1" fmla="*/ 0 h 181"/>
                <a:gd name="T2" fmla="*/ 0 w 1790"/>
                <a:gd name="T3" fmla="*/ 0 h 181"/>
                <a:gd name="T4" fmla="*/ 606198 w 1790"/>
                <a:gd name="T5" fmla="*/ 148962 h 181"/>
                <a:gd name="T6" fmla="*/ 1364236 w 1790"/>
                <a:gd name="T7" fmla="*/ 148962 h 181"/>
                <a:gd name="T8" fmla="*/ 1970434 w 1790"/>
                <a:gd name="T9" fmla="*/ 297924 h 181"/>
                <a:gd name="T10" fmla="*/ 2728473 w 1790"/>
                <a:gd name="T11" fmla="*/ 297924 h 181"/>
                <a:gd name="T12" fmla="*/ 3334670 w 1790"/>
                <a:gd name="T13" fmla="*/ 297924 h 181"/>
                <a:gd name="T14" fmla="*/ 3941257 w 1790"/>
                <a:gd name="T15" fmla="*/ 446886 h 181"/>
                <a:gd name="T16" fmla="*/ 3941257 w 1790"/>
                <a:gd name="T17" fmla="*/ 446886 h 1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90" h="18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102" y="17"/>
                    <a:pt x="202" y="33"/>
                    <a:pt x="301" y="47"/>
                  </a:cubicBezTo>
                  <a:cubicBezTo>
                    <a:pt x="400" y="61"/>
                    <a:pt x="499" y="74"/>
                    <a:pt x="599" y="86"/>
                  </a:cubicBezTo>
                  <a:cubicBezTo>
                    <a:pt x="698" y="97"/>
                    <a:pt x="797" y="108"/>
                    <a:pt x="896" y="118"/>
                  </a:cubicBezTo>
                  <a:cubicBezTo>
                    <a:pt x="995" y="128"/>
                    <a:pt x="1094" y="136"/>
                    <a:pt x="1193" y="145"/>
                  </a:cubicBezTo>
                  <a:cubicBezTo>
                    <a:pt x="1292" y="152"/>
                    <a:pt x="1391" y="159"/>
                    <a:pt x="1490" y="165"/>
                  </a:cubicBezTo>
                  <a:cubicBezTo>
                    <a:pt x="1589" y="171"/>
                    <a:pt x="1688" y="176"/>
                    <a:pt x="1787" y="181"/>
                  </a:cubicBezTo>
                  <a:cubicBezTo>
                    <a:pt x="1788" y="181"/>
                    <a:pt x="1789" y="181"/>
                    <a:pt x="1790" y="181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75" name="Freeform 1272"/>
            <p:cNvSpPr>
              <a:spLocks/>
            </p:cNvSpPr>
            <p:nvPr/>
          </p:nvSpPr>
          <p:spPr bwMode="auto">
            <a:xfrm>
              <a:off x="7077076" y="2436813"/>
              <a:ext cx="668338" cy="142875"/>
            </a:xfrm>
            <a:custGeom>
              <a:avLst/>
              <a:gdLst>
                <a:gd name="T0" fmla="*/ 0 w 1713"/>
                <a:gd name="T1" fmla="*/ 0 h 365"/>
                <a:gd name="T2" fmla="*/ 0 w 1713"/>
                <a:gd name="T3" fmla="*/ 0 h 365"/>
                <a:gd name="T4" fmla="*/ 609034 w 1713"/>
                <a:gd name="T5" fmla="*/ 306496 h 365"/>
                <a:gd name="T6" fmla="*/ 1369839 w 1713"/>
                <a:gd name="T7" fmla="*/ 612992 h 365"/>
                <a:gd name="T8" fmla="*/ 1978874 w 1713"/>
                <a:gd name="T9" fmla="*/ 766045 h 365"/>
                <a:gd name="T10" fmla="*/ 2587908 w 1713"/>
                <a:gd name="T11" fmla="*/ 766045 h 365"/>
                <a:gd name="T12" fmla="*/ 3196552 w 1713"/>
                <a:gd name="T13" fmla="*/ 766045 h 365"/>
                <a:gd name="T14" fmla="*/ 3805586 w 1713"/>
                <a:gd name="T15" fmla="*/ 766045 h 365"/>
                <a:gd name="T16" fmla="*/ 3805586 w 1713"/>
                <a:gd name="T17" fmla="*/ 766045 h 3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13" h="365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99" y="52"/>
                    <a:pt x="195" y="100"/>
                    <a:pt x="291" y="140"/>
                  </a:cubicBezTo>
                  <a:cubicBezTo>
                    <a:pt x="386" y="179"/>
                    <a:pt x="482" y="211"/>
                    <a:pt x="577" y="241"/>
                  </a:cubicBezTo>
                  <a:cubicBezTo>
                    <a:pt x="672" y="268"/>
                    <a:pt x="766" y="293"/>
                    <a:pt x="861" y="311"/>
                  </a:cubicBezTo>
                  <a:cubicBezTo>
                    <a:pt x="955" y="329"/>
                    <a:pt x="1050" y="342"/>
                    <a:pt x="1145" y="352"/>
                  </a:cubicBezTo>
                  <a:cubicBezTo>
                    <a:pt x="1239" y="359"/>
                    <a:pt x="1333" y="365"/>
                    <a:pt x="1427" y="363"/>
                  </a:cubicBezTo>
                  <a:cubicBezTo>
                    <a:pt x="1522" y="361"/>
                    <a:pt x="1616" y="351"/>
                    <a:pt x="1711" y="339"/>
                  </a:cubicBezTo>
                  <a:cubicBezTo>
                    <a:pt x="1712" y="339"/>
                    <a:pt x="1713" y="339"/>
                    <a:pt x="1713" y="339"/>
                  </a:cubicBezTo>
                </a:path>
              </a:pathLst>
            </a:custGeom>
            <a:noFill/>
            <a:ln w="19" cap="flat">
              <a:solidFill>
                <a:srgbClr val="25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76" name="Freeform 1273"/>
            <p:cNvSpPr>
              <a:spLocks/>
            </p:cNvSpPr>
            <p:nvPr/>
          </p:nvSpPr>
          <p:spPr bwMode="auto">
            <a:xfrm>
              <a:off x="7669213" y="2500313"/>
              <a:ext cx="149225" cy="133350"/>
            </a:xfrm>
            <a:custGeom>
              <a:avLst/>
              <a:gdLst>
                <a:gd name="T0" fmla="*/ 747285 w 386"/>
                <a:gd name="T1" fmla="*/ 304132 h 342"/>
                <a:gd name="T2" fmla="*/ 298837 w 386"/>
                <a:gd name="T3" fmla="*/ 760329 h 342"/>
                <a:gd name="T4" fmla="*/ 0 w 386"/>
                <a:gd name="T5" fmla="*/ 456197 h 342"/>
                <a:gd name="T6" fmla="*/ 597673 w 386"/>
                <a:gd name="T7" fmla="*/ 0 h 342"/>
                <a:gd name="T8" fmla="*/ 747285 w 386"/>
                <a:gd name="T9" fmla="*/ 304132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6" h="342">
                  <a:moveTo>
                    <a:pt x="361" y="145"/>
                  </a:moveTo>
                  <a:cubicBezTo>
                    <a:pt x="340" y="239"/>
                    <a:pt x="250" y="327"/>
                    <a:pt x="155" y="336"/>
                  </a:cubicBezTo>
                  <a:cubicBezTo>
                    <a:pt x="60" y="342"/>
                    <a:pt x="0" y="277"/>
                    <a:pt x="26" y="194"/>
                  </a:cubicBezTo>
                  <a:cubicBezTo>
                    <a:pt x="57" y="114"/>
                    <a:pt x="158" y="40"/>
                    <a:pt x="247" y="23"/>
                  </a:cubicBezTo>
                  <a:cubicBezTo>
                    <a:pt x="336" y="0"/>
                    <a:pt x="386" y="52"/>
                    <a:pt x="361" y="145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77" name="Freeform 1274"/>
            <p:cNvSpPr>
              <a:spLocks/>
            </p:cNvSpPr>
            <p:nvPr/>
          </p:nvSpPr>
          <p:spPr bwMode="auto">
            <a:xfrm>
              <a:off x="7669213" y="2500313"/>
              <a:ext cx="149225" cy="133350"/>
            </a:xfrm>
            <a:custGeom>
              <a:avLst/>
              <a:gdLst>
                <a:gd name="T0" fmla="*/ 747285 w 386"/>
                <a:gd name="T1" fmla="*/ 304132 h 342"/>
                <a:gd name="T2" fmla="*/ 298837 w 386"/>
                <a:gd name="T3" fmla="*/ 760329 h 342"/>
                <a:gd name="T4" fmla="*/ 0 w 386"/>
                <a:gd name="T5" fmla="*/ 456197 h 342"/>
                <a:gd name="T6" fmla="*/ 597673 w 386"/>
                <a:gd name="T7" fmla="*/ 0 h 342"/>
                <a:gd name="T8" fmla="*/ 747285 w 386"/>
                <a:gd name="T9" fmla="*/ 304132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6" h="342">
                  <a:moveTo>
                    <a:pt x="361" y="145"/>
                  </a:moveTo>
                  <a:cubicBezTo>
                    <a:pt x="340" y="239"/>
                    <a:pt x="250" y="327"/>
                    <a:pt x="155" y="336"/>
                  </a:cubicBezTo>
                  <a:cubicBezTo>
                    <a:pt x="60" y="342"/>
                    <a:pt x="0" y="277"/>
                    <a:pt x="26" y="194"/>
                  </a:cubicBezTo>
                  <a:cubicBezTo>
                    <a:pt x="57" y="114"/>
                    <a:pt x="158" y="40"/>
                    <a:pt x="247" y="23"/>
                  </a:cubicBezTo>
                  <a:cubicBezTo>
                    <a:pt x="336" y="0"/>
                    <a:pt x="386" y="52"/>
                    <a:pt x="361" y="1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78" name="Freeform 1275"/>
            <p:cNvSpPr>
              <a:spLocks/>
            </p:cNvSpPr>
            <p:nvPr/>
          </p:nvSpPr>
          <p:spPr bwMode="auto">
            <a:xfrm>
              <a:off x="7723188" y="2549526"/>
              <a:ext cx="42863" cy="38100"/>
            </a:xfrm>
            <a:custGeom>
              <a:avLst/>
              <a:gdLst>
                <a:gd name="T0" fmla="*/ 151969 w 110"/>
                <a:gd name="T1" fmla="*/ 0 h 97"/>
                <a:gd name="T2" fmla="*/ 0 w 110"/>
                <a:gd name="T3" fmla="*/ 154364 h 97"/>
                <a:gd name="T4" fmla="*/ 0 w 110"/>
                <a:gd name="T5" fmla="*/ 154364 h 97"/>
                <a:gd name="T6" fmla="*/ 151969 w 110"/>
                <a:gd name="T7" fmla="*/ 0 h 97"/>
                <a:gd name="T8" fmla="*/ 151969 w 110"/>
                <a:gd name="T9" fmla="*/ 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3" y="42"/>
                  </a:moveTo>
                  <a:cubicBezTo>
                    <a:pt x="96" y="67"/>
                    <a:pt x="69" y="91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5" y="31"/>
                    <a:pt x="43" y="9"/>
                    <a:pt x="69" y="5"/>
                  </a:cubicBezTo>
                  <a:cubicBezTo>
                    <a:pt x="95" y="0"/>
                    <a:pt x="110" y="17"/>
                    <a:pt x="103" y="42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79" name="Freeform 1276"/>
            <p:cNvSpPr>
              <a:spLocks/>
            </p:cNvSpPr>
            <p:nvPr/>
          </p:nvSpPr>
          <p:spPr bwMode="auto">
            <a:xfrm>
              <a:off x="7723188" y="2549526"/>
              <a:ext cx="42863" cy="38100"/>
            </a:xfrm>
            <a:custGeom>
              <a:avLst/>
              <a:gdLst>
                <a:gd name="T0" fmla="*/ 151969 w 110"/>
                <a:gd name="T1" fmla="*/ 0 h 97"/>
                <a:gd name="T2" fmla="*/ 0 w 110"/>
                <a:gd name="T3" fmla="*/ 154364 h 97"/>
                <a:gd name="T4" fmla="*/ 0 w 110"/>
                <a:gd name="T5" fmla="*/ 154364 h 97"/>
                <a:gd name="T6" fmla="*/ 151969 w 110"/>
                <a:gd name="T7" fmla="*/ 0 h 97"/>
                <a:gd name="T8" fmla="*/ 151969 w 110"/>
                <a:gd name="T9" fmla="*/ 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97">
                  <a:moveTo>
                    <a:pt x="103" y="42"/>
                  </a:moveTo>
                  <a:cubicBezTo>
                    <a:pt x="96" y="67"/>
                    <a:pt x="69" y="91"/>
                    <a:pt x="42" y="94"/>
                  </a:cubicBezTo>
                  <a:cubicBezTo>
                    <a:pt x="16" y="97"/>
                    <a:pt x="0" y="80"/>
                    <a:pt x="7" y="56"/>
                  </a:cubicBezTo>
                  <a:cubicBezTo>
                    <a:pt x="15" y="31"/>
                    <a:pt x="43" y="9"/>
                    <a:pt x="69" y="5"/>
                  </a:cubicBezTo>
                  <a:cubicBezTo>
                    <a:pt x="95" y="0"/>
                    <a:pt x="110" y="17"/>
                    <a:pt x="103" y="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80" name="Freeform 1277"/>
            <p:cNvSpPr>
              <a:spLocks/>
            </p:cNvSpPr>
            <p:nvPr/>
          </p:nvSpPr>
          <p:spPr bwMode="auto">
            <a:xfrm>
              <a:off x="7648576" y="2706688"/>
              <a:ext cx="138113" cy="134938"/>
            </a:xfrm>
            <a:custGeom>
              <a:avLst/>
              <a:gdLst>
                <a:gd name="T0" fmla="*/ 765295 w 353"/>
                <a:gd name="T1" fmla="*/ 453812 h 347"/>
                <a:gd name="T2" fmla="*/ 459333 w 353"/>
                <a:gd name="T3" fmla="*/ 755964 h 347"/>
                <a:gd name="T4" fmla="*/ 0 w 353"/>
                <a:gd name="T5" fmla="*/ 302541 h 347"/>
                <a:gd name="T6" fmla="*/ 459333 w 353"/>
                <a:gd name="T7" fmla="*/ 0 h 347"/>
                <a:gd name="T8" fmla="*/ 765295 w 353"/>
                <a:gd name="T9" fmla="*/ 453812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47">
                  <a:moveTo>
                    <a:pt x="351" y="176"/>
                  </a:moveTo>
                  <a:cubicBezTo>
                    <a:pt x="352" y="275"/>
                    <a:pt x="278" y="347"/>
                    <a:pt x="182" y="338"/>
                  </a:cubicBezTo>
                  <a:cubicBezTo>
                    <a:pt x="86" y="329"/>
                    <a:pt x="3" y="249"/>
                    <a:pt x="0" y="160"/>
                  </a:cubicBezTo>
                  <a:cubicBezTo>
                    <a:pt x="2" y="72"/>
                    <a:pt x="85" y="2"/>
                    <a:pt x="181" y="1"/>
                  </a:cubicBezTo>
                  <a:cubicBezTo>
                    <a:pt x="278" y="0"/>
                    <a:pt x="353" y="77"/>
                    <a:pt x="351" y="176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81" name="Freeform 1278"/>
            <p:cNvSpPr>
              <a:spLocks/>
            </p:cNvSpPr>
            <p:nvPr/>
          </p:nvSpPr>
          <p:spPr bwMode="auto">
            <a:xfrm>
              <a:off x="7648576" y="2706688"/>
              <a:ext cx="138113" cy="134938"/>
            </a:xfrm>
            <a:custGeom>
              <a:avLst/>
              <a:gdLst>
                <a:gd name="T0" fmla="*/ 765295 w 353"/>
                <a:gd name="T1" fmla="*/ 453812 h 347"/>
                <a:gd name="T2" fmla="*/ 459333 w 353"/>
                <a:gd name="T3" fmla="*/ 755964 h 347"/>
                <a:gd name="T4" fmla="*/ 0 w 353"/>
                <a:gd name="T5" fmla="*/ 302541 h 347"/>
                <a:gd name="T6" fmla="*/ 459333 w 353"/>
                <a:gd name="T7" fmla="*/ 0 h 347"/>
                <a:gd name="T8" fmla="*/ 765295 w 353"/>
                <a:gd name="T9" fmla="*/ 453812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47">
                  <a:moveTo>
                    <a:pt x="351" y="176"/>
                  </a:moveTo>
                  <a:cubicBezTo>
                    <a:pt x="352" y="275"/>
                    <a:pt x="278" y="347"/>
                    <a:pt x="182" y="338"/>
                  </a:cubicBezTo>
                  <a:cubicBezTo>
                    <a:pt x="86" y="329"/>
                    <a:pt x="3" y="249"/>
                    <a:pt x="0" y="160"/>
                  </a:cubicBezTo>
                  <a:cubicBezTo>
                    <a:pt x="2" y="72"/>
                    <a:pt x="85" y="2"/>
                    <a:pt x="181" y="1"/>
                  </a:cubicBezTo>
                  <a:cubicBezTo>
                    <a:pt x="278" y="0"/>
                    <a:pt x="353" y="77"/>
                    <a:pt x="351" y="176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82" name="Freeform 1279"/>
            <p:cNvSpPr>
              <a:spLocks/>
            </p:cNvSpPr>
            <p:nvPr/>
          </p:nvSpPr>
          <p:spPr bwMode="auto">
            <a:xfrm>
              <a:off x="7697788" y="2752726"/>
              <a:ext cx="38100" cy="38100"/>
            </a:xfrm>
            <a:custGeom>
              <a:avLst/>
              <a:gdLst>
                <a:gd name="T0" fmla="*/ 142215 w 101"/>
                <a:gd name="T1" fmla="*/ 148167 h 99"/>
                <a:gd name="T2" fmla="*/ 142215 w 101"/>
                <a:gd name="T3" fmla="*/ 148167 h 99"/>
                <a:gd name="T4" fmla="*/ 0 w 101"/>
                <a:gd name="T5" fmla="*/ 148167 h 99"/>
                <a:gd name="T6" fmla="*/ 142215 w 101"/>
                <a:gd name="T7" fmla="*/ 0 h 99"/>
                <a:gd name="T8" fmla="*/ 142215 w 101"/>
                <a:gd name="T9" fmla="*/ 148167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99">
                  <a:moveTo>
                    <a:pt x="100" y="51"/>
                  </a:moveTo>
                  <a:cubicBezTo>
                    <a:pt x="101" y="78"/>
                    <a:pt x="79" y="99"/>
                    <a:pt x="51" y="97"/>
                  </a:cubicBezTo>
                  <a:cubicBezTo>
                    <a:pt x="23" y="95"/>
                    <a:pt x="1" y="73"/>
                    <a:pt x="0" y="47"/>
                  </a:cubicBezTo>
                  <a:cubicBezTo>
                    <a:pt x="0" y="20"/>
                    <a:pt x="23" y="0"/>
                    <a:pt x="51" y="1"/>
                  </a:cubicBezTo>
                  <a:cubicBezTo>
                    <a:pt x="78" y="2"/>
                    <a:pt x="100" y="24"/>
                    <a:pt x="100" y="51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83" name="Freeform 1280"/>
            <p:cNvSpPr>
              <a:spLocks/>
            </p:cNvSpPr>
            <p:nvPr/>
          </p:nvSpPr>
          <p:spPr bwMode="auto">
            <a:xfrm>
              <a:off x="7697788" y="2752726"/>
              <a:ext cx="38100" cy="38100"/>
            </a:xfrm>
            <a:custGeom>
              <a:avLst/>
              <a:gdLst>
                <a:gd name="T0" fmla="*/ 142215 w 101"/>
                <a:gd name="T1" fmla="*/ 148167 h 99"/>
                <a:gd name="T2" fmla="*/ 142215 w 101"/>
                <a:gd name="T3" fmla="*/ 148167 h 99"/>
                <a:gd name="T4" fmla="*/ 0 w 101"/>
                <a:gd name="T5" fmla="*/ 148167 h 99"/>
                <a:gd name="T6" fmla="*/ 142215 w 101"/>
                <a:gd name="T7" fmla="*/ 0 h 99"/>
                <a:gd name="T8" fmla="*/ 142215 w 101"/>
                <a:gd name="T9" fmla="*/ 148167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99">
                  <a:moveTo>
                    <a:pt x="100" y="51"/>
                  </a:moveTo>
                  <a:cubicBezTo>
                    <a:pt x="101" y="78"/>
                    <a:pt x="79" y="99"/>
                    <a:pt x="51" y="97"/>
                  </a:cubicBezTo>
                  <a:cubicBezTo>
                    <a:pt x="23" y="95"/>
                    <a:pt x="1" y="73"/>
                    <a:pt x="0" y="47"/>
                  </a:cubicBezTo>
                  <a:cubicBezTo>
                    <a:pt x="0" y="20"/>
                    <a:pt x="23" y="0"/>
                    <a:pt x="51" y="1"/>
                  </a:cubicBezTo>
                  <a:cubicBezTo>
                    <a:pt x="78" y="2"/>
                    <a:pt x="100" y="24"/>
                    <a:pt x="100" y="5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84" name="Freeform 1281"/>
            <p:cNvSpPr>
              <a:spLocks/>
            </p:cNvSpPr>
            <p:nvPr/>
          </p:nvSpPr>
          <p:spPr bwMode="auto">
            <a:xfrm>
              <a:off x="7670801" y="2909888"/>
              <a:ext cx="147638" cy="146050"/>
            </a:xfrm>
            <a:custGeom>
              <a:avLst/>
              <a:gdLst>
                <a:gd name="T0" fmla="*/ 762796 w 378"/>
                <a:gd name="T1" fmla="*/ 457675 h 374"/>
                <a:gd name="T2" fmla="*/ 610081 w 378"/>
                <a:gd name="T3" fmla="*/ 762662 h 374"/>
                <a:gd name="T4" fmla="*/ 0 w 378"/>
                <a:gd name="T5" fmla="*/ 304987 h 374"/>
                <a:gd name="T6" fmla="*/ 305040 w 378"/>
                <a:gd name="T7" fmla="*/ 0 h 374"/>
                <a:gd name="T8" fmla="*/ 762796 w 378"/>
                <a:gd name="T9" fmla="*/ 457675 h 3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8" h="374">
                  <a:moveTo>
                    <a:pt x="353" y="224"/>
                  </a:moveTo>
                  <a:cubicBezTo>
                    <a:pt x="378" y="322"/>
                    <a:pt x="334" y="374"/>
                    <a:pt x="249" y="346"/>
                  </a:cubicBezTo>
                  <a:cubicBezTo>
                    <a:pt x="164" y="322"/>
                    <a:pt x="63" y="235"/>
                    <a:pt x="28" y="149"/>
                  </a:cubicBezTo>
                  <a:cubicBezTo>
                    <a:pt x="0" y="61"/>
                    <a:pt x="57" y="0"/>
                    <a:pt x="150" y="14"/>
                  </a:cubicBezTo>
                  <a:cubicBezTo>
                    <a:pt x="243" y="31"/>
                    <a:pt x="332" y="125"/>
                    <a:pt x="353" y="224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85" name="Freeform 1282"/>
            <p:cNvSpPr>
              <a:spLocks/>
            </p:cNvSpPr>
            <p:nvPr/>
          </p:nvSpPr>
          <p:spPr bwMode="auto">
            <a:xfrm>
              <a:off x="7670801" y="2909888"/>
              <a:ext cx="147638" cy="146050"/>
            </a:xfrm>
            <a:custGeom>
              <a:avLst/>
              <a:gdLst>
                <a:gd name="T0" fmla="*/ 762796 w 378"/>
                <a:gd name="T1" fmla="*/ 457675 h 374"/>
                <a:gd name="T2" fmla="*/ 610081 w 378"/>
                <a:gd name="T3" fmla="*/ 762662 h 374"/>
                <a:gd name="T4" fmla="*/ 0 w 378"/>
                <a:gd name="T5" fmla="*/ 304987 h 374"/>
                <a:gd name="T6" fmla="*/ 305040 w 378"/>
                <a:gd name="T7" fmla="*/ 0 h 374"/>
                <a:gd name="T8" fmla="*/ 762796 w 378"/>
                <a:gd name="T9" fmla="*/ 457675 h 3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8" h="374">
                  <a:moveTo>
                    <a:pt x="353" y="224"/>
                  </a:moveTo>
                  <a:cubicBezTo>
                    <a:pt x="378" y="322"/>
                    <a:pt x="334" y="374"/>
                    <a:pt x="249" y="346"/>
                  </a:cubicBezTo>
                  <a:cubicBezTo>
                    <a:pt x="164" y="322"/>
                    <a:pt x="63" y="235"/>
                    <a:pt x="28" y="149"/>
                  </a:cubicBezTo>
                  <a:cubicBezTo>
                    <a:pt x="0" y="61"/>
                    <a:pt x="57" y="0"/>
                    <a:pt x="150" y="14"/>
                  </a:cubicBezTo>
                  <a:cubicBezTo>
                    <a:pt x="243" y="31"/>
                    <a:pt x="332" y="125"/>
                    <a:pt x="353" y="22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86" name="Freeform 1283"/>
            <p:cNvSpPr>
              <a:spLocks/>
            </p:cNvSpPr>
            <p:nvPr/>
          </p:nvSpPr>
          <p:spPr bwMode="auto">
            <a:xfrm>
              <a:off x="7724776" y="2960688"/>
              <a:ext cx="41275" cy="41275"/>
            </a:xfrm>
            <a:custGeom>
              <a:avLst/>
              <a:gdLst>
                <a:gd name="T0" fmla="*/ 143516 w 109"/>
                <a:gd name="T1" fmla="*/ 151471 h 106"/>
                <a:gd name="T2" fmla="*/ 143516 w 109"/>
                <a:gd name="T3" fmla="*/ 151471 h 106"/>
                <a:gd name="T4" fmla="*/ 0 w 109"/>
                <a:gd name="T5" fmla="*/ 0 h 106"/>
                <a:gd name="T6" fmla="*/ 0 w 109"/>
                <a:gd name="T7" fmla="*/ 0 h 106"/>
                <a:gd name="T8" fmla="*/ 143516 w 109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9" h="106">
                  <a:moveTo>
                    <a:pt x="101" y="64"/>
                  </a:moveTo>
                  <a:cubicBezTo>
                    <a:pt x="109" y="90"/>
                    <a:pt x="95" y="106"/>
                    <a:pt x="69" y="100"/>
                  </a:cubicBezTo>
                  <a:cubicBezTo>
                    <a:pt x="44" y="94"/>
                    <a:pt x="17" y="68"/>
                    <a:pt x="8" y="42"/>
                  </a:cubicBezTo>
                  <a:cubicBezTo>
                    <a:pt x="0" y="17"/>
                    <a:pt x="15" y="0"/>
                    <a:pt x="41" y="5"/>
                  </a:cubicBezTo>
                  <a:cubicBezTo>
                    <a:pt x="67" y="11"/>
                    <a:pt x="94" y="37"/>
                    <a:pt x="101" y="64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87" name="Freeform 1284"/>
            <p:cNvSpPr>
              <a:spLocks/>
            </p:cNvSpPr>
            <p:nvPr/>
          </p:nvSpPr>
          <p:spPr bwMode="auto">
            <a:xfrm>
              <a:off x="7724776" y="2960688"/>
              <a:ext cx="41275" cy="41275"/>
            </a:xfrm>
            <a:custGeom>
              <a:avLst/>
              <a:gdLst>
                <a:gd name="T0" fmla="*/ 143516 w 109"/>
                <a:gd name="T1" fmla="*/ 151471 h 106"/>
                <a:gd name="T2" fmla="*/ 143516 w 109"/>
                <a:gd name="T3" fmla="*/ 151471 h 106"/>
                <a:gd name="T4" fmla="*/ 0 w 109"/>
                <a:gd name="T5" fmla="*/ 0 h 106"/>
                <a:gd name="T6" fmla="*/ 0 w 109"/>
                <a:gd name="T7" fmla="*/ 0 h 106"/>
                <a:gd name="T8" fmla="*/ 143516 w 109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9" h="106">
                  <a:moveTo>
                    <a:pt x="101" y="64"/>
                  </a:moveTo>
                  <a:cubicBezTo>
                    <a:pt x="109" y="90"/>
                    <a:pt x="95" y="106"/>
                    <a:pt x="69" y="100"/>
                  </a:cubicBezTo>
                  <a:cubicBezTo>
                    <a:pt x="44" y="94"/>
                    <a:pt x="17" y="68"/>
                    <a:pt x="8" y="42"/>
                  </a:cubicBezTo>
                  <a:cubicBezTo>
                    <a:pt x="0" y="17"/>
                    <a:pt x="15" y="0"/>
                    <a:pt x="41" y="5"/>
                  </a:cubicBezTo>
                  <a:cubicBezTo>
                    <a:pt x="67" y="11"/>
                    <a:pt x="94" y="37"/>
                    <a:pt x="101" y="6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88" name="Freeform 1285"/>
            <p:cNvSpPr>
              <a:spLocks/>
            </p:cNvSpPr>
            <p:nvPr/>
          </p:nvSpPr>
          <p:spPr bwMode="auto">
            <a:xfrm>
              <a:off x="7445376" y="2517776"/>
              <a:ext cx="157163" cy="114300"/>
            </a:xfrm>
            <a:custGeom>
              <a:avLst/>
              <a:gdLst>
                <a:gd name="T0" fmla="*/ 756639 w 404"/>
                <a:gd name="T1" fmla="*/ 302467 h 294"/>
                <a:gd name="T2" fmla="*/ 302655 w 404"/>
                <a:gd name="T3" fmla="*/ 604546 h 294"/>
                <a:gd name="T4" fmla="*/ 0 w 404"/>
                <a:gd name="T5" fmla="*/ 302467 h 294"/>
                <a:gd name="T6" fmla="*/ 605311 w 404"/>
                <a:gd name="T7" fmla="*/ 0 h 294"/>
                <a:gd name="T8" fmla="*/ 756639 w 404"/>
                <a:gd name="T9" fmla="*/ 30246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4" h="294">
                  <a:moveTo>
                    <a:pt x="368" y="154"/>
                  </a:moveTo>
                  <a:cubicBezTo>
                    <a:pt x="339" y="232"/>
                    <a:pt x="243" y="294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6" y="10"/>
                  </a:cubicBezTo>
                  <a:cubicBezTo>
                    <a:pt x="364" y="17"/>
                    <a:pt x="404" y="78"/>
                    <a:pt x="368" y="154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89" name="Freeform 1286"/>
            <p:cNvSpPr>
              <a:spLocks/>
            </p:cNvSpPr>
            <p:nvPr/>
          </p:nvSpPr>
          <p:spPr bwMode="auto">
            <a:xfrm>
              <a:off x="7445376" y="2517776"/>
              <a:ext cx="157163" cy="114300"/>
            </a:xfrm>
            <a:custGeom>
              <a:avLst/>
              <a:gdLst>
                <a:gd name="T0" fmla="*/ 756639 w 404"/>
                <a:gd name="T1" fmla="*/ 302467 h 294"/>
                <a:gd name="T2" fmla="*/ 302655 w 404"/>
                <a:gd name="T3" fmla="*/ 604546 h 294"/>
                <a:gd name="T4" fmla="*/ 0 w 404"/>
                <a:gd name="T5" fmla="*/ 302467 h 294"/>
                <a:gd name="T6" fmla="*/ 605311 w 404"/>
                <a:gd name="T7" fmla="*/ 0 h 294"/>
                <a:gd name="T8" fmla="*/ 756639 w 404"/>
                <a:gd name="T9" fmla="*/ 30246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4" h="294">
                  <a:moveTo>
                    <a:pt x="368" y="154"/>
                  </a:moveTo>
                  <a:cubicBezTo>
                    <a:pt x="339" y="232"/>
                    <a:pt x="243" y="294"/>
                    <a:pt x="148" y="286"/>
                  </a:cubicBezTo>
                  <a:cubicBezTo>
                    <a:pt x="53" y="276"/>
                    <a:pt x="0" y="202"/>
                    <a:pt x="35" y="124"/>
                  </a:cubicBezTo>
                  <a:cubicBezTo>
                    <a:pt x="77" y="48"/>
                    <a:pt x="187" y="0"/>
                    <a:pt x="276" y="10"/>
                  </a:cubicBezTo>
                  <a:cubicBezTo>
                    <a:pt x="364" y="17"/>
                    <a:pt x="404" y="78"/>
                    <a:pt x="368" y="154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90" name="Freeform 1287"/>
            <p:cNvSpPr>
              <a:spLocks/>
            </p:cNvSpPr>
            <p:nvPr/>
          </p:nvSpPr>
          <p:spPr bwMode="auto">
            <a:xfrm>
              <a:off x="7500938" y="2557463"/>
              <a:ext cx="44450" cy="33338"/>
            </a:xfrm>
            <a:custGeom>
              <a:avLst/>
              <a:gdLst>
                <a:gd name="T0" fmla="*/ 149584 w 115"/>
                <a:gd name="T1" fmla="*/ 161468 h 83"/>
                <a:gd name="T2" fmla="*/ 0 w 115"/>
                <a:gd name="T3" fmla="*/ 161468 h 83"/>
                <a:gd name="T4" fmla="*/ 0 w 115"/>
                <a:gd name="T5" fmla="*/ 161468 h 83"/>
                <a:gd name="T6" fmla="*/ 149584 w 115"/>
                <a:gd name="T7" fmla="*/ 0 h 83"/>
                <a:gd name="T8" fmla="*/ 149584 w 115"/>
                <a:gd name="T9" fmla="*/ 161468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6" y="67"/>
                    <a:pt x="67" y="83"/>
                    <a:pt x="40" y="81"/>
                  </a:cubicBezTo>
                  <a:cubicBezTo>
                    <a:pt x="14" y="79"/>
                    <a:pt x="0" y="58"/>
                    <a:pt x="10" y="36"/>
                  </a:cubicBezTo>
                  <a:cubicBezTo>
                    <a:pt x="21" y="15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91" name="Freeform 1288"/>
            <p:cNvSpPr>
              <a:spLocks/>
            </p:cNvSpPr>
            <p:nvPr/>
          </p:nvSpPr>
          <p:spPr bwMode="auto">
            <a:xfrm>
              <a:off x="7500938" y="2557463"/>
              <a:ext cx="44450" cy="33338"/>
            </a:xfrm>
            <a:custGeom>
              <a:avLst/>
              <a:gdLst>
                <a:gd name="T0" fmla="*/ 149584 w 115"/>
                <a:gd name="T1" fmla="*/ 161468 h 83"/>
                <a:gd name="T2" fmla="*/ 0 w 115"/>
                <a:gd name="T3" fmla="*/ 161468 h 83"/>
                <a:gd name="T4" fmla="*/ 0 w 115"/>
                <a:gd name="T5" fmla="*/ 161468 h 83"/>
                <a:gd name="T6" fmla="*/ 149584 w 115"/>
                <a:gd name="T7" fmla="*/ 0 h 83"/>
                <a:gd name="T8" fmla="*/ 149584 w 115"/>
                <a:gd name="T9" fmla="*/ 161468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83">
                  <a:moveTo>
                    <a:pt x="105" y="45"/>
                  </a:moveTo>
                  <a:cubicBezTo>
                    <a:pt x="96" y="67"/>
                    <a:pt x="67" y="83"/>
                    <a:pt x="40" y="81"/>
                  </a:cubicBezTo>
                  <a:cubicBezTo>
                    <a:pt x="14" y="79"/>
                    <a:pt x="0" y="58"/>
                    <a:pt x="10" y="36"/>
                  </a:cubicBezTo>
                  <a:cubicBezTo>
                    <a:pt x="21" y="15"/>
                    <a:pt x="51" y="0"/>
                    <a:pt x="77" y="2"/>
                  </a:cubicBezTo>
                  <a:cubicBezTo>
                    <a:pt x="103" y="4"/>
                    <a:pt x="115" y="23"/>
                    <a:pt x="105" y="4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92" name="Freeform 1289"/>
            <p:cNvSpPr>
              <a:spLocks/>
            </p:cNvSpPr>
            <p:nvPr/>
          </p:nvSpPr>
          <p:spPr bwMode="auto">
            <a:xfrm>
              <a:off x="7416801" y="2693988"/>
              <a:ext cx="138113" cy="127000"/>
            </a:xfrm>
            <a:custGeom>
              <a:avLst/>
              <a:gdLst>
                <a:gd name="T0" fmla="*/ 765295 w 353"/>
                <a:gd name="T1" fmla="*/ 457982 h 325"/>
                <a:gd name="T2" fmla="*/ 459333 w 353"/>
                <a:gd name="T3" fmla="*/ 763563 h 325"/>
                <a:gd name="T4" fmla="*/ 0 w 353"/>
                <a:gd name="T5" fmla="*/ 305582 h 325"/>
                <a:gd name="T6" fmla="*/ 459333 w 353"/>
                <a:gd name="T7" fmla="*/ 0 h 325"/>
                <a:gd name="T8" fmla="*/ 765295 w 353"/>
                <a:gd name="T9" fmla="*/ 457982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3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93" name="Freeform 1290"/>
            <p:cNvSpPr>
              <a:spLocks/>
            </p:cNvSpPr>
            <p:nvPr/>
          </p:nvSpPr>
          <p:spPr bwMode="auto">
            <a:xfrm>
              <a:off x="7416801" y="2693988"/>
              <a:ext cx="138113" cy="127000"/>
            </a:xfrm>
            <a:custGeom>
              <a:avLst/>
              <a:gdLst>
                <a:gd name="T0" fmla="*/ 765295 w 353"/>
                <a:gd name="T1" fmla="*/ 457982 h 325"/>
                <a:gd name="T2" fmla="*/ 459333 w 353"/>
                <a:gd name="T3" fmla="*/ 763563 h 325"/>
                <a:gd name="T4" fmla="*/ 0 w 353"/>
                <a:gd name="T5" fmla="*/ 305582 h 325"/>
                <a:gd name="T6" fmla="*/ 459333 w 353"/>
                <a:gd name="T7" fmla="*/ 0 h 325"/>
                <a:gd name="T8" fmla="*/ 765295 w 353"/>
                <a:gd name="T9" fmla="*/ 457982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325">
                  <a:moveTo>
                    <a:pt x="350" y="175"/>
                  </a:moveTo>
                  <a:cubicBezTo>
                    <a:pt x="353" y="261"/>
                    <a:pt x="283" y="325"/>
                    <a:pt x="187" y="318"/>
                  </a:cubicBezTo>
                  <a:cubicBezTo>
                    <a:pt x="91" y="311"/>
                    <a:pt x="5" y="235"/>
                    <a:pt x="0" y="148"/>
                  </a:cubicBezTo>
                  <a:cubicBezTo>
                    <a:pt x="2" y="61"/>
                    <a:pt x="87" y="0"/>
                    <a:pt x="183" y="9"/>
                  </a:cubicBezTo>
                  <a:cubicBezTo>
                    <a:pt x="279" y="16"/>
                    <a:pt x="352" y="90"/>
                    <a:pt x="350" y="17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94" name="Freeform 1291"/>
            <p:cNvSpPr>
              <a:spLocks/>
            </p:cNvSpPr>
            <p:nvPr/>
          </p:nvSpPr>
          <p:spPr bwMode="auto">
            <a:xfrm>
              <a:off x="7466013" y="2740026"/>
              <a:ext cx="39688" cy="36513"/>
            </a:xfrm>
            <a:custGeom>
              <a:avLst/>
              <a:gdLst>
                <a:gd name="T0" fmla="*/ 315123 w 100"/>
                <a:gd name="T1" fmla="*/ 154297 h 93"/>
                <a:gd name="T2" fmla="*/ 157561 w 100"/>
                <a:gd name="T3" fmla="*/ 154297 h 93"/>
                <a:gd name="T4" fmla="*/ 0 w 100"/>
                <a:gd name="T5" fmla="*/ 154297 h 93"/>
                <a:gd name="T6" fmla="*/ 157561 w 100"/>
                <a:gd name="T7" fmla="*/ 0 h 93"/>
                <a:gd name="T8" fmla="*/ 315123 w 100"/>
                <a:gd name="T9" fmla="*/ 15429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2" y="91"/>
                  </a:cubicBezTo>
                  <a:cubicBezTo>
                    <a:pt x="24" y="89"/>
                    <a:pt x="1" y="67"/>
                    <a:pt x="0" y="43"/>
                  </a:cubicBezTo>
                  <a:cubicBezTo>
                    <a:pt x="0" y="18"/>
                    <a:pt x="23" y="0"/>
                    <a:pt x="51" y="2"/>
                  </a:cubicBezTo>
                  <a:cubicBezTo>
                    <a:pt x="78" y="4"/>
                    <a:pt x="100" y="26"/>
                    <a:pt x="100" y="50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95" name="Freeform 1292"/>
            <p:cNvSpPr>
              <a:spLocks/>
            </p:cNvSpPr>
            <p:nvPr/>
          </p:nvSpPr>
          <p:spPr bwMode="auto">
            <a:xfrm>
              <a:off x="7466013" y="2740026"/>
              <a:ext cx="39688" cy="36513"/>
            </a:xfrm>
            <a:custGeom>
              <a:avLst/>
              <a:gdLst>
                <a:gd name="T0" fmla="*/ 315123 w 100"/>
                <a:gd name="T1" fmla="*/ 154297 h 93"/>
                <a:gd name="T2" fmla="*/ 157561 w 100"/>
                <a:gd name="T3" fmla="*/ 154297 h 93"/>
                <a:gd name="T4" fmla="*/ 0 w 100"/>
                <a:gd name="T5" fmla="*/ 154297 h 93"/>
                <a:gd name="T6" fmla="*/ 157561 w 100"/>
                <a:gd name="T7" fmla="*/ 0 h 93"/>
                <a:gd name="T8" fmla="*/ 315123 w 100"/>
                <a:gd name="T9" fmla="*/ 154297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93">
                  <a:moveTo>
                    <a:pt x="100" y="50"/>
                  </a:moveTo>
                  <a:cubicBezTo>
                    <a:pt x="100" y="74"/>
                    <a:pt x="79" y="93"/>
                    <a:pt x="52" y="91"/>
                  </a:cubicBezTo>
                  <a:cubicBezTo>
                    <a:pt x="24" y="89"/>
                    <a:pt x="1" y="67"/>
                    <a:pt x="0" y="43"/>
                  </a:cubicBezTo>
                  <a:cubicBezTo>
                    <a:pt x="0" y="18"/>
                    <a:pt x="23" y="0"/>
                    <a:pt x="51" y="2"/>
                  </a:cubicBezTo>
                  <a:cubicBezTo>
                    <a:pt x="78" y="4"/>
                    <a:pt x="100" y="26"/>
                    <a:pt x="100" y="50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96" name="Freeform 1293"/>
            <p:cNvSpPr>
              <a:spLocks/>
            </p:cNvSpPr>
            <p:nvPr/>
          </p:nvSpPr>
          <p:spPr bwMode="auto">
            <a:xfrm>
              <a:off x="7451726" y="2887663"/>
              <a:ext cx="157163" cy="122238"/>
            </a:xfrm>
            <a:custGeom>
              <a:avLst/>
              <a:gdLst>
                <a:gd name="T0" fmla="*/ 749428 w 406"/>
                <a:gd name="T1" fmla="*/ 301132 h 315"/>
                <a:gd name="T2" fmla="*/ 599232 w 406"/>
                <a:gd name="T3" fmla="*/ 752831 h 315"/>
                <a:gd name="T4" fmla="*/ 0 w 406"/>
                <a:gd name="T5" fmla="*/ 301132 h 315"/>
                <a:gd name="T6" fmla="*/ 299616 w 406"/>
                <a:gd name="T7" fmla="*/ 0 h 315"/>
                <a:gd name="T8" fmla="*/ 749428 w 406"/>
                <a:gd name="T9" fmla="*/ 301132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6" h="315">
                  <a:moveTo>
                    <a:pt x="366" y="173"/>
                  </a:moveTo>
                  <a:cubicBezTo>
                    <a:pt x="406" y="256"/>
                    <a:pt x="376" y="315"/>
                    <a:pt x="290" y="309"/>
                  </a:cubicBezTo>
                  <a:cubicBezTo>
                    <a:pt x="205" y="305"/>
                    <a:pt x="90" y="237"/>
                    <a:pt x="41" y="153"/>
                  </a:cubicBezTo>
                  <a:cubicBezTo>
                    <a:pt x="0" y="67"/>
                    <a:pt x="48" y="0"/>
                    <a:pt x="142" y="6"/>
                  </a:cubicBezTo>
                  <a:cubicBezTo>
                    <a:pt x="235" y="13"/>
                    <a:pt x="332" y="88"/>
                    <a:pt x="366" y="17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97" name="Freeform 1294"/>
            <p:cNvSpPr>
              <a:spLocks/>
            </p:cNvSpPr>
            <p:nvPr/>
          </p:nvSpPr>
          <p:spPr bwMode="auto">
            <a:xfrm>
              <a:off x="7451726" y="2887663"/>
              <a:ext cx="157163" cy="122238"/>
            </a:xfrm>
            <a:custGeom>
              <a:avLst/>
              <a:gdLst>
                <a:gd name="T0" fmla="*/ 749428 w 406"/>
                <a:gd name="T1" fmla="*/ 301132 h 315"/>
                <a:gd name="T2" fmla="*/ 599232 w 406"/>
                <a:gd name="T3" fmla="*/ 752831 h 315"/>
                <a:gd name="T4" fmla="*/ 0 w 406"/>
                <a:gd name="T5" fmla="*/ 301132 h 315"/>
                <a:gd name="T6" fmla="*/ 299616 w 406"/>
                <a:gd name="T7" fmla="*/ 0 h 315"/>
                <a:gd name="T8" fmla="*/ 749428 w 406"/>
                <a:gd name="T9" fmla="*/ 301132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6" h="315">
                  <a:moveTo>
                    <a:pt x="366" y="173"/>
                  </a:moveTo>
                  <a:cubicBezTo>
                    <a:pt x="406" y="256"/>
                    <a:pt x="376" y="315"/>
                    <a:pt x="290" y="309"/>
                  </a:cubicBezTo>
                  <a:cubicBezTo>
                    <a:pt x="205" y="305"/>
                    <a:pt x="90" y="237"/>
                    <a:pt x="41" y="153"/>
                  </a:cubicBezTo>
                  <a:cubicBezTo>
                    <a:pt x="0" y="67"/>
                    <a:pt x="48" y="0"/>
                    <a:pt x="142" y="6"/>
                  </a:cubicBezTo>
                  <a:cubicBezTo>
                    <a:pt x="235" y="13"/>
                    <a:pt x="332" y="88"/>
                    <a:pt x="366" y="173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98" name="Freeform 1295"/>
            <p:cNvSpPr>
              <a:spLocks/>
            </p:cNvSpPr>
            <p:nvPr/>
          </p:nvSpPr>
          <p:spPr bwMode="auto">
            <a:xfrm>
              <a:off x="7507288" y="2932113"/>
              <a:ext cx="46038" cy="34925"/>
            </a:xfrm>
            <a:custGeom>
              <a:avLst/>
              <a:gdLst>
                <a:gd name="T0" fmla="*/ 315122 w 116"/>
                <a:gd name="T1" fmla="*/ 150566 h 90"/>
                <a:gd name="T2" fmla="*/ 157561 w 116"/>
                <a:gd name="T3" fmla="*/ 150566 h 90"/>
                <a:gd name="T4" fmla="*/ 0 w 116"/>
                <a:gd name="T5" fmla="*/ 150566 h 90"/>
                <a:gd name="T6" fmla="*/ 157561 w 116"/>
                <a:gd name="T7" fmla="*/ 0 h 90"/>
                <a:gd name="T8" fmla="*/ 315122 w 116"/>
                <a:gd name="T9" fmla="*/ 150566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5" y="48"/>
                  </a:moveTo>
                  <a:cubicBezTo>
                    <a:pt x="116" y="72"/>
                    <a:pt x="106" y="90"/>
                    <a:pt x="81" y="89"/>
                  </a:cubicBezTo>
                  <a:cubicBezTo>
                    <a:pt x="55" y="87"/>
                    <a:pt x="24" y="67"/>
                    <a:pt x="12" y="43"/>
                  </a:cubicBezTo>
                  <a:cubicBezTo>
                    <a:pt x="0" y="19"/>
                    <a:pt x="12" y="0"/>
                    <a:pt x="38" y="2"/>
                  </a:cubicBezTo>
                  <a:cubicBezTo>
                    <a:pt x="64" y="3"/>
                    <a:pt x="94" y="24"/>
                    <a:pt x="105" y="48"/>
                  </a:cubicBezTo>
                  <a:close/>
                </a:path>
              </a:pathLst>
            </a:custGeom>
            <a:solidFill>
              <a:srgbClr val="39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299" name="Freeform 1296"/>
            <p:cNvSpPr>
              <a:spLocks/>
            </p:cNvSpPr>
            <p:nvPr/>
          </p:nvSpPr>
          <p:spPr bwMode="auto">
            <a:xfrm>
              <a:off x="7507288" y="2932113"/>
              <a:ext cx="46038" cy="34925"/>
            </a:xfrm>
            <a:custGeom>
              <a:avLst/>
              <a:gdLst>
                <a:gd name="T0" fmla="*/ 315122 w 116"/>
                <a:gd name="T1" fmla="*/ 150566 h 90"/>
                <a:gd name="T2" fmla="*/ 157561 w 116"/>
                <a:gd name="T3" fmla="*/ 150566 h 90"/>
                <a:gd name="T4" fmla="*/ 0 w 116"/>
                <a:gd name="T5" fmla="*/ 150566 h 90"/>
                <a:gd name="T6" fmla="*/ 157561 w 116"/>
                <a:gd name="T7" fmla="*/ 0 h 90"/>
                <a:gd name="T8" fmla="*/ 315122 w 116"/>
                <a:gd name="T9" fmla="*/ 150566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90">
                  <a:moveTo>
                    <a:pt x="105" y="48"/>
                  </a:moveTo>
                  <a:cubicBezTo>
                    <a:pt x="116" y="72"/>
                    <a:pt x="106" y="90"/>
                    <a:pt x="81" y="89"/>
                  </a:cubicBezTo>
                  <a:cubicBezTo>
                    <a:pt x="55" y="87"/>
                    <a:pt x="24" y="67"/>
                    <a:pt x="12" y="43"/>
                  </a:cubicBezTo>
                  <a:cubicBezTo>
                    <a:pt x="0" y="19"/>
                    <a:pt x="12" y="0"/>
                    <a:pt x="38" y="2"/>
                  </a:cubicBezTo>
                  <a:cubicBezTo>
                    <a:pt x="64" y="3"/>
                    <a:pt x="94" y="24"/>
                    <a:pt x="105" y="4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00" name="Freeform 1297"/>
            <p:cNvSpPr>
              <a:spLocks/>
            </p:cNvSpPr>
            <p:nvPr/>
          </p:nvSpPr>
          <p:spPr bwMode="auto">
            <a:xfrm>
              <a:off x="7219951" y="2460626"/>
              <a:ext cx="165100" cy="139700"/>
            </a:xfrm>
            <a:custGeom>
              <a:avLst/>
              <a:gdLst>
                <a:gd name="T0" fmla="*/ 901074 w 426"/>
                <a:gd name="T1" fmla="*/ 456952 h 358"/>
                <a:gd name="T2" fmla="*/ 300358 w 426"/>
                <a:gd name="T3" fmla="*/ 761326 h 358"/>
                <a:gd name="T4" fmla="*/ 150373 w 426"/>
                <a:gd name="T5" fmla="*/ 304374 h 358"/>
                <a:gd name="T6" fmla="*/ 600716 w 426"/>
                <a:gd name="T7" fmla="*/ 0 h 358"/>
                <a:gd name="T8" fmla="*/ 901074 w 426"/>
                <a:gd name="T9" fmla="*/ 456952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80" y="225"/>
                  </a:moveTo>
                  <a:cubicBezTo>
                    <a:pt x="341" y="306"/>
                    <a:pt x="238" y="358"/>
                    <a:pt x="143" y="337"/>
                  </a:cubicBezTo>
                  <a:cubicBezTo>
                    <a:pt x="48" y="313"/>
                    <a:pt x="0" y="215"/>
                    <a:pt x="44" y="125"/>
                  </a:cubicBezTo>
                  <a:cubicBezTo>
                    <a:pt x="96" y="38"/>
                    <a:pt x="217" y="0"/>
                    <a:pt x="306" y="34"/>
                  </a:cubicBezTo>
                  <a:cubicBezTo>
                    <a:pt x="396" y="64"/>
                    <a:pt x="426" y="147"/>
                    <a:pt x="380" y="22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01" name="Freeform 1298"/>
            <p:cNvSpPr>
              <a:spLocks/>
            </p:cNvSpPr>
            <p:nvPr/>
          </p:nvSpPr>
          <p:spPr bwMode="auto">
            <a:xfrm>
              <a:off x="7219951" y="2460626"/>
              <a:ext cx="165100" cy="139700"/>
            </a:xfrm>
            <a:custGeom>
              <a:avLst/>
              <a:gdLst>
                <a:gd name="T0" fmla="*/ 901074 w 426"/>
                <a:gd name="T1" fmla="*/ 456952 h 358"/>
                <a:gd name="T2" fmla="*/ 300358 w 426"/>
                <a:gd name="T3" fmla="*/ 761326 h 358"/>
                <a:gd name="T4" fmla="*/ 150373 w 426"/>
                <a:gd name="T5" fmla="*/ 304374 h 358"/>
                <a:gd name="T6" fmla="*/ 600716 w 426"/>
                <a:gd name="T7" fmla="*/ 0 h 358"/>
                <a:gd name="T8" fmla="*/ 901074 w 426"/>
                <a:gd name="T9" fmla="*/ 456952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6" h="358">
                  <a:moveTo>
                    <a:pt x="380" y="225"/>
                  </a:moveTo>
                  <a:cubicBezTo>
                    <a:pt x="341" y="306"/>
                    <a:pt x="238" y="358"/>
                    <a:pt x="143" y="337"/>
                  </a:cubicBezTo>
                  <a:cubicBezTo>
                    <a:pt x="48" y="313"/>
                    <a:pt x="0" y="215"/>
                    <a:pt x="44" y="125"/>
                  </a:cubicBezTo>
                  <a:cubicBezTo>
                    <a:pt x="96" y="38"/>
                    <a:pt x="217" y="0"/>
                    <a:pt x="306" y="34"/>
                  </a:cubicBezTo>
                  <a:cubicBezTo>
                    <a:pt x="396" y="64"/>
                    <a:pt x="426" y="147"/>
                    <a:pt x="380" y="22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02" name="Freeform 1299"/>
            <p:cNvSpPr>
              <a:spLocks/>
            </p:cNvSpPr>
            <p:nvPr/>
          </p:nvSpPr>
          <p:spPr bwMode="auto">
            <a:xfrm>
              <a:off x="7278688" y="2511426"/>
              <a:ext cx="47625" cy="39688"/>
            </a:xfrm>
            <a:custGeom>
              <a:avLst/>
              <a:gdLst>
                <a:gd name="T0" fmla="*/ 304878 w 122"/>
                <a:gd name="T1" fmla="*/ 148348 h 103"/>
                <a:gd name="T2" fmla="*/ 0 w 122"/>
                <a:gd name="T3" fmla="*/ 148348 h 103"/>
                <a:gd name="T4" fmla="*/ 0 w 122"/>
                <a:gd name="T5" fmla="*/ 0 h 103"/>
                <a:gd name="T6" fmla="*/ 152244 w 122"/>
                <a:gd name="T7" fmla="*/ 0 h 103"/>
                <a:gd name="T8" fmla="*/ 304878 w 122"/>
                <a:gd name="T9" fmla="*/ 148348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3">
                  <a:moveTo>
                    <a:pt x="109" y="65"/>
                  </a:moveTo>
                  <a:cubicBezTo>
                    <a:pt x="97" y="89"/>
                    <a:pt x="66" y="103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7" y="13"/>
                    <a:pt x="60" y="0"/>
                    <a:pt x="86" y="9"/>
                  </a:cubicBezTo>
                  <a:cubicBezTo>
                    <a:pt x="112" y="17"/>
                    <a:pt x="122" y="42"/>
                    <a:pt x="109" y="65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03" name="Freeform 1300"/>
            <p:cNvSpPr>
              <a:spLocks/>
            </p:cNvSpPr>
            <p:nvPr/>
          </p:nvSpPr>
          <p:spPr bwMode="auto">
            <a:xfrm>
              <a:off x="7278688" y="2511426"/>
              <a:ext cx="47625" cy="39688"/>
            </a:xfrm>
            <a:custGeom>
              <a:avLst/>
              <a:gdLst>
                <a:gd name="T0" fmla="*/ 304878 w 122"/>
                <a:gd name="T1" fmla="*/ 148348 h 103"/>
                <a:gd name="T2" fmla="*/ 0 w 122"/>
                <a:gd name="T3" fmla="*/ 148348 h 103"/>
                <a:gd name="T4" fmla="*/ 0 w 122"/>
                <a:gd name="T5" fmla="*/ 0 h 103"/>
                <a:gd name="T6" fmla="*/ 152244 w 122"/>
                <a:gd name="T7" fmla="*/ 0 h 103"/>
                <a:gd name="T8" fmla="*/ 304878 w 122"/>
                <a:gd name="T9" fmla="*/ 148348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03">
                  <a:moveTo>
                    <a:pt x="109" y="65"/>
                  </a:moveTo>
                  <a:cubicBezTo>
                    <a:pt x="97" y="89"/>
                    <a:pt x="66" y="103"/>
                    <a:pt x="39" y="95"/>
                  </a:cubicBezTo>
                  <a:cubicBezTo>
                    <a:pt x="12" y="87"/>
                    <a:pt x="0" y="61"/>
                    <a:pt x="13" y="37"/>
                  </a:cubicBezTo>
                  <a:cubicBezTo>
                    <a:pt x="27" y="13"/>
                    <a:pt x="60" y="0"/>
                    <a:pt x="86" y="9"/>
                  </a:cubicBezTo>
                  <a:cubicBezTo>
                    <a:pt x="112" y="17"/>
                    <a:pt x="122" y="42"/>
                    <a:pt x="109" y="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04" name="Freeform 1301"/>
            <p:cNvSpPr>
              <a:spLocks/>
            </p:cNvSpPr>
            <p:nvPr/>
          </p:nvSpPr>
          <p:spPr bwMode="auto">
            <a:xfrm>
              <a:off x="7185026" y="2660651"/>
              <a:ext cx="139700" cy="144463"/>
            </a:xfrm>
            <a:custGeom>
              <a:avLst/>
              <a:gdLst>
                <a:gd name="T0" fmla="*/ 769920 w 356"/>
                <a:gd name="T1" fmla="*/ 457206 h 370"/>
                <a:gd name="T2" fmla="*/ 461873 w 356"/>
                <a:gd name="T3" fmla="*/ 762140 h 370"/>
                <a:gd name="T4" fmla="*/ 0 w 356"/>
                <a:gd name="T5" fmla="*/ 304934 h 370"/>
                <a:gd name="T6" fmla="*/ 461873 w 356"/>
                <a:gd name="T7" fmla="*/ 0 h 370"/>
                <a:gd name="T8" fmla="*/ 769920 w 356"/>
                <a:gd name="T9" fmla="*/ 457206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1" y="208"/>
                  </a:moveTo>
                  <a:cubicBezTo>
                    <a:pt x="356" y="300"/>
                    <a:pt x="289" y="370"/>
                    <a:pt x="193" y="364"/>
                  </a:cubicBezTo>
                  <a:cubicBezTo>
                    <a:pt x="97" y="357"/>
                    <a:pt x="7" y="269"/>
                    <a:pt x="0" y="166"/>
                  </a:cubicBezTo>
                  <a:cubicBezTo>
                    <a:pt x="3" y="65"/>
                    <a:pt x="89" y="0"/>
                    <a:pt x="185" y="17"/>
                  </a:cubicBezTo>
                  <a:cubicBezTo>
                    <a:pt x="282" y="33"/>
                    <a:pt x="353" y="118"/>
                    <a:pt x="351" y="208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05" name="Freeform 1302"/>
            <p:cNvSpPr>
              <a:spLocks/>
            </p:cNvSpPr>
            <p:nvPr/>
          </p:nvSpPr>
          <p:spPr bwMode="auto">
            <a:xfrm>
              <a:off x="7185026" y="2660651"/>
              <a:ext cx="139700" cy="144463"/>
            </a:xfrm>
            <a:custGeom>
              <a:avLst/>
              <a:gdLst>
                <a:gd name="T0" fmla="*/ 769920 w 356"/>
                <a:gd name="T1" fmla="*/ 457206 h 370"/>
                <a:gd name="T2" fmla="*/ 461873 w 356"/>
                <a:gd name="T3" fmla="*/ 762140 h 370"/>
                <a:gd name="T4" fmla="*/ 0 w 356"/>
                <a:gd name="T5" fmla="*/ 304934 h 370"/>
                <a:gd name="T6" fmla="*/ 461873 w 356"/>
                <a:gd name="T7" fmla="*/ 0 h 370"/>
                <a:gd name="T8" fmla="*/ 769920 w 356"/>
                <a:gd name="T9" fmla="*/ 457206 h 3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70">
                  <a:moveTo>
                    <a:pt x="351" y="208"/>
                  </a:moveTo>
                  <a:cubicBezTo>
                    <a:pt x="356" y="300"/>
                    <a:pt x="289" y="370"/>
                    <a:pt x="193" y="364"/>
                  </a:cubicBezTo>
                  <a:cubicBezTo>
                    <a:pt x="97" y="357"/>
                    <a:pt x="7" y="269"/>
                    <a:pt x="0" y="166"/>
                  </a:cubicBezTo>
                  <a:cubicBezTo>
                    <a:pt x="3" y="65"/>
                    <a:pt x="89" y="0"/>
                    <a:pt x="185" y="17"/>
                  </a:cubicBezTo>
                  <a:cubicBezTo>
                    <a:pt x="282" y="33"/>
                    <a:pt x="353" y="118"/>
                    <a:pt x="351" y="20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06" name="Freeform 1303"/>
            <p:cNvSpPr>
              <a:spLocks/>
            </p:cNvSpPr>
            <p:nvPr/>
          </p:nvSpPr>
          <p:spPr bwMode="auto">
            <a:xfrm>
              <a:off x="7234238" y="2714626"/>
              <a:ext cx="39688" cy="41275"/>
            </a:xfrm>
            <a:custGeom>
              <a:avLst/>
              <a:gdLst>
                <a:gd name="T0" fmla="*/ 151359 w 102"/>
                <a:gd name="T1" fmla="*/ 151471 h 106"/>
                <a:gd name="T2" fmla="*/ 151359 w 102"/>
                <a:gd name="T3" fmla="*/ 151471 h 106"/>
                <a:gd name="T4" fmla="*/ 0 w 102"/>
                <a:gd name="T5" fmla="*/ 151471 h 106"/>
                <a:gd name="T6" fmla="*/ 151359 w 102"/>
                <a:gd name="T7" fmla="*/ 0 h 106"/>
                <a:gd name="T8" fmla="*/ 151359 w 102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06">
                  <a:moveTo>
                    <a:pt x="101" y="59"/>
                  </a:moveTo>
                  <a:cubicBezTo>
                    <a:pt x="102" y="87"/>
                    <a:pt x="81" y="106"/>
                    <a:pt x="53" y="104"/>
                  </a:cubicBezTo>
                  <a:cubicBezTo>
                    <a:pt x="25" y="100"/>
                    <a:pt x="2" y="76"/>
                    <a:pt x="1" y="48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9" y="8"/>
                    <a:pt x="100" y="33"/>
                    <a:pt x="101" y="59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07" name="Freeform 1304"/>
            <p:cNvSpPr>
              <a:spLocks/>
            </p:cNvSpPr>
            <p:nvPr/>
          </p:nvSpPr>
          <p:spPr bwMode="auto">
            <a:xfrm>
              <a:off x="7234238" y="2714626"/>
              <a:ext cx="39688" cy="41275"/>
            </a:xfrm>
            <a:custGeom>
              <a:avLst/>
              <a:gdLst>
                <a:gd name="T0" fmla="*/ 151359 w 102"/>
                <a:gd name="T1" fmla="*/ 151471 h 106"/>
                <a:gd name="T2" fmla="*/ 151359 w 102"/>
                <a:gd name="T3" fmla="*/ 151471 h 106"/>
                <a:gd name="T4" fmla="*/ 0 w 102"/>
                <a:gd name="T5" fmla="*/ 151471 h 106"/>
                <a:gd name="T6" fmla="*/ 151359 w 102"/>
                <a:gd name="T7" fmla="*/ 0 h 106"/>
                <a:gd name="T8" fmla="*/ 151359 w 102"/>
                <a:gd name="T9" fmla="*/ 15147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06">
                  <a:moveTo>
                    <a:pt x="101" y="59"/>
                  </a:moveTo>
                  <a:cubicBezTo>
                    <a:pt x="102" y="87"/>
                    <a:pt x="81" y="106"/>
                    <a:pt x="53" y="104"/>
                  </a:cubicBezTo>
                  <a:cubicBezTo>
                    <a:pt x="25" y="100"/>
                    <a:pt x="2" y="76"/>
                    <a:pt x="1" y="48"/>
                  </a:cubicBezTo>
                  <a:cubicBezTo>
                    <a:pt x="0" y="20"/>
                    <a:pt x="23" y="0"/>
                    <a:pt x="51" y="4"/>
                  </a:cubicBezTo>
                  <a:cubicBezTo>
                    <a:pt x="79" y="8"/>
                    <a:pt x="100" y="33"/>
                    <a:pt x="101" y="5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08" name="Freeform 1305"/>
            <p:cNvSpPr>
              <a:spLocks/>
            </p:cNvSpPr>
            <p:nvPr/>
          </p:nvSpPr>
          <p:spPr bwMode="auto">
            <a:xfrm>
              <a:off x="7231063" y="2882901"/>
              <a:ext cx="169863" cy="136525"/>
            </a:xfrm>
            <a:custGeom>
              <a:avLst/>
              <a:gdLst>
                <a:gd name="T0" fmla="*/ 923458 w 433"/>
                <a:gd name="T1" fmla="*/ 302611 h 351"/>
                <a:gd name="T2" fmla="*/ 769287 w 433"/>
                <a:gd name="T3" fmla="*/ 756527 h 351"/>
                <a:gd name="T4" fmla="*/ 153779 w 433"/>
                <a:gd name="T5" fmla="*/ 453916 h 351"/>
                <a:gd name="T6" fmla="*/ 307950 w 433"/>
                <a:gd name="T7" fmla="*/ 0 h 351"/>
                <a:gd name="T8" fmla="*/ 923458 w 433"/>
                <a:gd name="T9" fmla="*/ 30261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3" h="351">
                  <a:moveTo>
                    <a:pt x="378" y="165"/>
                  </a:moveTo>
                  <a:cubicBezTo>
                    <a:pt x="433" y="254"/>
                    <a:pt x="416" y="329"/>
                    <a:pt x="331" y="339"/>
                  </a:cubicBezTo>
                  <a:cubicBezTo>
                    <a:pt x="247" y="351"/>
                    <a:pt x="119" y="285"/>
                    <a:pt x="54" y="186"/>
                  </a:cubicBezTo>
                  <a:cubicBezTo>
                    <a:pt x="0" y="85"/>
                    <a:pt x="39" y="1"/>
                    <a:pt x="132" y="0"/>
                  </a:cubicBezTo>
                  <a:cubicBezTo>
                    <a:pt x="225" y="0"/>
                    <a:pt x="331" y="75"/>
                    <a:pt x="378" y="16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09" name="Freeform 1306"/>
            <p:cNvSpPr>
              <a:spLocks/>
            </p:cNvSpPr>
            <p:nvPr/>
          </p:nvSpPr>
          <p:spPr bwMode="auto">
            <a:xfrm>
              <a:off x="7231063" y="2882901"/>
              <a:ext cx="169863" cy="136525"/>
            </a:xfrm>
            <a:custGeom>
              <a:avLst/>
              <a:gdLst>
                <a:gd name="T0" fmla="*/ 923458 w 433"/>
                <a:gd name="T1" fmla="*/ 302611 h 351"/>
                <a:gd name="T2" fmla="*/ 769287 w 433"/>
                <a:gd name="T3" fmla="*/ 756527 h 351"/>
                <a:gd name="T4" fmla="*/ 153779 w 433"/>
                <a:gd name="T5" fmla="*/ 453916 h 351"/>
                <a:gd name="T6" fmla="*/ 307950 w 433"/>
                <a:gd name="T7" fmla="*/ 0 h 351"/>
                <a:gd name="T8" fmla="*/ 923458 w 433"/>
                <a:gd name="T9" fmla="*/ 30261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3" h="351">
                  <a:moveTo>
                    <a:pt x="378" y="165"/>
                  </a:moveTo>
                  <a:cubicBezTo>
                    <a:pt x="433" y="254"/>
                    <a:pt x="416" y="329"/>
                    <a:pt x="331" y="339"/>
                  </a:cubicBezTo>
                  <a:cubicBezTo>
                    <a:pt x="247" y="351"/>
                    <a:pt x="119" y="285"/>
                    <a:pt x="54" y="186"/>
                  </a:cubicBezTo>
                  <a:cubicBezTo>
                    <a:pt x="0" y="85"/>
                    <a:pt x="39" y="1"/>
                    <a:pt x="132" y="0"/>
                  </a:cubicBezTo>
                  <a:cubicBezTo>
                    <a:pt x="225" y="0"/>
                    <a:pt x="331" y="75"/>
                    <a:pt x="378" y="165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10" name="Freeform 1307"/>
            <p:cNvSpPr>
              <a:spLocks/>
            </p:cNvSpPr>
            <p:nvPr/>
          </p:nvSpPr>
          <p:spPr bwMode="auto">
            <a:xfrm>
              <a:off x="7291388" y="2930526"/>
              <a:ext cx="49213" cy="39688"/>
            </a:xfrm>
            <a:custGeom>
              <a:avLst/>
              <a:gdLst>
                <a:gd name="T0" fmla="*/ 315122 w 124"/>
                <a:gd name="T1" fmla="*/ 157561 h 100"/>
                <a:gd name="T2" fmla="*/ 315122 w 124"/>
                <a:gd name="T3" fmla="*/ 315123 h 100"/>
                <a:gd name="T4" fmla="*/ 0 w 124"/>
                <a:gd name="T5" fmla="*/ 157561 h 100"/>
                <a:gd name="T6" fmla="*/ 157561 w 124"/>
                <a:gd name="T7" fmla="*/ 0 h 100"/>
                <a:gd name="T8" fmla="*/ 315122 w 124"/>
                <a:gd name="T9" fmla="*/ 15756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3"/>
                    <a:pt x="117" y="96"/>
                    <a:pt x="92" y="98"/>
                  </a:cubicBezTo>
                  <a:cubicBezTo>
                    <a:pt x="67" y="100"/>
                    <a:pt x="32" y="80"/>
                    <a:pt x="15" y="53"/>
                  </a:cubicBezTo>
                  <a:cubicBezTo>
                    <a:pt x="0" y="25"/>
                    <a:pt x="9" y="2"/>
                    <a:pt x="34" y="1"/>
                  </a:cubicBezTo>
                  <a:cubicBezTo>
                    <a:pt x="60" y="0"/>
                    <a:pt x="93" y="20"/>
                    <a:pt x="108" y="47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11" name="Freeform 1308"/>
            <p:cNvSpPr>
              <a:spLocks/>
            </p:cNvSpPr>
            <p:nvPr/>
          </p:nvSpPr>
          <p:spPr bwMode="auto">
            <a:xfrm>
              <a:off x="7291388" y="2930526"/>
              <a:ext cx="49213" cy="39688"/>
            </a:xfrm>
            <a:custGeom>
              <a:avLst/>
              <a:gdLst>
                <a:gd name="T0" fmla="*/ 315122 w 124"/>
                <a:gd name="T1" fmla="*/ 157561 h 100"/>
                <a:gd name="T2" fmla="*/ 315122 w 124"/>
                <a:gd name="T3" fmla="*/ 315123 h 100"/>
                <a:gd name="T4" fmla="*/ 0 w 124"/>
                <a:gd name="T5" fmla="*/ 157561 h 100"/>
                <a:gd name="T6" fmla="*/ 157561 w 124"/>
                <a:gd name="T7" fmla="*/ 0 h 100"/>
                <a:gd name="T8" fmla="*/ 315122 w 124"/>
                <a:gd name="T9" fmla="*/ 15756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00">
                  <a:moveTo>
                    <a:pt x="108" y="47"/>
                  </a:moveTo>
                  <a:cubicBezTo>
                    <a:pt x="124" y="73"/>
                    <a:pt x="117" y="96"/>
                    <a:pt x="92" y="98"/>
                  </a:cubicBezTo>
                  <a:cubicBezTo>
                    <a:pt x="67" y="100"/>
                    <a:pt x="32" y="80"/>
                    <a:pt x="15" y="53"/>
                  </a:cubicBezTo>
                  <a:cubicBezTo>
                    <a:pt x="0" y="25"/>
                    <a:pt x="9" y="2"/>
                    <a:pt x="34" y="1"/>
                  </a:cubicBezTo>
                  <a:cubicBezTo>
                    <a:pt x="60" y="0"/>
                    <a:pt x="93" y="20"/>
                    <a:pt x="108" y="47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12" name="Freeform 1309"/>
            <p:cNvSpPr>
              <a:spLocks/>
            </p:cNvSpPr>
            <p:nvPr/>
          </p:nvSpPr>
          <p:spPr bwMode="auto">
            <a:xfrm>
              <a:off x="6992938" y="2338388"/>
              <a:ext cx="174625" cy="193675"/>
            </a:xfrm>
            <a:custGeom>
              <a:avLst/>
              <a:gdLst>
                <a:gd name="T0" fmla="*/ 907739 w 449"/>
                <a:gd name="T1" fmla="*/ 756421 h 498"/>
                <a:gd name="T2" fmla="*/ 302580 w 449"/>
                <a:gd name="T3" fmla="*/ 1058601 h 498"/>
                <a:gd name="T4" fmla="*/ 151290 w 449"/>
                <a:gd name="T5" fmla="*/ 302569 h 498"/>
                <a:gd name="T6" fmla="*/ 756449 w 449"/>
                <a:gd name="T7" fmla="*/ 151284 h 498"/>
                <a:gd name="T8" fmla="*/ 907739 w 449"/>
                <a:gd name="T9" fmla="*/ 756421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2"/>
                  </a:moveTo>
                  <a:cubicBezTo>
                    <a:pt x="346" y="443"/>
                    <a:pt x="236" y="498"/>
                    <a:pt x="140" y="459"/>
                  </a:cubicBezTo>
                  <a:cubicBezTo>
                    <a:pt x="44" y="416"/>
                    <a:pt x="0" y="277"/>
                    <a:pt x="52" y="155"/>
                  </a:cubicBezTo>
                  <a:cubicBezTo>
                    <a:pt x="113" y="36"/>
                    <a:pt x="243" y="0"/>
                    <a:pt x="335" y="65"/>
                  </a:cubicBezTo>
                  <a:cubicBezTo>
                    <a:pt x="427" y="124"/>
                    <a:pt x="449" y="244"/>
                    <a:pt x="393" y="342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13" name="Freeform 1310"/>
            <p:cNvSpPr>
              <a:spLocks/>
            </p:cNvSpPr>
            <p:nvPr/>
          </p:nvSpPr>
          <p:spPr bwMode="auto">
            <a:xfrm>
              <a:off x="6992938" y="2338388"/>
              <a:ext cx="174625" cy="193675"/>
            </a:xfrm>
            <a:custGeom>
              <a:avLst/>
              <a:gdLst>
                <a:gd name="T0" fmla="*/ 907739 w 449"/>
                <a:gd name="T1" fmla="*/ 756421 h 498"/>
                <a:gd name="T2" fmla="*/ 302580 w 449"/>
                <a:gd name="T3" fmla="*/ 1058601 h 498"/>
                <a:gd name="T4" fmla="*/ 151290 w 449"/>
                <a:gd name="T5" fmla="*/ 302569 h 498"/>
                <a:gd name="T6" fmla="*/ 756449 w 449"/>
                <a:gd name="T7" fmla="*/ 151284 h 498"/>
                <a:gd name="T8" fmla="*/ 907739 w 449"/>
                <a:gd name="T9" fmla="*/ 756421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498">
                  <a:moveTo>
                    <a:pt x="393" y="342"/>
                  </a:moveTo>
                  <a:cubicBezTo>
                    <a:pt x="346" y="443"/>
                    <a:pt x="236" y="498"/>
                    <a:pt x="140" y="459"/>
                  </a:cubicBezTo>
                  <a:cubicBezTo>
                    <a:pt x="44" y="416"/>
                    <a:pt x="0" y="277"/>
                    <a:pt x="52" y="155"/>
                  </a:cubicBezTo>
                  <a:cubicBezTo>
                    <a:pt x="113" y="36"/>
                    <a:pt x="243" y="0"/>
                    <a:pt x="335" y="65"/>
                  </a:cubicBezTo>
                  <a:cubicBezTo>
                    <a:pt x="427" y="124"/>
                    <a:pt x="449" y="244"/>
                    <a:pt x="393" y="34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14" name="Freeform 1311"/>
            <p:cNvSpPr>
              <a:spLocks/>
            </p:cNvSpPr>
            <p:nvPr/>
          </p:nvSpPr>
          <p:spPr bwMode="auto">
            <a:xfrm>
              <a:off x="7053263" y="2409826"/>
              <a:ext cx="50800" cy="55563"/>
            </a:xfrm>
            <a:custGeom>
              <a:avLst/>
              <a:gdLst>
                <a:gd name="T0" fmla="*/ 310313 w 129"/>
                <a:gd name="T1" fmla="*/ 152994 h 142"/>
                <a:gd name="T2" fmla="*/ 0 w 129"/>
                <a:gd name="T3" fmla="*/ 306379 h 142"/>
                <a:gd name="T4" fmla="*/ 0 w 129"/>
                <a:gd name="T5" fmla="*/ 152994 h 142"/>
                <a:gd name="T6" fmla="*/ 155157 w 129"/>
                <a:gd name="T7" fmla="*/ 0 h 142"/>
                <a:gd name="T8" fmla="*/ 310313 w 129"/>
                <a:gd name="T9" fmla="*/ 152994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1" y="114"/>
                    <a:pt x="0" y="77"/>
                    <a:pt x="16" y="45"/>
                  </a:cubicBezTo>
                  <a:cubicBezTo>
                    <a:pt x="32" y="13"/>
                    <a:pt x="67" y="0"/>
                    <a:pt x="94" y="16"/>
                  </a:cubicBezTo>
                  <a:cubicBezTo>
                    <a:pt x="121" y="31"/>
                    <a:pt x="129" y="67"/>
                    <a:pt x="113" y="97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15" name="Freeform 1312"/>
            <p:cNvSpPr>
              <a:spLocks/>
            </p:cNvSpPr>
            <p:nvPr/>
          </p:nvSpPr>
          <p:spPr bwMode="auto">
            <a:xfrm>
              <a:off x="7053263" y="2409826"/>
              <a:ext cx="50800" cy="55563"/>
            </a:xfrm>
            <a:custGeom>
              <a:avLst/>
              <a:gdLst>
                <a:gd name="T0" fmla="*/ 310313 w 129"/>
                <a:gd name="T1" fmla="*/ 152994 h 142"/>
                <a:gd name="T2" fmla="*/ 0 w 129"/>
                <a:gd name="T3" fmla="*/ 306379 h 142"/>
                <a:gd name="T4" fmla="*/ 0 w 129"/>
                <a:gd name="T5" fmla="*/ 152994 h 142"/>
                <a:gd name="T6" fmla="*/ 155157 w 129"/>
                <a:gd name="T7" fmla="*/ 0 h 142"/>
                <a:gd name="T8" fmla="*/ 310313 w 129"/>
                <a:gd name="T9" fmla="*/ 152994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142">
                  <a:moveTo>
                    <a:pt x="113" y="97"/>
                  </a:moveTo>
                  <a:cubicBezTo>
                    <a:pt x="98" y="128"/>
                    <a:pt x="65" y="142"/>
                    <a:pt x="38" y="128"/>
                  </a:cubicBezTo>
                  <a:cubicBezTo>
                    <a:pt x="11" y="114"/>
                    <a:pt x="0" y="77"/>
                    <a:pt x="16" y="45"/>
                  </a:cubicBezTo>
                  <a:cubicBezTo>
                    <a:pt x="32" y="13"/>
                    <a:pt x="67" y="0"/>
                    <a:pt x="94" y="16"/>
                  </a:cubicBezTo>
                  <a:cubicBezTo>
                    <a:pt x="121" y="31"/>
                    <a:pt x="129" y="67"/>
                    <a:pt x="113" y="9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16" name="Freeform 1313"/>
            <p:cNvSpPr>
              <a:spLocks/>
            </p:cNvSpPr>
            <p:nvPr/>
          </p:nvSpPr>
          <p:spPr bwMode="auto">
            <a:xfrm>
              <a:off x="6953251" y="2603501"/>
              <a:ext cx="141288" cy="187325"/>
            </a:xfrm>
            <a:custGeom>
              <a:avLst/>
              <a:gdLst>
                <a:gd name="T0" fmla="*/ 770020 w 360"/>
                <a:gd name="T1" fmla="*/ 606762 h 481"/>
                <a:gd name="T2" fmla="*/ 461933 w 360"/>
                <a:gd name="T3" fmla="*/ 1061638 h 481"/>
                <a:gd name="T4" fmla="*/ 0 w 360"/>
                <a:gd name="T5" fmla="*/ 454877 h 481"/>
                <a:gd name="T6" fmla="*/ 461933 w 360"/>
                <a:gd name="T7" fmla="*/ 0 h 481"/>
                <a:gd name="T8" fmla="*/ 770020 w 360"/>
                <a:gd name="T9" fmla="*/ 606762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481">
                  <a:moveTo>
                    <a:pt x="352" y="279"/>
                  </a:moveTo>
                  <a:cubicBezTo>
                    <a:pt x="360" y="393"/>
                    <a:pt x="296" y="481"/>
                    <a:pt x="201" y="476"/>
                  </a:cubicBezTo>
                  <a:cubicBezTo>
                    <a:pt x="105" y="471"/>
                    <a:pt x="11" y="356"/>
                    <a:pt x="0" y="219"/>
                  </a:cubicBezTo>
                  <a:cubicBezTo>
                    <a:pt x="1" y="83"/>
                    <a:pt x="88" y="0"/>
                    <a:pt x="185" y="29"/>
                  </a:cubicBezTo>
                  <a:cubicBezTo>
                    <a:pt x="282" y="55"/>
                    <a:pt x="353" y="166"/>
                    <a:pt x="352" y="279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17" name="Freeform 1314"/>
            <p:cNvSpPr>
              <a:spLocks/>
            </p:cNvSpPr>
            <p:nvPr/>
          </p:nvSpPr>
          <p:spPr bwMode="auto">
            <a:xfrm>
              <a:off x="6953251" y="2603501"/>
              <a:ext cx="141288" cy="187325"/>
            </a:xfrm>
            <a:custGeom>
              <a:avLst/>
              <a:gdLst>
                <a:gd name="T0" fmla="*/ 770020 w 360"/>
                <a:gd name="T1" fmla="*/ 606762 h 481"/>
                <a:gd name="T2" fmla="*/ 461933 w 360"/>
                <a:gd name="T3" fmla="*/ 1061638 h 481"/>
                <a:gd name="T4" fmla="*/ 0 w 360"/>
                <a:gd name="T5" fmla="*/ 454877 h 481"/>
                <a:gd name="T6" fmla="*/ 461933 w 360"/>
                <a:gd name="T7" fmla="*/ 0 h 481"/>
                <a:gd name="T8" fmla="*/ 770020 w 360"/>
                <a:gd name="T9" fmla="*/ 606762 h 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" h="481">
                  <a:moveTo>
                    <a:pt x="352" y="279"/>
                  </a:moveTo>
                  <a:cubicBezTo>
                    <a:pt x="360" y="393"/>
                    <a:pt x="296" y="481"/>
                    <a:pt x="201" y="476"/>
                  </a:cubicBezTo>
                  <a:cubicBezTo>
                    <a:pt x="105" y="471"/>
                    <a:pt x="11" y="356"/>
                    <a:pt x="0" y="219"/>
                  </a:cubicBezTo>
                  <a:cubicBezTo>
                    <a:pt x="1" y="83"/>
                    <a:pt x="88" y="0"/>
                    <a:pt x="185" y="29"/>
                  </a:cubicBezTo>
                  <a:cubicBezTo>
                    <a:pt x="282" y="55"/>
                    <a:pt x="353" y="166"/>
                    <a:pt x="352" y="27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18" name="Freeform 1315"/>
            <p:cNvSpPr>
              <a:spLocks/>
            </p:cNvSpPr>
            <p:nvPr/>
          </p:nvSpPr>
          <p:spPr bwMode="auto">
            <a:xfrm>
              <a:off x="7002463" y="2674938"/>
              <a:ext cx="39688" cy="53975"/>
            </a:xfrm>
            <a:custGeom>
              <a:avLst/>
              <a:gdLst>
                <a:gd name="T0" fmla="*/ 148348 w 103"/>
                <a:gd name="T1" fmla="*/ 152929 h 138"/>
                <a:gd name="T2" fmla="*/ 148348 w 103"/>
                <a:gd name="T3" fmla="*/ 305858 h 138"/>
                <a:gd name="T4" fmla="*/ 0 w 103"/>
                <a:gd name="T5" fmla="*/ 152929 h 138"/>
                <a:gd name="T6" fmla="*/ 148348 w 103"/>
                <a:gd name="T7" fmla="*/ 0 h 138"/>
                <a:gd name="T8" fmla="*/ 148348 w 103"/>
                <a:gd name="T9" fmla="*/ 152929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8">
                  <a:moveTo>
                    <a:pt x="101" y="78"/>
                  </a:moveTo>
                  <a:cubicBezTo>
                    <a:pt x="103" y="112"/>
                    <a:pt x="82" y="138"/>
                    <a:pt x="55" y="134"/>
                  </a:cubicBezTo>
                  <a:cubicBezTo>
                    <a:pt x="27" y="130"/>
                    <a:pt x="2" y="97"/>
                    <a:pt x="1" y="61"/>
                  </a:cubicBezTo>
                  <a:cubicBezTo>
                    <a:pt x="0" y="25"/>
                    <a:pt x="22" y="0"/>
                    <a:pt x="50" y="6"/>
                  </a:cubicBezTo>
                  <a:cubicBezTo>
                    <a:pt x="78" y="11"/>
                    <a:pt x="100" y="43"/>
                    <a:pt x="101" y="78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19" name="Freeform 1316"/>
            <p:cNvSpPr>
              <a:spLocks/>
            </p:cNvSpPr>
            <p:nvPr/>
          </p:nvSpPr>
          <p:spPr bwMode="auto">
            <a:xfrm>
              <a:off x="7002463" y="2674938"/>
              <a:ext cx="39688" cy="53975"/>
            </a:xfrm>
            <a:custGeom>
              <a:avLst/>
              <a:gdLst>
                <a:gd name="T0" fmla="*/ 148348 w 103"/>
                <a:gd name="T1" fmla="*/ 152929 h 138"/>
                <a:gd name="T2" fmla="*/ 148348 w 103"/>
                <a:gd name="T3" fmla="*/ 305858 h 138"/>
                <a:gd name="T4" fmla="*/ 0 w 103"/>
                <a:gd name="T5" fmla="*/ 152929 h 138"/>
                <a:gd name="T6" fmla="*/ 148348 w 103"/>
                <a:gd name="T7" fmla="*/ 0 h 138"/>
                <a:gd name="T8" fmla="*/ 148348 w 103"/>
                <a:gd name="T9" fmla="*/ 152929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38">
                  <a:moveTo>
                    <a:pt x="101" y="78"/>
                  </a:moveTo>
                  <a:cubicBezTo>
                    <a:pt x="103" y="112"/>
                    <a:pt x="82" y="138"/>
                    <a:pt x="55" y="134"/>
                  </a:cubicBezTo>
                  <a:cubicBezTo>
                    <a:pt x="27" y="130"/>
                    <a:pt x="2" y="97"/>
                    <a:pt x="1" y="61"/>
                  </a:cubicBezTo>
                  <a:cubicBezTo>
                    <a:pt x="0" y="25"/>
                    <a:pt x="22" y="0"/>
                    <a:pt x="50" y="6"/>
                  </a:cubicBezTo>
                  <a:cubicBezTo>
                    <a:pt x="78" y="11"/>
                    <a:pt x="100" y="43"/>
                    <a:pt x="101" y="7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20" name="Freeform 1317"/>
            <p:cNvSpPr>
              <a:spLocks/>
            </p:cNvSpPr>
            <p:nvPr/>
          </p:nvSpPr>
          <p:spPr bwMode="auto">
            <a:xfrm>
              <a:off x="7013576" y="2890838"/>
              <a:ext cx="179388" cy="185738"/>
            </a:xfrm>
            <a:custGeom>
              <a:avLst/>
              <a:gdLst>
                <a:gd name="T0" fmla="*/ 912539 w 460"/>
                <a:gd name="T1" fmla="*/ 450967 h 479"/>
                <a:gd name="T2" fmla="*/ 912539 w 460"/>
                <a:gd name="T3" fmla="*/ 1052386 h 479"/>
                <a:gd name="T4" fmla="*/ 152090 w 460"/>
                <a:gd name="T5" fmla="*/ 601419 h 479"/>
                <a:gd name="T6" fmla="*/ 304180 w 460"/>
                <a:gd name="T7" fmla="*/ 0 h 479"/>
                <a:gd name="T8" fmla="*/ 912539 w 460"/>
                <a:gd name="T9" fmla="*/ 450967 h 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79">
                  <a:moveTo>
                    <a:pt x="389" y="198"/>
                  </a:moveTo>
                  <a:cubicBezTo>
                    <a:pt x="460" y="308"/>
                    <a:pt x="458" y="416"/>
                    <a:pt x="375" y="446"/>
                  </a:cubicBezTo>
                  <a:cubicBezTo>
                    <a:pt x="292" y="479"/>
                    <a:pt x="150" y="403"/>
                    <a:pt x="69" y="271"/>
                  </a:cubicBezTo>
                  <a:cubicBezTo>
                    <a:pt x="0" y="136"/>
                    <a:pt x="29" y="17"/>
                    <a:pt x="122" y="8"/>
                  </a:cubicBezTo>
                  <a:cubicBezTo>
                    <a:pt x="214" y="0"/>
                    <a:pt x="329" y="86"/>
                    <a:pt x="389" y="198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21" name="Freeform 1318"/>
            <p:cNvSpPr>
              <a:spLocks/>
            </p:cNvSpPr>
            <p:nvPr/>
          </p:nvSpPr>
          <p:spPr bwMode="auto">
            <a:xfrm>
              <a:off x="7013576" y="2890838"/>
              <a:ext cx="179388" cy="185738"/>
            </a:xfrm>
            <a:custGeom>
              <a:avLst/>
              <a:gdLst>
                <a:gd name="T0" fmla="*/ 912539 w 460"/>
                <a:gd name="T1" fmla="*/ 450967 h 479"/>
                <a:gd name="T2" fmla="*/ 912539 w 460"/>
                <a:gd name="T3" fmla="*/ 1052386 h 479"/>
                <a:gd name="T4" fmla="*/ 152090 w 460"/>
                <a:gd name="T5" fmla="*/ 601419 h 479"/>
                <a:gd name="T6" fmla="*/ 304180 w 460"/>
                <a:gd name="T7" fmla="*/ 0 h 479"/>
                <a:gd name="T8" fmla="*/ 912539 w 460"/>
                <a:gd name="T9" fmla="*/ 450967 h 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0" h="479">
                  <a:moveTo>
                    <a:pt x="389" y="198"/>
                  </a:moveTo>
                  <a:cubicBezTo>
                    <a:pt x="460" y="308"/>
                    <a:pt x="458" y="416"/>
                    <a:pt x="375" y="446"/>
                  </a:cubicBezTo>
                  <a:cubicBezTo>
                    <a:pt x="292" y="479"/>
                    <a:pt x="150" y="403"/>
                    <a:pt x="69" y="271"/>
                  </a:cubicBezTo>
                  <a:cubicBezTo>
                    <a:pt x="0" y="136"/>
                    <a:pt x="29" y="17"/>
                    <a:pt x="122" y="8"/>
                  </a:cubicBezTo>
                  <a:cubicBezTo>
                    <a:pt x="214" y="0"/>
                    <a:pt x="329" y="86"/>
                    <a:pt x="389" y="199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22" name="Freeform 1319"/>
            <p:cNvSpPr>
              <a:spLocks/>
            </p:cNvSpPr>
            <p:nvPr/>
          </p:nvSpPr>
          <p:spPr bwMode="auto">
            <a:xfrm>
              <a:off x="7077076" y="2954338"/>
              <a:ext cx="50800" cy="52388"/>
            </a:xfrm>
            <a:custGeom>
              <a:avLst/>
              <a:gdLst>
                <a:gd name="T0" fmla="*/ 300922 w 131"/>
                <a:gd name="T1" fmla="*/ 146075 h 137"/>
                <a:gd name="T2" fmla="*/ 150461 w 131"/>
                <a:gd name="T3" fmla="*/ 292532 h 137"/>
                <a:gd name="T4" fmla="*/ 0 w 131"/>
                <a:gd name="T5" fmla="*/ 146075 h 137"/>
                <a:gd name="T6" fmla="*/ 0 w 131"/>
                <a:gd name="T7" fmla="*/ 0 h 137"/>
                <a:gd name="T8" fmla="*/ 300922 w 131"/>
                <a:gd name="T9" fmla="*/ 146075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7">
                  <a:moveTo>
                    <a:pt x="111" y="57"/>
                  </a:moveTo>
                  <a:cubicBezTo>
                    <a:pt x="131" y="91"/>
                    <a:pt x="129" y="123"/>
                    <a:pt x="104" y="130"/>
                  </a:cubicBezTo>
                  <a:cubicBezTo>
                    <a:pt x="79" y="137"/>
                    <a:pt x="41" y="114"/>
                    <a:pt x="20" y="78"/>
                  </a:cubicBezTo>
                  <a:cubicBezTo>
                    <a:pt x="0" y="43"/>
                    <a:pt x="5" y="9"/>
                    <a:pt x="31" y="4"/>
                  </a:cubicBezTo>
                  <a:cubicBezTo>
                    <a:pt x="56" y="0"/>
                    <a:pt x="92" y="24"/>
                    <a:pt x="111" y="57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323" name="Freeform 1320"/>
            <p:cNvSpPr>
              <a:spLocks/>
            </p:cNvSpPr>
            <p:nvPr/>
          </p:nvSpPr>
          <p:spPr bwMode="auto">
            <a:xfrm>
              <a:off x="7077076" y="2954338"/>
              <a:ext cx="50800" cy="52388"/>
            </a:xfrm>
            <a:custGeom>
              <a:avLst/>
              <a:gdLst>
                <a:gd name="T0" fmla="*/ 300922 w 131"/>
                <a:gd name="T1" fmla="*/ 146075 h 137"/>
                <a:gd name="T2" fmla="*/ 150461 w 131"/>
                <a:gd name="T3" fmla="*/ 292532 h 137"/>
                <a:gd name="T4" fmla="*/ 0 w 131"/>
                <a:gd name="T5" fmla="*/ 146075 h 137"/>
                <a:gd name="T6" fmla="*/ 0 w 131"/>
                <a:gd name="T7" fmla="*/ 0 h 137"/>
                <a:gd name="T8" fmla="*/ 300922 w 131"/>
                <a:gd name="T9" fmla="*/ 146075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137">
                  <a:moveTo>
                    <a:pt x="111" y="57"/>
                  </a:moveTo>
                  <a:cubicBezTo>
                    <a:pt x="131" y="91"/>
                    <a:pt x="129" y="123"/>
                    <a:pt x="104" y="130"/>
                  </a:cubicBezTo>
                  <a:cubicBezTo>
                    <a:pt x="79" y="137"/>
                    <a:pt x="41" y="114"/>
                    <a:pt x="20" y="78"/>
                  </a:cubicBezTo>
                  <a:cubicBezTo>
                    <a:pt x="0" y="43"/>
                    <a:pt x="5" y="9"/>
                    <a:pt x="31" y="4"/>
                  </a:cubicBezTo>
                  <a:cubicBezTo>
                    <a:pt x="56" y="0"/>
                    <a:pt x="92" y="24"/>
                    <a:pt x="111" y="58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463550" y="4743450"/>
            <a:ext cx="1239838" cy="1201738"/>
            <a:chOff x="1249363" y="5067300"/>
            <a:chExt cx="1000126" cy="998539"/>
          </a:xfrm>
        </p:grpSpPr>
        <p:sp>
          <p:nvSpPr>
            <p:cNvPr id="28996" name="Rectangle 589"/>
            <p:cNvSpPr>
              <a:spLocks noChangeArrowheads="1"/>
            </p:cNvSpPr>
            <p:nvPr/>
          </p:nvSpPr>
          <p:spPr bwMode="auto">
            <a:xfrm>
              <a:off x="1252538" y="5186363"/>
              <a:ext cx="73025" cy="73025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97" name="Rectangle 590"/>
            <p:cNvSpPr>
              <a:spLocks noChangeArrowheads="1"/>
            </p:cNvSpPr>
            <p:nvPr/>
          </p:nvSpPr>
          <p:spPr bwMode="auto">
            <a:xfrm>
              <a:off x="1252538" y="5259388"/>
              <a:ext cx="73025" cy="73025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98" name="Rectangle 591"/>
            <p:cNvSpPr>
              <a:spLocks noChangeArrowheads="1"/>
            </p:cNvSpPr>
            <p:nvPr/>
          </p:nvSpPr>
          <p:spPr bwMode="auto">
            <a:xfrm>
              <a:off x="1252538" y="5332413"/>
              <a:ext cx="73025" cy="73025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99" name="Rectangle 592"/>
            <p:cNvSpPr>
              <a:spLocks noChangeArrowheads="1"/>
            </p:cNvSpPr>
            <p:nvPr/>
          </p:nvSpPr>
          <p:spPr bwMode="auto">
            <a:xfrm>
              <a:off x="1252538" y="5405438"/>
              <a:ext cx="73025" cy="73025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00" name="Rectangle 593"/>
            <p:cNvSpPr>
              <a:spLocks noChangeArrowheads="1"/>
            </p:cNvSpPr>
            <p:nvPr/>
          </p:nvSpPr>
          <p:spPr bwMode="auto">
            <a:xfrm>
              <a:off x="1252538" y="5478463"/>
              <a:ext cx="73025" cy="73025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01" name="Rectangle 594"/>
            <p:cNvSpPr>
              <a:spLocks noChangeArrowheads="1"/>
            </p:cNvSpPr>
            <p:nvPr/>
          </p:nvSpPr>
          <p:spPr bwMode="auto">
            <a:xfrm>
              <a:off x="1252538" y="5551488"/>
              <a:ext cx="73025" cy="73025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02" name="Rectangle 595"/>
            <p:cNvSpPr>
              <a:spLocks noChangeArrowheads="1"/>
            </p:cNvSpPr>
            <p:nvPr/>
          </p:nvSpPr>
          <p:spPr bwMode="auto">
            <a:xfrm>
              <a:off x="1252538" y="5624513"/>
              <a:ext cx="73025" cy="73025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03" name="Rectangle 596"/>
            <p:cNvSpPr>
              <a:spLocks noChangeArrowheads="1"/>
            </p:cNvSpPr>
            <p:nvPr/>
          </p:nvSpPr>
          <p:spPr bwMode="auto">
            <a:xfrm>
              <a:off x="1252538" y="5697538"/>
              <a:ext cx="73025" cy="73025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04" name="Rectangle 597"/>
            <p:cNvSpPr>
              <a:spLocks noChangeArrowheads="1"/>
            </p:cNvSpPr>
            <p:nvPr/>
          </p:nvSpPr>
          <p:spPr bwMode="auto">
            <a:xfrm>
              <a:off x="1252538" y="5770563"/>
              <a:ext cx="73025" cy="73025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05" name="Rectangle 598"/>
            <p:cNvSpPr>
              <a:spLocks noChangeArrowheads="1"/>
            </p:cNvSpPr>
            <p:nvPr/>
          </p:nvSpPr>
          <p:spPr bwMode="auto">
            <a:xfrm>
              <a:off x="1252538" y="5843588"/>
              <a:ext cx="73025" cy="73025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06" name="Rectangle 599"/>
            <p:cNvSpPr>
              <a:spLocks noChangeArrowheads="1"/>
            </p:cNvSpPr>
            <p:nvPr/>
          </p:nvSpPr>
          <p:spPr bwMode="auto">
            <a:xfrm>
              <a:off x="1252538" y="5916613"/>
              <a:ext cx="73025" cy="73025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07" name="Rectangle 600"/>
            <p:cNvSpPr>
              <a:spLocks noChangeArrowheads="1"/>
            </p:cNvSpPr>
            <p:nvPr/>
          </p:nvSpPr>
          <p:spPr bwMode="auto">
            <a:xfrm>
              <a:off x="1252538" y="5989638"/>
              <a:ext cx="73025" cy="73025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08" name="Freeform 601"/>
            <p:cNvSpPr>
              <a:spLocks/>
            </p:cNvSpPr>
            <p:nvPr/>
          </p:nvSpPr>
          <p:spPr bwMode="auto">
            <a:xfrm>
              <a:off x="1252538" y="5181600"/>
              <a:ext cx="0" cy="884238"/>
            </a:xfrm>
            <a:custGeom>
              <a:avLst/>
              <a:gdLst>
                <a:gd name="T0" fmla="*/ 2147483647 h 2270"/>
                <a:gd name="T1" fmla="*/ 2147483647 h 2270"/>
                <a:gd name="T2" fmla="*/ 2147483647 h 2270"/>
                <a:gd name="T3" fmla="*/ 2147483647 h 2270"/>
                <a:gd name="T4" fmla="*/ 2147483647 h 2270"/>
                <a:gd name="T5" fmla="*/ 2147483647 h 2270"/>
                <a:gd name="T6" fmla="*/ 2147483647 h 2270"/>
                <a:gd name="T7" fmla="*/ 2147483647 h 2270"/>
                <a:gd name="T8" fmla="*/ 2147483647 h 2270"/>
                <a:gd name="T9" fmla="*/ 2147483647 h 2270"/>
                <a:gd name="T10" fmla="*/ 2147483647 h 2270"/>
                <a:gd name="T11" fmla="*/ 2147483647 h 2270"/>
                <a:gd name="T12" fmla="*/ 2147483647 h 2270"/>
                <a:gd name="T13" fmla="*/ 2147483647 h 2270"/>
                <a:gd name="T14" fmla="*/ 0 h 2270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15">
                  <a:pos x="0" y="T0"/>
                </a:cxn>
                <a:cxn ang="T16">
                  <a:pos x="0" y="T1"/>
                </a:cxn>
                <a:cxn ang="T17">
                  <a:pos x="0" y="T2"/>
                </a:cxn>
                <a:cxn ang="T18">
                  <a:pos x="0" y="T3"/>
                </a:cxn>
                <a:cxn ang="T19">
                  <a:pos x="0" y="T4"/>
                </a:cxn>
                <a:cxn ang="T20">
                  <a:pos x="0" y="T5"/>
                </a:cxn>
                <a:cxn ang="T21">
                  <a:pos x="0" y="T6"/>
                </a:cxn>
                <a:cxn ang="T22">
                  <a:pos x="0" y="T7"/>
                </a:cxn>
                <a:cxn ang="T23">
                  <a:pos x="0" y="T8"/>
                </a:cxn>
                <a:cxn ang="T24">
                  <a:pos x="0" y="T9"/>
                </a:cxn>
                <a:cxn ang="T25">
                  <a:pos x="0" y="T10"/>
                </a:cxn>
                <a:cxn ang="T26">
                  <a:pos x="0" y="T11"/>
                </a:cxn>
                <a:cxn ang="T27">
                  <a:pos x="0" y="T12"/>
                </a:cxn>
                <a:cxn ang="T28">
                  <a:pos x="0" y="T13"/>
                </a:cxn>
                <a:cxn ang="T29">
                  <a:pos x="0" y="T14"/>
                </a:cxn>
              </a:cxnLst>
              <a:rect l="0" t="0" r="r" b="b"/>
              <a:pathLst>
                <a:path h="2270">
                  <a:moveTo>
                    <a:pt x="0" y="2270"/>
                  </a:moveTo>
                  <a:lnTo>
                    <a:pt x="0" y="2260"/>
                  </a:lnTo>
                  <a:lnTo>
                    <a:pt x="0" y="2072"/>
                  </a:lnTo>
                  <a:lnTo>
                    <a:pt x="0" y="1885"/>
                  </a:lnTo>
                  <a:lnTo>
                    <a:pt x="0" y="1697"/>
                  </a:lnTo>
                  <a:lnTo>
                    <a:pt x="0" y="1510"/>
                  </a:lnTo>
                  <a:lnTo>
                    <a:pt x="0" y="1322"/>
                  </a:lnTo>
                  <a:lnTo>
                    <a:pt x="0" y="1135"/>
                  </a:lnTo>
                  <a:lnTo>
                    <a:pt x="0" y="947"/>
                  </a:lnTo>
                  <a:lnTo>
                    <a:pt x="0" y="760"/>
                  </a:lnTo>
                  <a:lnTo>
                    <a:pt x="0" y="572"/>
                  </a:lnTo>
                  <a:lnTo>
                    <a:pt x="0" y="385"/>
                  </a:lnTo>
                  <a:lnTo>
                    <a:pt x="0" y="197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09" name="Freeform 602"/>
            <p:cNvSpPr>
              <a:spLocks/>
            </p:cNvSpPr>
            <p:nvPr/>
          </p:nvSpPr>
          <p:spPr bwMode="auto">
            <a:xfrm>
              <a:off x="1325563" y="5181600"/>
              <a:ext cx="0" cy="884238"/>
            </a:xfrm>
            <a:custGeom>
              <a:avLst/>
              <a:gdLst>
                <a:gd name="T0" fmla="*/ 2147483647 h 2270"/>
                <a:gd name="T1" fmla="*/ 2147483647 h 2270"/>
                <a:gd name="T2" fmla="*/ 2147483647 h 2270"/>
                <a:gd name="T3" fmla="*/ 2147483647 h 2270"/>
                <a:gd name="T4" fmla="*/ 2147483647 h 2270"/>
                <a:gd name="T5" fmla="*/ 2147483647 h 2270"/>
                <a:gd name="T6" fmla="*/ 2147483647 h 2270"/>
                <a:gd name="T7" fmla="*/ 2147483647 h 2270"/>
                <a:gd name="T8" fmla="*/ 2147483647 h 2270"/>
                <a:gd name="T9" fmla="*/ 2147483647 h 2270"/>
                <a:gd name="T10" fmla="*/ 2147483647 h 2270"/>
                <a:gd name="T11" fmla="*/ 2147483647 h 2270"/>
                <a:gd name="T12" fmla="*/ 2147483647 h 2270"/>
                <a:gd name="T13" fmla="*/ 2147483647 h 2270"/>
                <a:gd name="T14" fmla="*/ 0 h 2270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15">
                  <a:pos x="0" y="T0"/>
                </a:cxn>
                <a:cxn ang="T16">
                  <a:pos x="0" y="T1"/>
                </a:cxn>
                <a:cxn ang="T17">
                  <a:pos x="0" y="T2"/>
                </a:cxn>
                <a:cxn ang="T18">
                  <a:pos x="0" y="T3"/>
                </a:cxn>
                <a:cxn ang="T19">
                  <a:pos x="0" y="T4"/>
                </a:cxn>
                <a:cxn ang="T20">
                  <a:pos x="0" y="T5"/>
                </a:cxn>
                <a:cxn ang="T21">
                  <a:pos x="0" y="T6"/>
                </a:cxn>
                <a:cxn ang="T22">
                  <a:pos x="0" y="T7"/>
                </a:cxn>
                <a:cxn ang="T23">
                  <a:pos x="0" y="T8"/>
                </a:cxn>
                <a:cxn ang="T24">
                  <a:pos x="0" y="T9"/>
                </a:cxn>
                <a:cxn ang="T25">
                  <a:pos x="0" y="T10"/>
                </a:cxn>
                <a:cxn ang="T26">
                  <a:pos x="0" y="T11"/>
                </a:cxn>
                <a:cxn ang="T27">
                  <a:pos x="0" y="T12"/>
                </a:cxn>
                <a:cxn ang="T28">
                  <a:pos x="0" y="T13"/>
                </a:cxn>
                <a:cxn ang="T29">
                  <a:pos x="0" y="T14"/>
                </a:cxn>
              </a:cxnLst>
              <a:rect l="0" t="0" r="r" b="b"/>
              <a:pathLst>
                <a:path h="2270">
                  <a:moveTo>
                    <a:pt x="0" y="2270"/>
                  </a:moveTo>
                  <a:lnTo>
                    <a:pt x="0" y="2260"/>
                  </a:lnTo>
                  <a:lnTo>
                    <a:pt x="0" y="2072"/>
                  </a:lnTo>
                  <a:lnTo>
                    <a:pt x="0" y="1885"/>
                  </a:lnTo>
                  <a:lnTo>
                    <a:pt x="0" y="1697"/>
                  </a:lnTo>
                  <a:lnTo>
                    <a:pt x="0" y="1510"/>
                  </a:lnTo>
                  <a:lnTo>
                    <a:pt x="0" y="1322"/>
                  </a:lnTo>
                  <a:lnTo>
                    <a:pt x="0" y="1135"/>
                  </a:lnTo>
                  <a:lnTo>
                    <a:pt x="0" y="947"/>
                  </a:lnTo>
                  <a:lnTo>
                    <a:pt x="0" y="760"/>
                  </a:lnTo>
                  <a:lnTo>
                    <a:pt x="0" y="572"/>
                  </a:lnTo>
                  <a:lnTo>
                    <a:pt x="0" y="385"/>
                  </a:lnTo>
                  <a:lnTo>
                    <a:pt x="0" y="197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10" name="Freeform 603"/>
            <p:cNvSpPr>
              <a:spLocks/>
            </p:cNvSpPr>
            <p:nvPr/>
          </p:nvSpPr>
          <p:spPr bwMode="auto">
            <a:xfrm>
              <a:off x="1249363" y="6062663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11" name="Freeform 604"/>
            <p:cNvSpPr>
              <a:spLocks/>
            </p:cNvSpPr>
            <p:nvPr/>
          </p:nvSpPr>
          <p:spPr bwMode="auto">
            <a:xfrm>
              <a:off x="1249363" y="5989638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12" name="Freeform 605"/>
            <p:cNvSpPr>
              <a:spLocks/>
            </p:cNvSpPr>
            <p:nvPr/>
          </p:nvSpPr>
          <p:spPr bwMode="auto">
            <a:xfrm>
              <a:off x="1249363" y="5916613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13" name="Freeform 606"/>
            <p:cNvSpPr>
              <a:spLocks/>
            </p:cNvSpPr>
            <p:nvPr/>
          </p:nvSpPr>
          <p:spPr bwMode="auto">
            <a:xfrm>
              <a:off x="1249363" y="5843588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14" name="Freeform 607"/>
            <p:cNvSpPr>
              <a:spLocks/>
            </p:cNvSpPr>
            <p:nvPr/>
          </p:nvSpPr>
          <p:spPr bwMode="auto">
            <a:xfrm>
              <a:off x="1249363" y="5770563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15" name="Freeform 609"/>
            <p:cNvSpPr>
              <a:spLocks/>
            </p:cNvSpPr>
            <p:nvPr/>
          </p:nvSpPr>
          <p:spPr bwMode="auto">
            <a:xfrm>
              <a:off x="1249363" y="5697538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16" name="Freeform 610"/>
            <p:cNvSpPr>
              <a:spLocks/>
            </p:cNvSpPr>
            <p:nvPr/>
          </p:nvSpPr>
          <p:spPr bwMode="auto">
            <a:xfrm>
              <a:off x="1249363" y="5624513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17" name="Freeform 611"/>
            <p:cNvSpPr>
              <a:spLocks/>
            </p:cNvSpPr>
            <p:nvPr/>
          </p:nvSpPr>
          <p:spPr bwMode="auto">
            <a:xfrm>
              <a:off x="1249363" y="5551488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18" name="Freeform 612"/>
            <p:cNvSpPr>
              <a:spLocks/>
            </p:cNvSpPr>
            <p:nvPr/>
          </p:nvSpPr>
          <p:spPr bwMode="auto">
            <a:xfrm>
              <a:off x="1249363" y="5478463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19" name="Freeform 613"/>
            <p:cNvSpPr>
              <a:spLocks/>
            </p:cNvSpPr>
            <p:nvPr/>
          </p:nvSpPr>
          <p:spPr bwMode="auto">
            <a:xfrm>
              <a:off x="1249363" y="5405438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20" name="Freeform 614"/>
            <p:cNvSpPr>
              <a:spLocks/>
            </p:cNvSpPr>
            <p:nvPr/>
          </p:nvSpPr>
          <p:spPr bwMode="auto">
            <a:xfrm>
              <a:off x="1249363" y="5332413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21" name="Freeform 615"/>
            <p:cNvSpPr>
              <a:spLocks/>
            </p:cNvSpPr>
            <p:nvPr/>
          </p:nvSpPr>
          <p:spPr bwMode="auto">
            <a:xfrm>
              <a:off x="1249363" y="5259388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22" name="Freeform 616"/>
            <p:cNvSpPr>
              <a:spLocks/>
            </p:cNvSpPr>
            <p:nvPr/>
          </p:nvSpPr>
          <p:spPr bwMode="auto">
            <a:xfrm>
              <a:off x="1249363" y="5186363"/>
              <a:ext cx="79375" cy="0"/>
            </a:xfrm>
            <a:custGeom>
              <a:avLst/>
              <a:gdLst>
                <a:gd name="T0" fmla="*/ 0 w 205"/>
                <a:gd name="T1" fmla="*/ 2147483647 w 205"/>
                <a:gd name="T2" fmla="*/ 2147483647 w 205"/>
                <a:gd name="T3" fmla="*/ 2147483647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23" name="Rectangle 617"/>
            <p:cNvSpPr>
              <a:spLocks noChangeArrowheads="1"/>
            </p:cNvSpPr>
            <p:nvPr/>
          </p:nvSpPr>
          <p:spPr bwMode="auto">
            <a:xfrm>
              <a:off x="1368425" y="5072063"/>
              <a:ext cx="74613" cy="71437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24" name="Rectangle 618"/>
            <p:cNvSpPr>
              <a:spLocks noChangeArrowheads="1"/>
            </p:cNvSpPr>
            <p:nvPr/>
          </p:nvSpPr>
          <p:spPr bwMode="auto">
            <a:xfrm>
              <a:off x="1443038" y="5072063"/>
              <a:ext cx="71437" cy="71437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25" name="Rectangle 619"/>
            <p:cNvSpPr>
              <a:spLocks noChangeArrowheads="1"/>
            </p:cNvSpPr>
            <p:nvPr/>
          </p:nvSpPr>
          <p:spPr bwMode="auto">
            <a:xfrm>
              <a:off x="1514475" y="5072063"/>
              <a:ext cx="74613" cy="71437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26" name="Rectangle 620"/>
            <p:cNvSpPr>
              <a:spLocks noChangeArrowheads="1"/>
            </p:cNvSpPr>
            <p:nvPr/>
          </p:nvSpPr>
          <p:spPr bwMode="auto">
            <a:xfrm>
              <a:off x="1589088" y="5072063"/>
              <a:ext cx="71437" cy="71437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27" name="Rectangle 621"/>
            <p:cNvSpPr>
              <a:spLocks noChangeArrowheads="1"/>
            </p:cNvSpPr>
            <p:nvPr/>
          </p:nvSpPr>
          <p:spPr bwMode="auto">
            <a:xfrm>
              <a:off x="1660525" y="5072063"/>
              <a:ext cx="74613" cy="71437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28" name="Rectangle 622"/>
            <p:cNvSpPr>
              <a:spLocks noChangeArrowheads="1"/>
            </p:cNvSpPr>
            <p:nvPr/>
          </p:nvSpPr>
          <p:spPr bwMode="auto">
            <a:xfrm>
              <a:off x="1735138" y="5072063"/>
              <a:ext cx="71437" cy="71437"/>
            </a:xfrm>
            <a:prstGeom prst="rect">
              <a:avLst/>
            </a:prstGeom>
            <a:solidFill>
              <a:srgbClr val="0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29" name="Rectangle 623"/>
            <p:cNvSpPr>
              <a:spLocks noChangeArrowheads="1"/>
            </p:cNvSpPr>
            <p:nvPr/>
          </p:nvSpPr>
          <p:spPr bwMode="auto">
            <a:xfrm>
              <a:off x="1806575" y="5072063"/>
              <a:ext cx="74613" cy="71437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30" name="Rectangle 624"/>
            <p:cNvSpPr>
              <a:spLocks noChangeArrowheads="1"/>
            </p:cNvSpPr>
            <p:nvPr/>
          </p:nvSpPr>
          <p:spPr bwMode="auto">
            <a:xfrm>
              <a:off x="1881188" y="5072063"/>
              <a:ext cx="71437" cy="71437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31" name="Rectangle 625"/>
            <p:cNvSpPr>
              <a:spLocks noChangeArrowheads="1"/>
            </p:cNvSpPr>
            <p:nvPr/>
          </p:nvSpPr>
          <p:spPr bwMode="auto">
            <a:xfrm>
              <a:off x="1952625" y="5072063"/>
              <a:ext cx="73025" cy="71437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32" name="Rectangle 626"/>
            <p:cNvSpPr>
              <a:spLocks noChangeArrowheads="1"/>
            </p:cNvSpPr>
            <p:nvPr/>
          </p:nvSpPr>
          <p:spPr bwMode="auto">
            <a:xfrm>
              <a:off x="2025650" y="5072063"/>
              <a:ext cx="73025" cy="71437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33" name="Rectangle 627"/>
            <p:cNvSpPr>
              <a:spLocks noChangeArrowheads="1"/>
            </p:cNvSpPr>
            <p:nvPr/>
          </p:nvSpPr>
          <p:spPr bwMode="auto">
            <a:xfrm>
              <a:off x="2098675" y="5072063"/>
              <a:ext cx="73025" cy="71437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34" name="Rectangle 628"/>
            <p:cNvSpPr>
              <a:spLocks noChangeArrowheads="1"/>
            </p:cNvSpPr>
            <p:nvPr/>
          </p:nvSpPr>
          <p:spPr bwMode="auto">
            <a:xfrm>
              <a:off x="2171700" y="5072063"/>
              <a:ext cx="73025" cy="71437"/>
            </a:xfrm>
            <a:prstGeom prst="rect">
              <a:avLst/>
            </a:prstGeom>
            <a:solidFill>
              <a:srgbClr val="70B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35" name="Freeform 629"/>
            <p:cNvSpPr>
              <a:spLocks/>
            </p:cNvSpPr>
            <p:nvPr/>
          </p:nvSpPr>
          <p:spPr bwMode="auto">
            <a:xfrm>
              <a:off x="1365250" y="5143500"/>
              <a:ext cx="884238" cy="0"/>
            </a:xfrm>
            <a:custGeom>
              <a:avLst/>
              <a:gdLst>
                <a:gd name="T0" fmla="*/ 2147483647 w 2270"/>
                <a:gd name="T1" fmla="*/ 2147483647 w 2270"/>
                <a:gd name="T2" fmla="*/ 2147483647 w 2270"/>
                <a:gd name="T3" fmla="*/ 2147483647 w 2270"/>
                <a:gd name="T4" fmla="*/ 2147483647 w 2270"/>
                <a:gd name="T5" fmla="*/ 2147483647 w 2270"/>
                <a:gd name="T6" fmla="*/ 2147483647 w 2270"/>
                <a:gd name="T7" fmla="*/ 2147483647 w 2270"/>
                <a:gd name="T8" fmla="*/ 2147483647 w 2270"/>
                <a:gd name="T9" fmla="*/ 2147483647 w 2270"/>
                <a:gd name="T10" fmla="*/ 2147483647 w 2270"/>
                <a:gd name="T11" fmla="*/ 2147483647 w 2270"/>
                <a:gd name="T12" fmla="*/ 2147483647 w 2270"/>
                <a:gd name="T13" fmla="*/ 2147483647 w 2270"/>
                <a:gd name="T14" fmla="*/ 0 w 2270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15">
                  <a:pos x="T0" y="0"/>
                </a:cxn>
                <a:cxn ang="T16">
                  <a:pos x="T1" y="0"/>
                </a:cxn>
                <a:cxn ang="T17">
                  <a:pos x="T2" y="0"/>
                </a:cxn>
                <a:cxn ang="T18">
                  <a:pos x="T3" y="0"/>
                </a:cxn>
                <a:cxn ang="T19">
                  <a:pos x="T4" y="0"/>
                </a:cxn>
                <a:cxn ang="T20">
                  <a:pos x="T5" y="0"/>
                </a:cxn>
                <a:cxn ang="T21">
                  <a:pos x="T6" y="0"/>
                </a:cxn>
                <a:cxn ang="T22">
                  <a:pos x="T7" y="0"/>
                </a:cxn>
                <a:cxn ang="T23">
                  <a:pos x="T8" y="0"/>
                </a:cxn>
                <a:cxn ang="T24">
                  <a:pos x="T9" y="0"/>
                </a:cxn>
                <a:cxn ang="T25">
                  <a:pos x="T10" y="0"/>
                </a:cxn>
                <a:cxn ang="T26">
                  <a:pos x="T11" y="0"/>
                </a:cxn>
                <a:cxn ang="T27">
                  <a:pos x="T12" y="0"/>
                </a:cxn>
                <a:cxn ang="T28">
                  <a:pos x="T13" y="0"/>
                </a:cxn>
                <a:cxn ang="T29">
                  <a:pos x="T14" y="0"/>
                </a:cxn>
              </a:cxnLst>
              <a:rect l="0" t="0" r="r" b="b"/>
              <a:pathLst>
                <a:path w="2270">
                  <a:moveTo>
                    <a:pt x="2270" y="0"/>
                  </a:moveTo>
                  <a:lnTo>
                    <a:pt x="2260" y="0"/>
                  </a:lnTo>
                  <a:lnTo>
                    <a:pt x="2073" y="0"/>
                  </a:lnTo>
                  <a:lnTo>
                    <a:pt x="1885" y="0"/>
                  </a:lnTo>
                  <a:lnTo>
                    <a:pt x="1698" y="0"/>
                  </a:lnTo>
                  <a:lnTo>
                    <a:pt x="1510" y="0"/>
                  </a:lnTo>
                  <a:lnTo>
                    <a:pt x="1323" y="0"/>
                  </a:lnTo>
                  <a:lnTo>
                    <a:pt x="1135" y="0"/>
                  </a:lnTo>
                  <a:lnTo>
                    <a:pt x="948" y="0"/>
                  </a:lnTo>
                  <a:lnTo>
                    <a:pt x="760" y="0"/>
                  </a:lnTo>
                  <a:lnTo>
                    <a:pt x="573" y="0"/>
                  </a:lnTo>
                  <a:lnTo>
                    <a:pt x="385" y="0"/>
                  </a:lnTo>
                  <a:lnTo>
                    <a:pt x="198" y="0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36" name="Freeform 630"/>
            <p:cNvSpPr>
              <a:spLocks/>
            </p:cNvSpPr>
            <p:nvPr/>
          </p:nvSpPr>
          <p:spPr bwMode="auto">
            <a:xfrm>
              <a:off x="1365250" y="5072063"/>
              <a:ext cx="884238" cy="0"/>
            </a:xfrm>
            <a:custGeom>
              <a:avLst/>
              <a:gdLst>
                <a:gd name="T0" fmla="*/ 2147483647 w 2270"/>
                <a:gd name="T1" fmla="*/ 2147483647 w 2270"/>
                <a:gd name="T2" fmla="*/ 2147483647 w 2270"/>
                <a:gd name="T3" fmla="*/ 2147483647 w 2270"/>
                <a:gd name="T4" fmla="*/ 2147483647 w 2270"/>
                <a:gd name="T5" fmla="*/ 2147483647 w 2270"/>
                <a:gd name="T6" fmla="*/ 2147483647 w 2270"/>
                <a:gd name="T7" fmla="*/ 2147483647 w 2270"/>
                <a:gd name="T8" fmla="*/ 2147483647 w 2270"/>
                <a:gd name="T9" fmla="*/ 2147483647 w 2270"/>
                <a:gd name="T10" fmla="*/ 2147483647 w 2270"/>
                <a:gd name="T11" fmla="*/ 2147483647 w 2270"/>
                <a:gd name="T12" fmla="*/ 2147483647 w 2270"/>
                <a:gd name="T13" fmla="*/ 2147483647 w 2270"/>
                <a:gd name="T14" fmla="*/ 0 w 2270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15">
                  <a:pos x="T0" y="0"/>
                </a:cxn>
                <a:cxn ang="T16">
                  <a:pos x="T1" y="0"/>
                </a:cxn>
                <a:cxn ang="T17">
                  <a:pos x="T2" y="0"/>
                </a:cxn>
                <a:cxn ang="T18">
                  <a:pos x="T3" y="0"/>
                </a:cxn>
                <a:cxn ang="T19">
                  <a:pos x="T4" y="0"/>
                </a:cxn>
                <a:cxn ang="T20">
                  <a:pos x="T5" y="0"/>
                </a:cxn>
                <a:cxn ang="T21">
                  <a:pos x="T6" y="0"/>
                </a:cxn>
                <a:cxn ang="T22">
                  <a:pos x="T7" y="0"/>
                </a:cxn>
                <a:cxn ang="T23">
                  <a:pos x="T8" y="0"/>
                </a:cxn>
                <a:cxn ang="T24">
                  <a:pos x="T9" y="0"/>
                </a:cxn>
                <a:cxn ang="T25">
                  <a:pos x="T10" y="0"/>
                </a:cxn>
                <a:cxn ang="T26">
                  <a:pos x="T11" y="0"/>
                </a:cxn>
                <a:cxn ang="T27">
                  <a:pos x="T12" y="0"/>
                </a:cxn>
                <a:cxn ang="T28">
                  <a:pos x="T13" y="0"/>
                </a:cxn>
                <a:cxn ang="T29">
                  <a:pos x="T14" y="0"/>
                </a:cxn>
              </a:cxnLst>
              <a:rect l="0" t="0" r="r" b="b"/>
              <a:pathLst>
                <a:path w="2270">
                  <a:moveTo>
                    <a:pt x="2270" y="0"/>
                  </a:moveTo>
                  <a:lnTo>
                    <a:pt x="2260" y="0"/>
                  </a:lnTo>
                  <a:lnTo>
                    <a:pt x="2073" y="0"/>
                  </a:lnTo>
                  <a:lnTo>
                    <a:pt x="1885" y="0"/>
                  </a:lnTo>
                  <a:lnTo>
                    <a:pt x="1698" y="0"/>
                  </a:lnTo>
                  <a:lnTo>
                    <a:pt x="1510" y="0"/>
                  </a:lnTo>
                  <a:lnTo>
                    <a:pt x="1323" y="0"/>
                  </a:lnTo>
                  <a:lnTo>
                    <a:pt x="1135" y="0"/>
                  </a:lnTo>
                  <a:lnTo>
                    <a:pt x="948" y="0"/>
                  </a:lnTo>
                  <a:lnTo>
                    <a:pt x="760" y="0"/>
                  </a:lnTo>
                  <a:lnTo>
                    <a:pt x="573" y="0"/>
                  </a:lnTo>
                  <a:lnTo>
                    <a:pt x="385" y="0"/>
                  </a:lnTo>
                  <a:lnTo>
                    <a:pt x="198" y="0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37" name="Freeform 631"/>
            <p:cNvSpPr>
              <a:spLocks/>
            </p:cNvSpPr>
            <p:nvPr/>
          </p:nvSpPr>
          <p:spPr bwMode="auto">
            <a:xfrm>
              <a:off x="2244725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38" name="Freeform 632"/>
            <p:cNvSpPr>
              <a:spLocks/>
            </p:cNvSpPr>
            <p:nvPr/>
          </p:nvSpPr>
          <p:spPr bwMode="auto">
            <a:xfrm>
              <a:off x="2171700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39" name="Freeform 633"/>
            <p:cNvSpPr>
              <a:spLocks/>
            </p:cNvSpPr>
            <p:nvPr/>
          </p:nvSpPr>
          <p:spPr bwMode="auto">
            <a:xfrm>
              <a:off x="2098675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40" name="Freeform 634"/>
            <p:cNvSpPr>
              <a:spLocks/>
            </p:cNvSpPr>
            <p:nvPr/>
          </p:nvSpPr>
          <p:spPr bwMode="auto">
            <a:xfrm>
              <a:off x="2025650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41" name="Freeform 635"/>
            <p:cNvSpPr>
              <a:spLocks/>
            </p:cNvSpPr>
            <p:nvPr/>
          </p:nvSpPr>
          <p:spPr bwMode="auto">
            <a:xfrm>
              <a:off x="1952625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42" name="Freeform 636"/>
            <p:cNvSpPr>
              <a:spLocks/>
            </p:cNvSpPr>
            <p:nvPr/>
          </p:nvSpPr>
          <p:spPr bwMode="auto">
            <a:xfrm>
              <a:off x="1881188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43" name="Freeform 637"/>
            <p:cNvSpPr>
              <a:spLocks/>
            </p:cNvSpPr>
            <p:nvPr/>
          </p:nvSpPr>
          <p:spPr bwMode="auto">
            <a:xfrm>
              <a:off x="1806575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44" name="Freeform 638"/>
            <p:cNvSpPr>
              <a:spLocks/>
            </p:cNvSpPr>
            <p:nvPr/>
          </p:nvSpPr>
          <p:spPr bwMode="auto">
            <a:xfrm>
              <a:off x="1735138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45" name="Freeform 639"/>
            <p:cNvSpPr>
              <a:spLocks/>
            </p:cNvSpPr>
            <p:nvPr/>
          </p:nvSpPr>
          <p:spPr bwMode="auto">
            <a:xfrm>
              <a:off x="1660525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46" name="Freeform 640"/>
            <p:cNvSpPr>
              <a:spLocks/>
            </p:cNvSpPr>
            <p:nvPr/>
          </p:nvSpPr>
          <p:spPr bwMode="auto">
            <a:xfrm>
              <a:off x="1589088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47" name="Freeform 641"/>
            <p:cNvSpPr>
              <a:spLocks/>
            </p:cNvSpPr>
            <p:nvPr/>
          </p:nvSpPr>
          <p:spPr bwMode="auto">
            <a:xfrm>
              <a:off x="1514475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48" name="Freeform 642"/>
            <p:cNvSpPr>
              <a:spLocks/>
            </p:cNvSpPr>
            <p:nvPr/>
          </p:nvSpPr>
          <p:spPr bwMode="auto">
            <a:xfrm>
              <a:off x="1443038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49" name="Freeform 643"/>
            <p:cNvSpPr>
              <a:spLocks/>
            </p:cNvSpPr>
            <p:nvPr/>
          </p:nvSpPr>
          <p:spPr bwMode="auto">
            <a:xfrm>
              <a:off x="1368425" y="5067300"/>
              <a:ext cx="0" cy="80963"/>
            </a:xfrm>
            <a:custGeom>
              <a:avLst/>
              <a:gdLst>
                <a:gd name="T0" fmla="*/ 2147483647 h 205"/>
                <a:gd name="T1" fmla="*/ 2147483647 h 205"/>
                <a:gd name="T2" fmla="*/ 2147483647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50" name="Rectangle 1321"/>
            <p:cNvSpPr>
              <a:spLocks noChangeArrowheads="1"/>
            </p:cNvSpPr>
            <p:nvPr/>
          </p:nvSpPr>
          <p:spPr bwMode="auto">
            <a:xfrm>
              <a:off x="1252538" y="5186363"/>
              <a:ext cx="73025" cy="73025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51" name="Rectangle 1322"/>
            <p:cNvSpPr>
              <a:spLocks noChangeArrowheads="1"/>
            </p:cNvSpPr>
            <p:nvPr/>
          </p:nvSpPr>
          <p:spPr bwMode="auto">
            <a:xfrm>
              <a:off x="1252538" y="5259388"/>
              <a:ext cx="73025" cy="73025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52" name="Rectangle 1323"/>
            <p:cNvSpPr>
              <a:spLocks noChangeArrowheads="1"/>
            </p:cNvSpPr>
            <p:nvPr/>
          </p:nvSpPr>
          <p:spPr bwMode="auto">
            <a:xfrm>
              <a:off x="1252538" y="5332413"/>
              <a:ext cx="73025" cy="73025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53" name="Rectangle 1324"/>
            <p:cNvSpPr>
              <a:spLocks noChangeArrowheads="1"/>
            </p:cNvSpPr>
            <p:nvPr/>
          </p:nvSpPr>
          <p:spPr bwMode="auto">
            <a:xfrm>
              <a:off x="1252538" y="5405438"/>
              <a:ext cx="73025" cy="73025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54" name="Rectangle 1325"/>
            <p:cNvSpPr>
              <a:spLocks noChangeArrowheads="1"/>
            </p:cNvSpPr>
            <p:nvPr/>
          </p:nvSpPr>
          <p:spPr bwMode="auto">
            <a:xfrm>
              <a:off x="1252538" y="5478463"/>
              <a:ext cx="73025" cy="73025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55" name="Rectangle 1326"/>
            <p:cNvSpPr>
              <a:spLocks noChangeArrowheads="1"/>
            </p:cNvSpPr>
            <p:nvPr/>
          </p:nvSpPr>
          <p:spPr bwMode="auto">
            <a:xfrm>
              <a:off x="1252538" y="5551488"/>
              <a:ext cx="73025" cy="73025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56" name="Rectangle 1327"/>
            <p:cNvSpPr>
              <a:spLocks noChangeArrowheads="1"/>
            </p:cNvSpPr>
            <p:nvPr/>
          </p:nvSpPr>
          <p:spPr bwMode="auto">
            <a:xfrm>
              <a:off x="1252538" y="5624513"/>
              <a:ext cx="73025" cy="7302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57" name="Rectangle 1328"/>
            <p:cNvSpPr>
              <a:spLocks noChangeArrowheads="1"/>
            </p:cNvSpPr>
            <p:nvPr/>
          </p:nvSpPr>
          <p:spPr bwMode="auto">
            <a:xfrm>
              <a:off x="1252538" y="5697538"/>
              <a:ext cx="73025" cy="7302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58" name="Rectangle 1329"/>
            <p:cNvSpPr>
              <a:spLocks noChangeArrowheads="1"/>
            </p:cNvSpPr>
            <p:nvPr/>
          </p:nvSpPr>
          <p:spPr bwMode="auto">
            <a:xfrm>
              <a:off x="1252538" y="5770563"/>
              <a:ext cx="73025" cy="7302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59" name="Rectangle 1330"/>
            <p:cNvSpPr>
              <a:spLocks noChangeArrowheads="1"/>
            </p:cNvSpPr>
            <p:nvPr/>
          </p:nvSpPr>
          <p:spPr bwMode="auto">
            <a:xfrm>
              <a:off x="1252538" y="5843588"/>
              <a:ext cx="73025" cy="7302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60" name="Rectangle 1331"/>
            <p:cNvSpPr>
              <a:spLocks noChangeArrowheads="1"/>
            </p:cNvSpPr>
            <p:nvPr/>
          </p:nvSpPr>
          <p:spPr bwMode="auto">
            <a:xfrm>
              <a:off x="1252538" y="5916613"/>
              <a:ext cx="73025" cy="7302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61" name="Rectangle 1332"/>
            <p:cNvSpPr>
              <a:spLocks noChangeArrowheads="1"/>
            </p:cNvSpPr>
            <p:nvPr/>
          </p:nvSpPr>
          <p:spPr bwMode="auto">
            <a:xfrm>
              <a:off x="1252538" y="5989638"/>
              <a:ext cx="73025" cy="7302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62" name="Freeform 1333"/>
            <p:cNvSpPr>
              <a:spLocks/>
            </p:cNvSpPr>
            <p:nvPr/>
          </p:nvSpPr>
          <p:spPr bwMode="auto">
            <a:xfrm>
              <a:off x="1252538" y="5181601"/>
              <a:ext cx="0" cy="884238"/>
            </a:xfrm>
            <a:custGeom>
              <a:avLst/>
              <a:gdLst>
                <a:gd name="T0" fmla="*/ 5158964 h 2270"/>
                <a:gd name="T1" fmla="*/ 5007436 h 2270"/>
                <a:gd name="T2" fmla="*/ 4703601 h 2270"/>
                <a:gd name="T3" fmla="*/ 4248627 h 2270"/>
                <a:gd name="T4" fmla="*/ 3793264 h 2270"/>
                <a:gd name="T5" fmla="*/ 3338291 h 2270"/>
                <a:gd name="T6" fmla="*/ 3034845 h 2270"/>
                <a:gd name="T7" fmla="*/ 2579482 h 2270"/>
                <a:gd name="T8" fmla="*/ 2124119 h 2270"/>
                <a:gd name="T9" fmla="*/ 1669145 h 2270"/>
                <a:gd name="T10" fmla="*/ 1213782 h 2270"/>
                <a:gd name="T11" fmla="*/ 910337 h 2270"/>
                <a:gd name="T12" fmla="*/ 455363 h 2270"/>
                <a:gd name="T13" fmla="*/ 0 h 2270"/>
                <a:gd name="T14" fmla="*/ 0 h 2270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15">
                  <a:pos x="0" y="T0"/>
                </a:cxn>
                <a:cxn ang="T16">
                  <a:pos x="0" y="T1"/>
                </a:cxn>
                <a:cxn ang="T17">
                  <a:pos x="0" y="T2"/>
                </a:cxn>
                <a:cxn ang="T18">
                  <a:pos x="0" y="T3"/>
                </a:cxn>
                <a:cxn ang="T19">
                  <a:pos x="0" y="T4"/>
                </a:cxn>
                <a:cxn ang="T20">
                  <a:pos x="0" y="T5"/>
                </a:cxn>
                <a:cxn ang="T21">
                  <a:pos x="0" y="T6"/>
                </a:cxn>
                <a:cxn ang="T22">
                  <a:pos x="0" y="T7"/>
                </a:cxn>
                <a:cxn ang="T23">
                  <a:pos x="0" y="T8"/>
                </a:cxn>
                <a:cxn ang="T24">
                  <a:pos x="0" y="T9"/>
                </a:cxn>
                <a:cxn ang="T25">
                  <a:pos x="0" y="T10"/>
                </a:cxn>
                <a:cxn ang="T26">
                  <a:pos x="0" y="T11"/>
                </a:cxn>
                <a:cxn ang="T27">
                  <a:pos x="0" y="T12"/>
                </a:cxn>
                <a:cxn ang="T28">
                  <a:pos x="0" y="T13"/>
                </a:cxn>
                <a:cxn ang="T29">
                  <a:pos x="0" y="T14"/>
                </a:cxn>
              </a:cxnLst>
              <a:rect l="0" t="0" r="r" b="b"/>
              <a:pathLst>
                <a:path h="2270">
                  <a:moveTo>
                    <a:pt x="0" y="2270"/>
                  </a:moveTo>
                  <a:lnTo>
                    <a:pt x="0" y="2260"/>
                  </a:lnTo>
                  <a:lnTo>
                    <a:pt x="0" y="2072"/>
                  </a:lnTo>
                  <a:lnTo>
                    <a:pt x="0" y="1885"/>
                  </a:lnTo>
                  <a:lnTo>
                    <a:pt x="0" y="1697"/>
                  </a:lnTo>
                  <a:lnTo>
                    <a:pt x="0" y="1510"/>
                  </a:lnTo>
                  <a:lnTo>
                    <a:pt x="0" y="1322"/>
                  </a:lnTo>
                  <a:lnTo>
                    <a:pt x="0" y="1135"/>
                  </a:lnTo>
                  <a:lnTo>
                    <a:pt x="0" y="947"/>
                  </a:lnTo>
                  <a:lnTo>
                    <a:pt x="0" y="760"/>
                  </a:lnTo>
                  <a:lnTo>
                    <a:pt x="0" y="572"/>
                  </a:lnTo>
                  <a:lnTo>
                    <a:pt x="0" y="385"/>
                  </a:lnTo>
                  <a:lnTo>
                    <a:pt x="0" y="197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63" name="Freeform 1334"/>
            <p:cNvSpPr>
              <a:spLocks/>
            </p:cNvSpPr>
            <p:nvPr/>
          </p:nvSpPr>
          <p:spPr bwMode="auto">
            <a:xfrm>
              <a:off x="1325563" y="5181601"/>
              <a:ext cx="0" cy="884238"/>
            </a:xfrm>
            <a:custGeom>
              <a:avLst/>
              <a:gdLst>
                <a:gd name="T0" fmla="*/ 5158964 h 2270"/>
                <a:gd name="T1" fmla="*/ 5007436 h 2270"/>
                <a:gd name="T2" fmla="*/ 4703601 h 2270"/>
                <a:gd name="T3" fmla="*/ 4248627 h 2270"/>
                <a:gd name="T4" fmla="*/ 3793264 h 2270"/>
                <a:gd name="T5" fmla="*/ 3338291 h 2270"/>
                <a:gd name="T6" fmla="*/ 3034845 h 2270"/>
                <a:gd name="T7" fmla="*/ 2579482 h 2270"/>
                <a:gd name="T8" fmla="*/ 2124119 h 2270"/>
                <a:gd name="T9" fmla="*/ 1669145 h 2270"/>
                <a:gd name="T10" fmla="*/ 1213782 h 2270"/>
                <a:gd name="T11" fmla="*/ 910337 h 2270"/>
                <a:gd name="T12" fmla="*/ 455363 h 2270"/>
                <a:gd name="T13" fmla="*/ 0 h 2270"/>
                <a:gd name="T14" fmla="*/ 0 h 2270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15">
                  <a:pos x="0" y="T0"/>
                </a:cxn>
                <a:cxn ang="T16">
                  <a:pos x="0" y="T1"/>
                </a:cxn>
                <a:cxn ang="T17">
                  <a:pos x="0" y="T2"/>
                </a:cxn>
                <a:cxn ang="T18">
                  <a:pos x="0" y="T3"/>
                </a:cxn>
                <a:cxn ang="T19">
                  <a:pos x="0" y="T4"/>
                </a:cxn>
                <a:cxn ang="T20">
                  <a:pos x="0" y="T5"/>
                </a:cxn>
                <a:cxn ang="T21">
                  <a:pos x="0" y="T6"/>
                </a:cxn>
                <a:cxn ang="T22">
                  <a:pos x="0" y="T7"/>
                </a:cxn>
                <a:cxn ang="T23">
                  <a:pos x="0" y="T8"/>
                </a:cxn>
                <a:cxn ang="T24">
                  <a:pos x="0" y="T9"/>
                </a:cxn>
                <a:cxn ang="T25">
                  <a:pos x="0" y="T10"/>
                </a:cxn>
                <a:cxn ang="T26">
                  <a:pos x="0" y="T11"/>
                </a:cxn>
                <a:cxn ang="T27">
                  <a:pos x="0" y="T12"/>
                </a:cxn>
                <a:cxn ang="T28">
                  <a:pos x="0" y="T13"/>
                </a:cxn>
                <a:cxn ang="T29">
                  <a:pos x="0" y="T14"/>
                </a:cxn>
              </a:cxnLst>
              <a:rect l="0" t="0" r="r" b="b"/>
              <a:pathLst>
                <a:path h="2270">
                  <a:moveTo>
                    <a:pt x="0" y="2270"/>
                  </a:moveTo>
                  <a:lnTo>
                    <a:pt x="0" y="2260"/>
                  </a:lnTo>
                  <a:lnTo>
                    <a:pt x="0" y="2072"/>
                  </a:lnTo>
                  <a:lnTo>
                    <a:pt x="0" y="1885"/>
                  </a:lnTo>
                  <a:lnTo>
                    <a:pt x="0" y="1697"/>
                  </a:lnTo>
                  <a:lnTo>
                    <a:pt x="0" y="1510"/>
                  </a:lnTo>
                  <a:lnTo>
                    <a:pt x="0" y="1322"/>
                  </a:lnTo>
                  <a:lnTo>
                    <a:pt x="0" y="1135"/>
                  </a:lnTo>
                  <a:lnTo>
                    <a:pt x="0" y="947"/>
                  </a:lnTo>
                  <a:lnTo>
                    <a:pt x="0" y="760"/>
                  </a:lnTo>
                  <a:lnTo>
                    <a:pt x="0" y="572"/>
                  </a:lnTo>
                  <a:lnTo>
                    <a:pt x="0" y="385"/>
                  </a:lnTo>
                  <a:lnTo>
                    <a:pt x="0" y="197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64" name="Freeform 1335"/>
            <p:cNvSpPr>
              <a:spLocks/>
            </p:cNvSpPr>
            <p:nvPr/>
          </p:nvSpPr>
          <p:spPr bwMode="auto">
            <a:xfrm>
              <a:off x="1249363" y="6062663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65" name="Freeform 1336"/>
            <p:cNvSpPr>
              <a:spLocks/>
            </p:cNvSpPr>
            <p:nvPr/>
          </p:nvSpPr>
          <p:spPr bwMode="auto">
            <a:xfrm>
              <a:off x="1249363" y="5989638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66" name="Freeform 1337"/>
            <p:cNvSpPr>
              <a:spLocks/>
            </p:cNvSpPr>
            <p:nvPr/>
          </p:nvSpPr>
          <p:spPr bwMode="auto">
            <a:xfrm>
              <a:off x="1249363" y="5916613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67" name="Freeform 1338"/>
            <p:cNvSpPr>
              <a:spLocks/>
            </p:cNvSpPr>
            <p:nvPr/>
          </p:nvSpPr>
          <p:spPr bwMode="auto">
            <a:xfrm>
              <a:off x="1249363" y="5843588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68" name="Freeform 1339"/>
            <p:cNvSpPr>
              <a:spLocks/>
            </p:cNvSpPr>
            <p:nvPr/>
          </p:nvSpPr>
          <p:spPr bwMode="auto">
            <a:xfrm>
              <a:off x="1249363" y="5770563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69" name="Freeform 1340"/>
            <p:cNvSpPr>
              <a:spLocks/>
            </p:cNvSpPr>
            <p:nvPr/>
          </p:nvSpPr>
          <p:spPr bwMode="auto">
            <a:xfrm>
              <a:off x="1249363" y="5697538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70" name="Freeform 1341"/>
            <p:cNvSpPr>
              <a:spLocks/>
            </p:cNvSpPr>
            <p:nvPr/>
          </p:nvSpPr>
          <p:spPr bwMode="auto">
            <a:xfrm>
              <a:off x="1249363" y="5624513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71" name="Freeform 1342"/>
            <p:cNvSpPr>
              <a:spLocks/>
            </p:cNvSpPr>
            <p:nvPr/>
          </p:nvSpPr>
          <p:spPr bwMode="auto">
            <a:xfrm>
              <a:off x="1249363" y="5551488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72" name="Freeform 1343"/>
            <p:cNvSpPr>
              <a:spLocks/>
            </p:cNvSpPr>
            <p:nvPr/>
          </p:nvSpPr>
          <p:spPr bwMode="auto">
            <a:xfrm>
              <a:off x="1249363" y="5478463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73" name="Freeform 1344"/>
            <p:cNvSpPr>
              <a:spLocks/>
            </p:cNvSpPr>
            <p:nvPr/>
          </p:nvSpPr>
          <p:spPr bwMode="auto">
            <a:xfrm>
              <a:off x="1249363" y="5405438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74" name="Freeform 1345"/>
            <p:cNvSpPr>
              <a:spLocks/>
            </p:cNvSpPr>
            <p:nvPr/>
          </p:nvSpPr>
          <p:spPr bwMode="auto">
            <a:xfrm>
              <a:off x="1249363" y="5332413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75" name="Freeform 1346"/>
            <p:cNvSpPr>
              <a:spLocks/>
            </p:cNvSpPr>
            <p:nvPr/>
          </p:nvSpPr>
          <p:spPr bwMode="auto">
            <a:xfrm>
              <a:off x="1249363" y="5259388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76" name="Freeform 1347"/>
            <p:cNvSpPr>
              <a:spLocks/>
            </p:cNvSpPr>
            <p:nvPr/>
          </p:nvSpPr>
          <p:spPr bwMode="auto">
            <a:xfrm>
              <a:off x="1249363" y="5186363"/>
              <a:ext cx="79375" cy="0"/>
            </a:xfrm>
            <a:custGeom>
              <a:avLst/>
              <a:gdLst>
                <a:gd name="T0" fmla="*/ 0 w 205"/>
                <a:gd name="T1" fmla="*/ 0 w 205"/>
                <a:gd name="T2" fmla="*/ 449921 w 205"/>
                <a:gd name="T3" fmla="*/ 449921 w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05">
                  <a:moveTo>
                    <a:pt x="0" y="0"/>
                  </a:moveTo>
                  <a:lnTo>
                    <a:pt x="10" y="0"/>
                  </a:lnTo>
                  <a:lnTo>
                    <a:pt x="195" y="0"/>
                  </a:lnTo>
                  <a:lnTo>
                    <a:pt x="205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77" name="Rectangle 1348"/>
            <p:cNvSpPr>
              <a:spLocks noChangeArrowheads="1"/>
            </p:cNvSpPr>
            <p:nvPr/>
          </p:nvSpPr>
          <p:spPr bwMode="auto">
            <a:xfrm>
              <a:off x="1368426" y="5072063"/>
              <a:ext cx="74613" cy="71438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78" name="Rectangle 1349"/>
            <p:cNvSpPr>
              <a:spLocks noChangeArrowheads="1"/>
            </p:cNvSpPr>
            <p:nvPr/>
          </p:nvSpPr>
          <p:spPr bwMode="auto">
            <a:xfrm>
              <a:off x="1443038" y="5072063"/>
              <a:ext cx="71438" cy="71438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79" name="Rectangle 1350"/>
            <p:cNvSpPr>
              <a:spLocks noChangeArrowheads="1"/>
            </p:cNvSpPr>
            <p:nvPr/>
          </p:nvSpPr>
          <p:spPr bwMode="auto">
            <a:xfrm>
              <a:off x="1514476" y="5072063"/>
              <a:ext cx="74613" cy="71438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80" name="Rectangle 1351"/>
            <p:cNvSpPr>
              <a:spLocks noChangeArrowheads="1"/>
            </p:cNvSpPr>
            <p:nvPr/>
          </p:nvSpPr>
          <p:spPr bwMode="auto">
            <a:xfrm>
              <a:off x="1589088" y="5072063"/>
              <a:ext cx="71438" cy="71438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81" name="Rectangle 1352"/>
            <p:cNvSpPr>
              <a:spLocks noChangeArrowheads="1"/>
            </p:cNvSpPr>
            <p:nvPr/>
          </p:nvSpPr>
          <p:spPr bwMode="auto">
            <a:xfrm>
              <a:off x="1660526" y="5072063"/>
              <a:ext cx="74613" cy="71438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82" name="Rectangle 1353"/>
            <p:cNvSpPr>
              <a:spLocks noChangeArrowheads="1"/>
            </p:cNvSpPr>
            <p:nvPr/>
          </p:nvSpPr>
          <p:spPr bwMode="auto">
            <a:xfrm>
              <a:off x="1735138" y="5072063"/>
              <a:ext cx="71438" cy="71438"/>
            </a:xfrm>
            <a:prstGeom prst="rect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83" name="Rectangle 1354"/>
            <p:cNvSpPr>
              <a:spLocks noChangeArrowheads="1"/>
            </p:cNvSpPr>
            <p:nvPr/>
          </p:nvSpPr>
          <p:spPr bwMode="auto">
            <a:xfrm>
              <a:off x="1806576" y="5072063"/>
              <a:ext cx="74613" cy="71438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84" name="Rectangle 1355"/>
            <p:cNvSpPr>
              <a:spLocks noChangeArrowheads="1"/>
            </p:cNvSpPr>
            <p:nvPr/>
          </p:nvSpPr>
          <p:spPr bwMode="auto">
            <a:xfrm>
              <a:off x="1881188" y="5072063"/>
              <a:ext cx="71438" cy="71438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85" name="Rectangle 1356"/>
            <p:cNvSpPr>
              <a:spLocks noChangeArrowheads="1"/>
            </p:cNvSpPr>
            <p:nvPr/>
          </p:nvSpPr>
          <p:spPr bwMode="auto">
            <a:xfrm>
              <a:off x="1952626" y="5072063"/>
              <a:ext cx="73025" cy="71438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86" name="Rectangle 1357"/>
            <p:cNvSpPr>
              <a:spLocks noChangeArrowheads="1"/>
            </p:cNvSpPr>
            <p:nvPr/>
          </p:nvSpPr>
          <p:spPr bwMode="auto">
            <a:xfrm>
              <a:off x="2025651" y="5072063"/>
              <a:ext cx="73025" cy="71438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87" name="Rectangle 1358"/>
            <p:cNvSpPr>
              <a:spLocks noChangeArrowheads="1"/>
            </p:cNvSpPr>
            <p:nvPr/>
          </p:nvSpPr>
          <p:spPr bwMode="auto">
            <a:xfrm>
              <a:off x="2098676" y="5072063"/>
              <a:ext cx="73025" cy="71438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88" name="Rectangle 1359"/>
            <p:cNvSpPr>
              <a:spLocks noChangeArrowheads="1"/>
            </p:cNvSpPr>
            <p:nvPr/>
          </p:nvSpPr>
          <p:spPr bwMode="auto">
            <a:xfrm>
              <a:off x="2171701" y="5072063"/>
              <a:ext cx="73025" cy="71438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9089" name="Freeform 1360"/>
            <p:cNvSpPr>
              <a:spLocks/>
            </p:cNvSpPr>
            <p:nvPr/>
          </p:nvSpPr>
          <p:spPr bwMode="auto">
            <a:xfrm>
              <a:off x="1365251" y="5143501"/>
              <a:ext cx="884238" cy="0"/>
            </a:xfrm>
            <a:custGeom>
              <a:avLst/>
              <a:gdLst>
                <a:gd name="T0" fmla="*/ 5158964 w 2270"/>
                <a:gd name="T1" fmla="*/ 5007436 w 2270"/>
                <a:gd name="T2" fmla="*/ 4703601 w 2270"/>
                <a:gd name="T3" fmla="*/ 4248627 w 2270"/>
                <a:gd name="T4" fmla="*/ 3793264 w 2270"/>
                <a:gd name="T5" fmla="*/ 3338291 w 2270"/>
                <a:gd name="T6" fmla="*/ 3034845 w 2270"/>
                <a:gd name="T7" fmla="*/ 2579482 w 2270"/>
                <a:gd name="T8" fmla="*/ 2124119 w 2270"/>
                <a:gd name="T9" fmla="*/ 1669145 w 2270"/>
                <a:gd name="T10" fmla="*/ 1365700 w 2270"/>
                <a:gd name="T11" fmla="*/ 910337 w 2270"/>
                <a:gd name="T12" fmla="*/ 455363 w 2270"/>
                <a:gd name="T13" fmla="*/ 0 w 2270"/>
                <a:gd name="T14" fmla="*/ 0 w 2270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15">
                  <a:pos x="T0" y="0"/>
                </a:cxn>
                <a:cxn ang="T16">
                  <a:pos x="T1" y="0"/>
                </a:cxn>
                <a:cxn ang="T17">
                  <a:pos x="T2" y="0"/>
                </a:cxn>
                <a:cxn ang="T18">
                  <a:pos x="T3" y="0"/>
                </a:cxn>
                <a:cxn ang="T19">
                  <a:pos x="T4" y="0"/>
                </a:cxn>
                <a:cxn ang="T20">
                  <a:pos x="T5" y="0"/>
                </a:cxn>
                <a:cxn ang="T21">
                  <a:pos x="T6" y="0"/>
                </a:cxn>
                <a:cxn ang="T22">
                  <a:pos x="T7" y="0"/>
                </a:cxn>
                <a:cxn ang="T23">
                  <a:pos x="T8" y="0"/>
                </a:cxn>
                <a:cxn ang="T24">
                  <a:pos x="T9" y="0"/>
                </a:cxn>
                <a:cxn ang="T25">
                  <a:pos x="T10" y="0"/>
                </a:cxn>
                <a:cxn ang="T26">
                  <a:pos x="T11" y="0"/>
                </a:cxn>
                <a:cxn ang="T27">
                  <a:pos x="T12" y="0"/>
                </a:cxn>
                <a:cxn ang="T28">
                  <a:pos x="T13" y="0"/>
                </a:cxn>
                <a:cxn ang="T29">
                  <a:pos x="T14" y="0"/>
                </a:cxn>
              </a:cxnLst>
              <a:rect l="0" t="0" r="r" b="b"/>
              <a:pathLst>
                <a:path w="2270">
                  <a:moveTo>
                    <a:pt x="2270" y="0"/>
                  </a:moveTo>
                  <a:lnTo>
                    <a:pt x="2260" y="0"/>
                  </a:lnTo>
                  <a:lnTo>
                    <a:pt x="2073" y="0"/>
                  </a:lnTo>
                  <a:lnTo>
                    <a:pt x="1885" y="0"/>
                  </a:lnTo>
                  <a:lnTo>
                    <a:pt x="1698" y="0"/>
                  </a:lnTo>
                  <a:lnTo>
                    <a:pt x="1510" y="0"/>
                  </a:lnTo>
                  <a:lnTo>
                    <a:pt x="1323" y="0"/>
                  </a:lnTo>
                  <a:lnTo>
                    <a:pt x="1135" y="0"/>
                  </a:lnTo>
                  <a:lnTo>
                    <a:pt x="948" y="0"/>
                  </a:lnTo>
                  <a:lnTo>
                    <a:pt x="760" y="0"/>
                  </a:lnTo>
                  <a:lnTo>
                    <a:pt x="573" y="0"/>
                  </a:lnTo>
                  <a:lnTo>
                    <a:pt x="385" y="0"/>
                  </a:lnTo>
                  <a:lnTo>
                    <a:pt x="198" y="0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90" name="Freeform 1361"/>
            <p:cNvSpPr>
              <a:spLocks/>
            </p:cNvSpPr>
            <p:nvPr/>
          </p:nvSpPr>
          <p:spPr bwMode="auto">
            <a:xfrm>
              <a:off x="1365251" y="5072063"/>
              <a:ext cx="884238" cy="0"/>
            </a:xfrm>
            <a:custGeom>
              <a:avLst/>
              <a:gdLst>
                <a:gd name="T0" fmla="*/ 5158964 w 2270"/>
                <a:gd name="T1" fmla="*/ 5007436 w 2270"/>
                <a:gd name="T2" fmla="*/ 4703601 w 2270"/>
                <a:gd name="T3" fmla="*/ 4248627 w 2270"/>
                <a:gd name="T4" fmla="*/ 3793264 w 2270"/>
                <a:gd name="T5" fmla="*/ 3338291 w 2270"/>
                <a:gd name="T6" fmla="*/ 3034845 w 2270"/>
                <a:gd name="T7" fmla="*/ 2579482 w 2270"/>
                <a:gd name="T8" fmla="*/ 2124119 w 2270"/>
                <a:gd name="T9" fmla="*/ 1669145 w 2270"/>
                <a:gd name="T10" fmla="*/ 1365700 w 2270"/>
                <a:gd name="T11" fmla="*/ 910337 w 2270"/>
                <a:gd name="T12" fmla="*/ 455363 w 2270"/>
                <a:gd name="T13" fmla="*/ 0 w 2270"/>
                <a:gd name="T14" fmla="*/ 0 w 2270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15">
                  <a:pos x="T0" y="0"/>
                </a:cxn>
                <a:cxn ang="T16">
                  <a:pos x="T1" y="0"/>
                </a:cxn>
                <a:cxn ang="T17">
                  <a:pos x="T2" y="0"/>
                </a:cxn>
                <a:cxn ang="T18">
                  <a:pos x="T3" y="0"/>
                </a:cxn>
                <a:cxn ang="T19">
                  <a:pos x="T4" y="0"/>
                </a:cxn>
                <a:cxn ang="T20">
                  <a:pos x="T5" y="0"/>
                </a:cxn>
                <a:cxn ang="T21">
                  <a:pos x="T6" y="0"/>
                </a:cxn>
                <a:cxn ang="T22">
                  <a:pos x="T7" y="0"/>
                </a:cxn>
                <a:cxn ang="T23">
                  <a:pos x="T8" y="0"/>
                </a:cxn>
                <a:cxn ang="T24">
                  <a:pos x="T9" y="0"/>
                </a:cxn>
                <a:cxn ang="T25">
                  <a:pos x="T10" y="0"/>
                </a:cxn>
                <a:cxn ang="T26">
                  <a:pos x="T11" y="0"/>
                </a:cxn>
                <a:cxn ang="T27">
                  <a:pos x="T12" y="0"/>
                </a:cxn>
                <a:cxn ang="T28">
                  <a:pos x="T13" y="0"/>
                </a:cxn>
                <a:cxn ang="T29">
                  <a:pos x="T14" y="0"/>
                </a:cxn>
              </a:cxnLst>
              <a:rect l="0" t="0" r="r" b="b"/>
              <a:pathLst>
                <a:path w="2270">
                  <a:moveTo>
                    <a:pt x="2270" y="0"/>
                  </a:moveTo>
                  <a:lnTo>
                    <a:pt x="2260" y="0"/>
                  </a:lnTo>
                  <a:lnTo>
                    <a:pt x="2073" y="0"/>
                  </a:lnTo>
                  <a:lnTo>
                    <a:pt x="1885" y="0"/>
                  </a:lnTo>
                  <a:lnTo>
                    <a:pt x="1698" y="0"/>
                  </a:lnTo>
                  <a:lnTo>
                    <a:pt x="1510" y="0"/>
                  </a:lnTo>
                  <a:lnTo>
                    <a:pt x="1323" y="0"/>
                  </a:lnTo>
                  <a:lnTo>
                    <a:pt x="1135" y="0"/>
                  </a:lnTo>
                  <a:lnTo>
                    <a:pt x="948" y="0"/>
                  </a:lnTo>
                  <a:lnTo>
                    <a:pt x="760" y="0"/>
                  </a:lnTo>
                  <a:lnTo>
                    <a:pt x="573" y="0"/>
                  </a:lnTo>
                  <a:lnTo>
                    <a:pt x="385" y="0"/>
                  </a:lnTo>
                  <a:lnTo>
                    <a:pt x="198" y="0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91" name="Freeform 1362"/>
            <p:cNvSpPr>
              <a:spLocks/>
            </p:cNvSpPr>
            <p:nvPr/>
          </p:nvSpPr>
          <p:spPr bwMode="auto">
            <a:xfrm>
              <a:off x="2244726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92" name="Freeform 1363"/>
            <p:cNvSpPr>
              <a:spLocks/>
            </p:cNvSpPr>
            <p:nvPr/>
          </p:nvSpPr>
          <p:spPr bwMode="auto">
            <a:xfrm>
              <a:off x="2171701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93" name="Freeform 1364"/>
            <p:cNvSpPr>
              <a:spLocks/>
            </p:cNvSpPr>
            <p:nvPr/>
          </p:nvSpPr>
          <p:spPr bwMode="auto">
            <a:xfrm>
              <a:off x="2098676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94" name="Freeform 1365"/>
            <p:cNvSpPr>
              <a:spLocks/>
            </p:cNvSpPr>
            <p:nvPr/>
          </p:nvSpPr>
          <p:spPr bwMode="auto">
            <a:xfrm>
              <a:off x="2025651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95" name="Freeform 1366"/>
            <p:cNvSpPr>
              <a:spLocks/>
            </p:cNvSpPr>
            <p:nvPr/>
          </p:nvSpPr>
          <p:spPr bwMode="auto">
            <a:xfrm>
              <a:off x="1952626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96" name="Freeform 1367"/>
            <p:cNvSpPr>
              <a:spLocks/>
            </p:cNvSpPr>
            <p:nvPr/>
          </p:nvSpPr>
          <p:spPr bwMode="auto">
            <a:xfrm>
              <a:off x="1881188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97" name="Freeform 1368"/>
            <p:cNvSpPr>
              <a:spLocks/>
            </p:cNvSpPr>
            <p:nvPr/>
          </p:nvSpPr>
          <p:spPr bwMode="auto">
            <a:xfrm>
              <a:off x="1806576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98" name="Freeform 1369"/>
            <p:cNvSpPr>
              <a:spLocks/>
            </p:cNvSpPr>
            <p:nvPr/>
          </p:nvSpPr>
          <p:spPr bwMode="auto">
            <a:xfrm>
              <a:off x="1735138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099" name="Freeform 1370"/>
            <p:cNvSpPr>
              <a:spLocks/>
            </p:cNvSpPr>
            <p:nvPr/>
          </p:nvSpPr>
          <p:spPr bwMode="auto">
            <a:xfrm>
              <a:off x="1660526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00" name="Freeform 1371"/>
            <p:cNvSpPr>
              <a:spLocks/>
            </p:cNvSpPr>
            <p:nvPr/>
          </p:nvSpPr>
          <p:spPr bwMode="auto">
            <a:xfrm>
              <a:off x="1589088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01" name="Freeform 1372"/>
            <p:cNvSpPr>
              <a:spLocks/>
            </p:cNvSpPr>
            <p:nvPr/>
          </p:nvSpPr>
          <p:spPr bwMode="auto">
            <a:xfrm>
              <a:off x="1514476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02" name="Freeform 1373"/>
            <p:cNvSpPr>
              <a:spLocks/>
            </p:cNvSpPr>
            <p:nvPr/>
          </p:nvSpPr>
          <p:spPr bwMode="auto">
            <a:xfrm>
              <a:off x="1443038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103" name="Freeform 1374"/>
            <p:cNvSpPr>
              <a:spLocks/>
            </p:cNvSpPr>
            <p:nvPr/>
          </p:nvSpPr>
          <p:spPr bwMode="auto">
            <a:xfrm>
              <a:off x="1368426" y="5067301"/>
              <a:ext cx="0" cy="80963"/>
            </a:xfrm>
            <a:custGeom>
              <a:avLst/>
              <a:gdLst>
                <a:gd name="T0" fmla="*/ 468006 h 205"/>
                <a:gd name="T1" fmla="*/ 468006 h 205"/>
                <a:gd name="T2" fmla="*/ 0 h 205"/>
                <a:gd name="T3" fmla="*/ 0 h 20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05">
                  <a:moveTo>
                    <a:pt x="0" y="205"/>
                  </a:moveTo>
                  <a:lnTo>
                    <a:pt x="0" y="19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13115" name="Rectangle 1375"/>
          <p:cNvSpPr>
            <a:spLocks noChangeArrowheads="1"/>
          </p:cNvSpPr>
          <p:nvPr/>
        </p:nvSpPr>
        <p:spPr bwMode="auto">
          <a:xfrm>
            <a:off x="7400927" y="4884738"/>
            <a:ext cx="42863" cy="44450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16" name="Rectangle 1376"/>
          <p:cNvSpPr>
            <a:spLocks noChangeArrowheads="1"/>
          </p:cNvSpPr>
          <p:nvPr/>
        </p:nvSpPr>
        <p:spPr bwMode="auto">
          <a:xfrm>
            <a:off x="7400927" y="4929188"/>
            <a:ext cx="42863" cy="44450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17" name="Rectangle 1377"/>
          <p:cNvSpPr>
            <a:spLocks noChangeArrowheads="1"/>
          </p:cNvSpPr>
          <p:nvPr/>
        </p:nvSpPr>
        <p:spPr bwMode="auto">
          <a:xfrm>
            <a:off x="7400927" y="4973639"/>
            <a:ext cx="42863" cy="42862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18" name="Rectangle 1378"/>
          <p:cNvSpPr>
            <a:spLocks noChangeArrowheads="1"/>
          </p:cNvSpPr>
          <p:nvPr/>
        </p:nvSpPr>
        <p:spPr bwMode="auto">
          <a:xfrm>
            <a:off x="7400927" y="5016500"/>
            <a:ext cx="42863" cy="44450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19" name="Rectangle 1379"/>
          <p:cNvSpPr>
            <a:spLocks noChangeArrowheads="1"/>
          </p:cNvSpPr>
          <p:nvPr/>
        </p:nvSpPr>
        <p:spPr bwMode="auto">
          <a:xfrm>
            <a:off x="7400927" y="5060950"/>
            <a:ext cx="42863" cy="44450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20" name="Rectangle 1380"/>
          <p:cNvSpPr>
            <a:spLocks noChangeArrowheads="1"/>
          </p:cNvSpPr>
          <p:nvPr/>
        </p:nvSpPr>
        <p:spPr bwMode="auto">
          <a:xfrm>
            <a:off x="7400927" y="5105402"/>
            <a:ext cx="42863" cy="42863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21" name="Rectangle 1381"/>
          <p:cNvSpPr>
            <a:spLocks noChangeArrowheads="1"/>
          </p:cNvSpPr>
          <p:nvPr/>
        </p:nvSpPr>
        <p:spPr bwMode="auto">
          <a:xfrm>
            <a:off x="7400927" y="5148263"/>
            <a:ext cx="42863" cy="44450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22" name="Rectangle 1382"/>
          <p:cNvSpPr>
            <a:spLocks noChangeArrowheads="1"/>
          </p:cNvSpPr>
          <p:nvPr/>
        </p:nvSpPr>
        <p:spPr bwMode="auto">
          <a:xfrm>
            <a:off x="7400927" y="5192713"/>
            <a:ext cx="42863" cy="44450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23" name="Rectangle 1383"/>
          <p:cNvSpPr>
            <a:spLocks noChangeArrowheads="1"/>
          </p:cNvSpPr>
          <p:nvPr/>
        </p:nvSpPr>
        <p:spPr bwMode="auto">
          <a:xfrm>
            <a:off x="7400927" y="5237163"/>
            <a:ext cx="42863" cy="44450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24" name="Rectangle 1384"/>
          <p:cNvSpPr>
            <a:spLocks noChangeArrowheads="1"/>
          </p:cNvSpPr>
          <p:nvPr/>
        </p:nvSpPr>
        <p:spPr bwMode="auto">
          <a:xfrm>
            <a:off x="7400927" y="5281614"/>
            <a:ext cx="42863" cy="42862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25" name="Rectangle 1385"/>
          <p:cNvSpPr>
            <a:spLocks noChangeArrowheads="1"/>
          </p:cNvSpPr>
          <p:nvPr/>
        </p:nvSpPr>
        <p:spPr bwMode="auto">
          <a:xfrm>
            <a:off x="7400927" y="5324475"/>
            <a:ext cx="42863" cy="44450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26" name="Rectangle 1386"/>
          <p:cNvSpPr>
            <a:spLocks noChangeArrowheads="1"/>
          </p:cNvSpPr>
          <p:nvPr/>
        </p:nvSpPr>
        <p:spPr bwMode="auto">
          <a:xfrm>
            <a:off x="7400927" y="5368925"/>
            <a:ext cx="42863" cy="44450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27" name="Rectangle 1387"/>
          <p:cNvSpPr>
            <a:spLocks noChangeArrowheads="1"/>
          </p:cNvSpPr>
          <p:nvPr/>
        </p:nvSpPr>
        <p:spPr bwMode="auto">
          <a:xfrm>
            <a:off x="7400927" y="5413377"/>
            <a:ext cx="42863" cy="42863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28" name="Rectangle 1388"/>
          <p:cNvSpPr>
            <a:spLocks noChangeArrowheads="1"/>
          </p:cNvSpPr>
          <p:nvPr/>
        </p:nvSpPr>
        <p:spPr bwMode="auto">
          <a:xfrm>
            <a:off x="7400927" y="5456238"/>
            <a:ext cx="42863" cy="44450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29" name="Rectangle 1389"/>
          <p:cNvSpPr>
            <a:spLocks noChangeArrowheads="1"/>
          </p:cNvSpPr>
          <p:nvPr/>
        </p:nvSpPr>
        <p:spPr bwMode="auto">
          <a:xfrm>
            <a:off x="7400927" y="5500688"/>
            <a:ext cx="42863" cy="44450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30" name="Rectangle 1390"/>
          <p:cNvSpPr>
            <a:spLocks noChangeArrowheads="1"/>
          </p:cNvSpPr>
          <p:nvPr/>
        </p:nvSpPr>
        <p:spPr bwMode="auto">
          <a:xfrm>
            <a:off x="7400927" y="5545139"/>
            <a:ext cx="42863" cy="42862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31" name="Rectangle 1391"/>
          <p:cNvSpPr>
            <a:spLocks noChangeArrowheads="1"/>
          </p:cNvSpPr>
          <p:nvPr/>
        </p:nvSpPr>
        <p:spPr bwMode="auto">
          <a:xfrm>
            <a:off x="7400927" y="5588000"/>
            <a:ext cx="42863" cy="44450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32" name="Rectangle 1392"/>
          <p:cNvSpPr>
            <a:spLocks noChangeArrowheads="1"/>
          </p:cNvSpPr>
          <p:nvPr/>
        </p:nvSpPr>
        <p:spPr bwMode="auto">
          <a:xfrm>
            <a:off x="7400927" y="5632450"/>
            <a:ext cx="42863" cy="44450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33" name="Rectangle 1393"/>
          <p:cNvSpPr>
            <a:spLocks noChangeArrowheads="1"/>
          </p:cNvSpPr>
          <p:nvPr/>
        </p:nvSpPr>
        <p:spPr bwMode="auto">
          <a:xfrm>
            <a:off x="7400927" y="5676902"/>
            <a:ext cx="42863" cy="42863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34" name="Rectangle 1394"/>
          <p:cNvSpPr>
            <a:spLocks noChangeArrowheads="1"/>
          </p:cNvSpPr>
          <p:nvPr/>
        </p:nvSpPr>
        <p:spPr bwMode="auto">
          <a:xfrm>
            <a:off x="7400927" y="5719763"/>
            <a:ext cx="42863" cy="44450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35" name="Rectangle 1395"/>
          <p:cNvSpPr>
            <a:spLocks noChangeArrowheads="1"/>
          </p:cNvSpPr>
          <p:nvPr/>
        </p:nvSpPr>
        <p:spPr bwMode="auto">
          <a:xfrm>
            <a:off x="7400927" y="5764213"/>
            <a:ext cx="42863" cy="44450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36" name="Rectangle 1396"/>
          <p:cNvSpPr>
            <a:spLocks noChangeArrowheads="1"/>
          </p:cNvSpPr>
          <p:nvPr/>
        </p:nvSpPr>
        <p:spPr bwMode="auto">
          <a:xfrm>
            <a:off x="7400927" y="5808664"/>
            <a:ext cx="42863" cy="42862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37" name="Rectangle 1397"/>
          <p:cNvSpPr>
            <a:spLocks noChangeArrowheads="1"/>
          </p:cNvSpPr>
          <p:nvPr/>
        </p:nvSpPr>
        <p:spPr bwMode="auto">
          <a:xfrm>
            <a:off x="7400927" y="5851525"/>
            <a:ext cx="42863" cy="44450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38" name="Rectangle 1398"/>
          <p:cNvSpPr>
            <a:spLocks noChangeArrowheads="1"/>
          </p:cNvSpPr>
          <p:nvPr/>
        </p:nvSpPr>
        <p:spPr bwMode="auto">
          <a:xfrm>
            <a:off x="7400927" y="5895975"/>
            <a:ext cx="42863" cy="44450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3139" name="Freeform 1399"/>
          <p:cNvSpPr>
            <a:spLocks/>
          </p:cNvSpPr>
          <p:nvPr/>
        </p:nvSpPr>
        <p:spPr bwMode="auto">
          <a:xfrm>
            <a:off x="7400925" y="4879977"/>
            <a:ext cx="0" cy="1063625"/>
          </a:xfrm>
          <a:custGeom>
            <a:avLst/>
            <a:gdLst>
              <a:gd name="T0" fmla="*/ 7466460 h 2270"/>
              <a:gd name="T1" fmla="*/ 7246707 h 2270"/>
              <a:gd name="T2" fmla="*/ 7026953 h 2270"/>
              <a:gd name="T3" fmla="*/ 6807669 h 2270"/>
              <a:gd name="T4" fmla="*/ 6368162 h 2270"/>
              <a:gd name="T5" fmla="*/ 6148877 h 2270"/>
              <a:gd name="T6" fmla="*/ 5929124 h 2270"/>
              <a:gd name="T7" fmla="*/ 5490086 h 2270"/>
              <a:gd name="T8" fmla="*/ 5270332 h 2270"/>
              <a:gd name="T9" fmla="*/ 4831294 h 2270"/>
              <a:gd name="T10" fmla="*/ 4611541 h 2270"/>
              <a:gd name="T11" fmla="*/ 4391787 h 2270"/>
              <a:gd name="T12" fmla="*/ 3952749 h 2270"/>
              <a:gd name="T13" fmla="*/ 3732996 h 2270"/>
              <a:gd name="T14" fmla="*/ 3293958 h 2270"/>
              <a:gd name="T15" fmla="*/ 3074204 h 2270"/>
              <a:gd name="T16" fmla="*/ 2854919 h 2270"/>
              <a:gd name="T17" fmla="*/ 2415413 h 2270"/>
              <a:gd name="T18" fmla="*/ 2196128 h 2270"/>
              <a:gd name="T19" fmla="*/ 1756621 h 2270"/>
              <a:gd name="T20" fmla="*/ 1537336 h 2270"/>
              <a:gd name="T21" fmla="*/ 1317583 h 2270"/>
              <a:gd name="T22" fmla="*/ 878545 h 2270"/>
              <a:gd name="T23" fmla="*/ 658792 h 2270"/>
              <a:gd name="T24" fmla="*/ 219753 h 2270"/>
              <a:gd name="T25" fmla="*/ 0 h 2270"/>
              <a:gd name="T26" fmla="*/ 0 h 2270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27">
                <a:pos x="0" y="T0"/>
              </a:cxn>
              <a:cxn ang="T28">
                <a:pos x="0" y="T1"/>
              </a:cxn>
              <a:cxn ang="T29">
                <a:pos x="0" y="T2"/>
              </a:cxn>
              <a:cxn ang="T30">
                <a:pos x="0" y="T3"/>
              </a:cxn>
              <a:cxn ang="T31">
                <a:pos x="0" y="T4"/>
              </a:cxn>
              <a:cxn ang="T32">
                <a:pos x="0" y="T5"/>
              </a:cxn>
              <a:cxn ang="T33">
                <a:pos x="0" y="T6"/>
              </a:cxn>
              <a:cxn ang="T34">
                <a:pos x="0" y="T7"/>
              </a:cxn>
              <a:cxn ang="T35">
                <a:pos x="0" y="T8"/>
              </a:cxn>
              <a:cxn ang="T36">
                <a:pos x="0" y="T9"/>
              </a:cxn>
              <a:cxn ang="T37">
                <a:pos x="0" y="T10"/>
              </a:cxn>
              <a:cxn ang="T38">
                <a:pos x="0" y="T11"/>
              </a:cxn>
              <a:cxn ang="T39">
                <a:pos x="0" y="T12"/>
              </a:cxn>
              <a:cxn ang="T40">
                <a:pos x="0" y="T13"/>
              </a:cxn>
              <a:cxn ang="T41">
                <a:pos x="0" y="T14"/>
              </a:cxn>
              <a:cxn ang="T42">
                <a:pos x="0" y="T15"/>
              </a:cxn>
              <a:cxn ang="T43">
                <a:pos x="0" y="T16"/>
              </a:cxn>
              <a:cxn ang="T44">
                <a:pos x="0" y="T17"/>
              </a:cxn>
              <a:cxn ang="T45">
                <a:pos x="0" y="T18"/>
              </a:cxn>
              <a:cxn ang="T46">
                <a:pos x="0" y="T19"/>
              </a:cxn>
              <a:cxn ang="T47">
                <a:pos x="0" y="T20"/>
              </a:cxn>
              <a:cxn ang="T48">
                <a:pos x="0" y="T21"/>
              </a:cxn>
              <a:cxn ang="T49">
                <a:pos x="0" y="T22"/>
              </a:cxn>
              <a:cxn ang="T50">
                <a:pos x="0" y="T23"/>
              </a:cxn>
              <a:cxn ang="T51">
                <a:pos x="0" y="T24"/>
              </a:cxn>
              <a:cxn ang="T52">
                <a:pos x="0" y="T25"/>
              </a:cxn>
              <a:cxn ang="T53">
                <a:pos x="0" y="T26"/>
              </a:cxn>
            </a:cxnLst>
            <a:rect l="0" t="0" r="r" b="b"/>
            <a:pathLst>
              <a:path h="2270">
                <a:moveTo>
                  <a:pt x="0" y="2270"/>
                </a:moveTo>
                <a:lnTo>
                  <a:pt x="0" y="2260"/>
                </a:lnTo>
                <a:lnTo>
                  <a:pt x="0" y="2166"/>
                </a:lnTo>
                <a:lnTo>
                  <a:pt x="0" y="2072"/>
                </a:lnTo>
                <a:lnTo>
                  <a:pt x="0" y="1979"/>
                </a:lnTo>
                <a:lnTo>
                  <a:pt x="0" y="1885"/>
                </a:lnTo>
                <a:lnTo>
                  <a:pt x="0" y="1791"/>
                </a:lnTo>
                <a:lnTo>
                  <a:pt x="0" y="1697"/>
                </a:lnTo>
                <a:lnTo>
                  <a:pt x="0" y="1604"/>
                </a:lnTo>
                <a:lnTo>
                  <a:pt x="0" y="1510"/>
                </a:lnTo>
                <a:lnTo>
                  <a:pt x="0" y="1416"/>
                </a:lnTo>
                <a:lnTo>
                  <a:pt x="0" y="1322"/>
                </a:lnTo>
                <a:lnTo>
                  <a:pt x="0" y="1229"/>
                </a:lnTo>
                <a:lnTo>
                  <a:pt x="0" y="1135"/>
                </a:lnTo>
                <a:lnTo>
                  <a:pt x="0" y="1041"/>
                </a:lnTo>
                <a:lnTo>
                  <a:pt x="0" y="947"/>
                </a:lnTo>
                <a:lnTo>
                  <a:pt x="0" y="854"/>
                </a:lnTo>
                <a:lnTo>
                  <a:pt x="0" y="760"/>
                </a:lnTo>
                <a:lnTo>
                  <a:pt x="0" y="666"/>
                </a:lnTo>
                <a:lnTo>
                  <a:pt x="0" y="572"/>
                </a:lnTo>
                <a:lnTo>
                  <a:pt x="0" y="479"/>
                </a:lnTo>
                <a:lnTo>
                  <a:pt x="0" y="385"/>
                </a:lnTo>
                <a:lnTo>
                  <a:pt x="0" y="291"/>
                </a:lnTo>
                <a:lnTo>
                  <a:pt x="0" y="198"/>
                </a:lnTo>
                <a:lnTo>
                  <a:pt x="0" y="104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40" name="Freeform 1400"/>
          <p:cNvSpPr>
            <a:spLocks/>
          </p:cNvSpPr>
          <p:nvPr/>
        </p:nvSpPr>
        <p:spPr bwMode="auto">
          <a:xfrm>
            <a:off x="7443788" y="4879977"/>
            <a:ext cx="0" cy="1063625"/>
          </a:xfrm>
          <a:custGeom>
            <a:avLst/>
            <a:gdLst>
              <a:gd name="T0" fmla="*/ 7466460 h 2270"/>
              <a:gd name="T1" fmla="*/ 7246707 h 2270"/>
              <a:gd name="T2" fmla="*/ 7026953 h 2270"/>
              <a:gd name="T3" fmla="*/ 6807669 h 2270"/>
              <a:gd name="T4" fmla="*/ 6368162 h 2270"/>
              <a:gd name="T5" fmla="*/ 6148877 h 2270"/>
              <a:gd name="T6" fmla="*/ 5929124 h 2270"/>
              <a:gd name="T7" fmla="*/ 5490086 h 2270"/>
              <a:gd name="T8" fmla="*/ 5270332 h 2270"/>
              <a:gd name="T9" fmla="*/ 4831294 h 2270"/>
              <a:gd name="T10" fmla="*/ 4611541 h 2270"/>
              <a:gd name="T11" fmla="*/ 4391787 h 2270"/>
              <a:gd name="T12" fmla="*/ 3952749 h 2270"/>
              <a:gd name="T13" fmla="*/ 3732996 h 2270"/>
              <a:gd name="T14" fmla="*/ 3293958 h 2270"/>
              <a:gd name="T15" fmla="*/ 3074204 h 2270"/>
              <a:gd name="T16" fmla="*/ 2854919 h 2270"/>
              <a:gd name="T17" fmla="*/ 2415413 h 2270"/>
              <a:gd name="T18" fmla="*/ 2196128 h 2270"/>
              <a:gd name="T19" fmla="*/ 1756621 h 2270"/>
              <a:gd name="T20" fmla="*/ 1537336 h 2270"/>
              <a:gd name="T21" fmla="*/ 1317583 h 2270"/>
              <a:gd name="T22" fmla="*/ 878545 h 2270"/>
              <a:gd name="T23" fmla="*/ 658792 h 2270"/>
              <a:gd name="T24" fmla="*/ 219753 h 2270"/>
              <a:gd name="T25" fmla="*/ 0 h 2270"/>
              <a:gd name="T26" fmla="*/ 0 h 2270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27">
                <a:pos x="0" y="T0"/>
              </a:cxn>
              <a:cxn ang="T28">
                <a:pos x="0" y="T1"/>
              </a:cxn>
              <a:cxn ang="T29">
                <a:pos x="0" y="T2"/>
              </a:cxn>
              <a:cxn ang="T30">
                <a:pos x="0" y="T3"/>
              </a:cxn>
              <a:cxn ang="T31">
                <a:pos x="0" y="T4"/>
              </a:cxn>
              <a:cxn ang="T32">
                <a:pos x="0" y="T5"/>
              </a:cxn>
              <a:cxn ang="T33">
                <a:pos x="0" y="T6"/>
              </a:cxn>
              <a:cxn ang="T34">
                <a:pos x="0" y="T7"/>
              </a:cxn>
              <a:cxn ang="T35">
                <a:pos x="0" y="T8"/>
              </a:cxn>
              <a:cxn ang="T36">
                <a:pos x="0" y="T9"/>
              </a:cxn>
              <a:cxn ang="T37">
                <a:pos x="0" y="T10"/>
              </a:cxn>
              <a:cxn ang="T38">
                <a:pos x="0" y="T11"/>
              </a:cxn>
              <a:cxn ang="T39">
                <a:pos x="0" y="T12"/>
              </a:cxn>
              <a:cxn ang="T40">
                <a:pos x="0" y="T13"/>
              </a:cxn>
              <a:cxn ang="T41">
                <a:pos x="0" y="T14"/>
              </a:cxn>
              <a:cxn ang="T42">
                <a:pos x="0" y="T15"/>
              </a:cxn>
              <a:cxn ang="T43">
                <a:pos x="0" y="T16"/>
              </a:cxn>
              <a:cxn ang="T44">
                <a:pos x="0" y="T17"/>
              </a:cxn>
              <a:cxn ang="T45">
                <a:pos x="0" y="T18"/>
              </a:cxn>
              <a:cxn ang="T46">
                <a:pos x="0" y="T19"/>
              </a:cxn>
              <a:cxn ang="T47">
                <a:pos x="0" y="T20"/>
              </a:cxn>
              <a:cxn ang="T48">
                <a:pos x="0" y="T21"/>
              </a:cxn>
              <a:cxn ang="T49">
                <a:pos x="0" y="T22"/>
              </a:cxn>
              <a:cxn ang="T50">
                <a:pos x="0" y="T23"/>
              </a:cxn>
              <a:cxn ang="T51">
                <a:pos x="0" y="T24"/>
              </a:cxn>
              <a:cxn ang="T52">
                <a:pos x="0" y="T25"/>
              </a:cxn>
              <a:cxn ang="T53">
                <a:pos x="0" y="T26"/>
              </a:cxn>
            </a:cxnLst>
            <a:rect l="0" t="0" r="r" b="b"/>
            <a:pathLst>
              <a:path h="2270">
                <a:moveTo>
                  <a:pt x="0" y="2270"/>
                </a:moveTo>
                <a:lnTo>
                  <a:pt x="0" y="2260"/>
                </a:lnTo>
                <a:lnTo>
                  <a:pt x="0" y="2166"/>
                </a:lnTo>
                <a:lnTo>
                  <a:pt x="0" y="2072"/>
                </a:lnTo>
                <a:lnTo>
                  <a:pt x="0" y="1979"/>
                </a:lnTo>
                <a:lnTo>
                  <a:pt x="0" y="1885"/>
                </a:lnTo>
                <a:lnTo>
                  <a:pt x="0" y="1791"/>
                </a:lnTo>
                <a:lnTo>
                  <a:pt x="0" y="1697"/>
                </a:lnTo>
                <a:lnTo>
                  <a:pt x="0" y="1604"/>
                </a:lnTo>
                <a:lnTo>
                  <a:pt x="0" y="1510"/>
                </a:lnTo>
                <a:lnTo>
                  <a:pt x="0" y="1416"/>
                </a:lnTo>
                <a:lnTo>
                  <a:pt x="0" y="1322"/>
                </a:lnTo>
                <a:lnTo>
                  <a:pt x="0" y="1229"/>
                </a:lnTo>
                <a:lnTo>
                  <a:pt x="0" y="1135"/>
                </a:lnTo>
                <a:lnTo>
                  <a:pt x="0" y="1041"/>
                </a:lnTo>
                <a:lnTo>
                  <a:pt x="0" y="947"/>
                </a:lnTo>
                <a:lnTo>
                  <a:pt x="0" y="854"/>
                </a:lnTo>
                <a:lnTo>
                  <a:pt x="0" y="760"/>
                </a:lnTo>
                <a:lnTo>
                  <a:pt x="0" y="666"/>
                </a:lnTo>
                <a:lnTo>
                  <a:pt x="0" y="572"/>
                </a:lnTo>
                <a:lnTo>
                  <a:pt x="0" y="479"/>
                </a:lnTo>
                <a:lnTo>
                  <a:pt x="0" y="385"/>
                </a:lnTo>
                <a:lnTo>
                  <a:pt x="0" y="291"/>
                </a:lnTo>
                <a:lnTo>
                  <a:pt x="0" y="198"/>
                </a:lnTo>
                <a:lnTo>
                  <a:pt x="0" y="104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41" name="Freeform 1401"/>
          <p:cNvSpPr>
            <a:spLocks/>
          </p:cNvSpPr>
          <p:nvPr/>
        </p:nvSpPr>
        <p:spPr bwMode="auto">
          <a:xfrm>
            <a:off x="7394575" y="5940425"/>
            <a:ext cx="52388" cy="0"/>
          </a:xfrm>
          <a:custGeom>
            <a:avLst/>
            <a:gdLst>
              <a:gd name="T0" fmla="*/ 0 w 110"/>
              <a:gd name="T1" fmla="*/ 0 w 110"/>
              <a:gd name="T2" fmla="*/ 230031 w 110"/>
              <a:gd name="T3" fmla="*/ 460062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42" name="Freeform 1402"/>
          <p:cNvSpPr>
            <a:spLocks/>
          </p:cNvSpPr>
          <p:nvPr/>
        </p:nvSpPr>
        <p:spPr bwMode="auto">
          <a:xfrm>
            <a:off x="7394575" y="5895975"/>
            <a:ext cx="52388" cy="0"/>
          </a:xfrm>
          <a:custGeom>
            <a:avLst/>
            <a:gdLst>
              <a:gd name="T0" fmla="*/ 0 w 110"/>
              <a:gd name="T1" fmla="*/ 0 w 110"/>
              <a:gd name="T2" fmla="*/ 230031 w 110"/>
              <a:gd name="T3" fmla="*/ 460062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43" name="Freeform 1403"/>
          <p:cNvSpPr>
            <a:spLocks/>
          </p:cNvSpPr>
          <p:nvPr/>
        </p:nvSpPr>
        <p:spPr bwMode="auto">
          <a:xfrm>
            <a:off x="7394575" y="5851525"/>
            <a:ext cx="52388" cy="0"/>
          </a:xfrm>
          <a:custGeom>
            <a:avLst/>
            <a:gdLst>
              <a:gd name="T0" fmla="*/ 0 w 110"/>
              <a:gd name="T1" fmla="*/ 0 w 110"/>
              <a:gd name="T2" fmla="*/ 230031 w 110"/>
              <a:gd name="T3" fmla="*/ 460062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44" name="Freeform 1404"/>
          <p:cNvSpPr>
            <a:spLocks/>
          </p:cNvSpPr>
          <p:nvPr/>
        </p:nvSpPr>
        <p:spPr bwMode="auto">
          <a:xfrm>
            <a:off x="7394575" y="5808663"/>
            <a:ext cx="52388" cy="0"/>
          </a:xfrm>
          <a:custGeom>
            <a:avLst/>
            <a:gdLst>
              <a:gd name="T0" fmla="*/ 0 w 110"/>
              <a:gd name="T1" fmla="*/ 0 w 110"/>
              <a:gd name="T2" fmla="*/ 230031 w 110"/>
              <a:gd name="T3" fmla="*/ 460062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45" name="Freeform 1405"/>
          <p:cNvSpPr>
            <a:spLocks/>
          </p:cNvSpPr>
          <p:nvPr/>
        </p:nvSpPr>
        <p:spPr bwMode="auto">
          <a:xfrm>
            <a:off x="7394575" y="5764213"/>
            <a:ext cx="52388" cy="0"/>
          </a:xfrm>
          <a:custGeom>
            <a:avLst/>
            <a:gdLst>
              <a:gd name="T0" fmla="*/ 0 w 110"/>
              <a:gd name="T1" fmla="*/ 0 w 110"/>
              <a:gd name="T2" fmla="*/ 230031 w 110"/>
              <a:gd name="T3" fmla="*/ 460062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46" name="Freeform 1406"/>
          <p:cNvSpPr>
            <a:spLocks/>
          </p:cNvSpPr>
          <p:nvPr/>
        </p:nvSpPr>
        <p:spPr bwMode="auto">
          <a:xfrm>
            <a:off x="7394575" y="5719763"/>
            <a:ext cx="52388" cy="0"/>
          </a:xfrm>
          <a:custGeom>
            <a:avLst/>
            <a:gdLst>
              <a:gd name="T0" fmla="*/ 0 w 110"/>
              <a:gd name="T1" fmla="*/ 0 w 110"/>
              <a:gd name="T2" fmla="*/ 230031 w 110"/>
              <a:gd name="T3" fmla="*/ 460062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47" name="Freeform 1407"/>
          <p:cNvSpPr>
            <a:spLocks/>
          </p:cNvSpPr>
          <p:nvPr/>
        </p:nvSpPr>
        <p:spPr bwMode="auto">
          <a:xfrm>
            <a:off x="7394575" y="5676900"/>
            <a:ext cx="52388" cy="0"/>
          </a:xfrm>
          <a:custGeom>
            <a:avLst/>
            <a:gdLst>
              <a:gd name="T0" fmla="*/ 0 w 110"/>
              <a:gd name="T1" fmla="*/ 0 w 110"/>
              <a:gd name="T2" fmla="*/ 230031 w 110"/>
              <a:gd name="T3" fmla="*/ 460062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48" name="Freeform 1408"/>
          <p:cNvSpPr>
            <a:spLocks/>
          </p:cNvSpPr>
          <p:nvPr/>
        </p:nvSpPr>
        <p:spPr bwMode="auto">
          <a:xfrm>
            <a:off x="7394575" y="5632450"/>
            <a:ext cx="52388" cy="0"/>
          </a:xfrm>
          <a:custGeom>
            <a:avLst/>
            <a:gdLst>
              <a:gd name="T0" fmla="*/ 0 w 110"/>
              <a:gd name="T1" fmla="*/ 0 w 110"/>
              <a:gd name="T2" fmla="*/ 230031 w 110"/>
              <a:gd name="T3" fmla="*/ 460062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49" name="Freeform 1409"/>
          <p:cNvSpPr>
            <a:spLocks/>
          </p:cNvSpPr>
          <p:nvPr/>
        </p:nvSpPr>
        <p:spPr bwMode="auto">
          <a:xfrm>
            <a:off x="7394575" y="5588000"/>
            <a:ext cx="52388" cy="0"/>
          </a:xfrm>
          <a:custGeom>
            <a:avLst/>
            <a:gdLst>
              <a:gd name="T0" fmla="*/ 0 w 110"/>
              <a:gd name="T1" fmla="*/ 0 w 110"/>
              <a:gd name="T2" fmla="*/ 230031 w 110"/>
              <a:gd name="T3" fmla="*/ 460062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50" name="Freeform 1410"/>
          <p:cNvSpPr>
            <a:spLocks/>
          </p:cNvSpPr>
          <p:nvPr/>
        </p:nvSpPr>
        <p:spPr bwMode="auto">
          <a:xfrm>
            <a:off x="7394575" y="5545138"/>
            <a:ext cx="52388" cy="0"/>
          </a:xfrm>
          <a:custGeom>
            <a:avLst/>
            <a:gdLst>
              <a:gd name="T0" fmla="*/ 0 w 110"/>
              <a:gd name="T1" fmla="*/ 0 w 110"/>
              <a:gd name="T2" fmla="*/ 230031 w 110"/>
              <a:gd name="T3" fmla="*/ 460062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151" name="Freeform 1411"/>
          <p:cNvSpPr>
            <a:spLocks/>
          </p:cNvSpPr>
          <p:nvPr/>
        </p:nvSpPr>
        <p:spPr bwMode="auto">
          <a:xfrm>
            <a:off x="7394575" y="5500688"/>
            <a:ext cx="52388" cy="0"/>
          </a:xfrm>
          <a:custGeom>
            <a:avLst/>
            <a:gdLst>
              <a:gd name="T0" fmla="*/ 0 w 110"/>
              <a:gd name="T1" fmla="*/ 0 w 110"/>
              <a:gd name="T2" fmla="*/ 230031 w 110"/>
              <a:gd name="T3" fmla="*/ 460062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87" name="Freeform 1413"/>
          <p:cNvSpPr>
            <a:spLocks/>
          </p:cNvSpPr>
          <p:nvPr/>
        </p:nvSpPr>
        <p:spPr bwMode="auto">
          <a:xfrm>
            <a:off x="7394575" y="5456238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88" name="Freeform 1414"/>
          <p:cNvSpPr>
            <a:spLocks/>
          </p:cNvSpPr>
          <p:nvPr/>
        </p:nvSpPr>
        <p:spPr bwMode="auto">
          <a:xfrm>
            <a:off x="7394575" y="5413375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89" name="Freeform 1415"/>
          <p:cNvSpPr>
            <a:spLocks/>
          </p:cNvSpPr>
          <p:nvPr/>
        </p:nvSpPr>
        <p:spPr bwMode="auto">
          <a:xfrm>
            <a:off x="7394575" y="5368925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90" name="Freeform 1416"/>
          <p:cNvSpPr>
            <a:spLocks/>
          </p:cNvSpPr>
          <p:nvPr/>
        </p:nvSpPr>
        <p:spPr bwMode="auto">
          <a:xfrm>
            <a:off x="7394575" y="5324475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91" name="Freeform 1417"/>
          <p:cNvSpPr>
            <a:spLocks/>
          </p:cNvSpPr>
          <p:nvPr/>
        </p:nvSpPr>
        <p:spPr bwMode="auto">
          <a:xfrm>
            <a:off x="7394575" y="5281613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92" name="Freeform 1418"/>
          <p:cNvSpPr>
            <a:spLocks/>
          </p:cNvSpPr>
          <p:nvPr/>
        </p:nvSpPr>
        <p:spPr bwMode="auto">
          <a:xfrm>
            <a:off x="7394575" y="5237163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93" name="Freeform 1419"/>
          <p:cNvSpPr>
            <a:spLocks/>
          </p:cNvSpPr>
          <p:nvPr/>
        </p:nvSpPr>
        <p:spPr bwMode="auto">
          <a:xfrm>
            <a:off x="7394575" y="5192713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94" name="Freeform 1420"/>
          <p:cNvSpPr>
            <a:spLocks/>
          </p:cNvSpPr>
          <p:nvPr/>
        </p:nvSpPr>
        <p:spPr bwMode="auto">
          <a:xfrm>
            <a:off x="7394575" y="5148263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95" name="Freeform 1421"/>
          <p:cNvSpPr>
            <a:spLocks/>
          </p:cNvSpPr>
          <p:nvPr/>
        </p:nvSpPr>
        <p:spPr bwMode="auto">
          <a:xfrm>
            <a:off x="7394575" y="5105400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96" name="Freeform 1422"/>
          <p:cNvSpPr>
            <a:spLocks/>
          </p:cNvSpPr>
          <p:nvPr/>
        </p:nvSpPr>
        <p:spPr bwMode="auto">
          <a:xfrm>
            <a:off x="7394575" y="5060950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97" name="Freeform 1423"/>
          <p:cNvSpPr>
            <a:spLocks/>
          </p:cNvSpPr>
          <p:nvPr/>
        </p:nvSpPr>
        <p:spPr bwMode="auto">
          <a:xfrm>
            <a:off x="7394575" y="5016500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98" name="Freeform 1424"/>
          <p:cNvSpPr>
            <a:spLocks/>
          </p:cNvSpPr>
          <p:nvPr/>
        </p:nvSpPr>
        <p:spPr bwMode="auto">
          <a:xfrm>
            <a:off x="7394575" y="4973638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899" name="Freeform 1425"/>
          <p:cNvSpPr>
            <a:spLocks/>
          </p:cNvSpPr>
          <p:nvPr/>
        </p:nvSpPr>
        <p:spPr bwMode="auto">
          <a:xfrm>
            <a:off x="7394575" y="4929188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00" name="Freeform 1426"/>
          <p:cNvSpPr>
            <a:spLocks/>
          </p:cNvSpPr>
          <p:nvPr/>
        </p:nvSpPr>
        <p:spPr bwMode="auto">
          <a:xfrm>
            <a:off x="7394575" y="4884738"/>
            <a:ext cx="52388" cy="0"/>
          </a:xfrm>
          <a:custGeom>
            <a:avLst/>
            <a:gdLst>
              <a:gd name="T0" fmla="*/ 0 w 110"/>
              <a:gd name="T1" fmla="*/ 2147483647 w 110"/>
              <a:gd name="T2" fmla="*/ 2147483647 w 110"/>
              <a:gd name="T3" fmla="*/ 2147483647 w 110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10">
                <a:moveTo>
                  <a:pt x="0" y="0"/>
                </a:moveTo>
                <a:lnTo>
                  <a:pt x="10" y="0"/>
                </a:lnTo>
                <a:lnTo>
                  <a:pt x="100" y="0"/>
                </a:lnTo>
                <a:lnTo>
                  <a:pt x="11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01" name="Rectangle 1428"/>
          <p:cNvSpPr>
            <a:spLocks noChangeArrowheads="1"/>
          </p:cNvSpPr>
          <p:nvPr/>
        </p:nvSpPr>
        <p:spPr bwMode="auto">
          <a:xfrm>
            <a:off x="7483475" y="4805364"/>
            <a:ext cx="44450" cy="41275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02" name="Rectangle 1429"/>
          <p:cNvSpPr>
            <a:spLocks noChangeArrowheads="1"/>
          </p:cNvSpPr>
          <p:nvPr/>
        </p:nvSpPr>
        <p:spPr bwMode="auto">
          <a:xfrm>
            <a:off x="7527925" y="4805364"/>
            <a:ext cx="46038" cy="41275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03" name="Rectangle 1430"/>
          <p:cNvSpPr>
            <a:spLocks noChangeArrowheads="1"/>
          </p:cNvSpPr>
          <p:nvPr/>
        </p:nvSpPr>
        <p:spPr bwMode="auto">
          <a:xfrm>
            <a:off x="7573963" y="4805364"/>
            <a:ext cx="44450" cy="41275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04" name="Rectangle 1431"/>
          <p:cNvSpPr>
            <a:spLocks noChangeArrowheads="1"/>
          </p:cNvSpPr>
          <p:nvPr/>
        </p:nvSpPr>
        <p:spPr bwMode="auto">
          <a:xfrm>
            <a:off x="7618415" y="4805364"/>
            <a:ext cx="46037" cy="41275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05" name="Rectangle 1432"/>
          <p:cNvSpPr>
            <a:spLocks noChangeArrowheads="1"/>
          </p:cNvSpPr>
          <p:nvPr/>
        </p:nvSpPr>
        <p:spPr bwMode="auto">
          <a:xfrm>
            <a:off x="7664450" y="4805364"/>
            <a:ext cx="44450" cy="41275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06" name="Rectangle 1433"/>
          <p:cNvSpPr>
            <a:spLocks noChangeArrowheads="1"/>
          </p:cNvSpPr>
          <p:nvPr/>
        </p:nvSpPr>
        <p:spPr bwMode="auto">
          <a:xfrm>
            <a:off x="7708900" y="4805364"/>
            <a:ext cx="46038" cy="41275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07" name="Rectangle 1434"/>
          <p:cNvSpPr>
            <a:spLocks noChangeArrowheads="1"/>
          </p:cNvSpPr>
          <p:nvPr/>
        </p:nvSpPr>
        <p:spPr bwMode="auto">
          <a:xfrm>
            <a:off x="7754938" y="4805364"/>
            <a:ext cx="44450" cy="41275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08" name="Rectangle 1435"/>
          <p:cNvSpPr>
            <a:spLocks noChangeArrowheads="1"/>
          </p:cNvSpPr>
          <p:nvPr/>
        </p:nvSpPr>
        <p:spPr bwMode="auto">
          <a:xfrm>
            <a:off x="7799390" y="4805364"/>
            <a:ext cx="46037" cy="41275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09" name="Rectangle 1436"/>
          <p:cNvSpPr>
            <a:spLocks noChangeArrowheads="1"/>
          </p:cNvSpPr>
          <p:nvPr/>
        </p:nvSpPr>
        <p:spPr bwMode="auto">
          <a:xfrm>
            <a:off x="7845425" y="4805364"/>
            <a:ext cx="44450" cy="41275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10" name="Rectangle 1437"/>
          <p:cNvSpPr>
            <a:spLocks noChangeArrowheads="1"/>
          </p:cNvSpPr>
          <p:nvPr/>
        </p:nvSpPr>
        <p:spPr bwMode="auto">
          <a:xfrm>
            <a:off x="7889875" y="4805364"/>
            <a:ext cx="46038" cy="41275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11" name="Rectangle 1438"/>
          <p:cNvSpPr>
            <a:spLocks noChangeArrowheads="1"/>
          </p:cNvSpPr>
          <p:nvPr/>
        </p:nvSpPr>
        <p:spPr bwMode="auto">
          <a:xfrm>
            <a:off x="7935913" y="4805364"/>
            <a:ext cx="44450" cy="41275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12" name="Rectangle 1439"/>
          <p:cNvSpPr>
            <a:spLocks noChangeArrowheads="1"/>
          </p:cNvSpPr>
          <p:nvPr/>
        </p:nvSpPr>
        <p:spPr bwMode="auto">
          <a:xfrm>
            <a:off x="7980363" y="4805364"/>
            <a:ext cx="44450" cy="41275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13" name="Rectangle 1440"/>
          <p:cNvSpPr>
            <a:spLocks noChangeArrowheads="1"/>
          </p:cNvSpPr>
          <p:nvPr/>
        </p:nvSpPr>
        <p:spPr bwMode="auto">
          <a:xfrm>
            <a:off x="8024813" y="4805364"/>
            <a:ext cx="44450" cy="41275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14" name="Rectangle 1441"/>
          <p:cNvSpPr>
            <a:spLocks noChangeArrowheads="1"/>
          </p:cNvSpPr>
          <p:nvPr/>
        </p:nvSpPr>
        <p:spPr bwMode="auto">
          <a:xfrm>
            <a:off x="8069265" y="4805364"/>
            <a:ext cx="47625" cy="41275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15" name="Rectangle 1442"/>
          <p:cNvSpPr>
            <a:spLocks noChangeArrowheads="1"/>
          </p:cNvSpPr>
          <p:nvPr/>
        </p:nvSpPr>
        <p:spPr bwMode="auto">
          <a:xfrm>
            <a:off x="8116888" y="4805364"/>
            <a:ext cx="44450" cy="41275"/>
          </a:xfrm>
          <a:prstGeom prst="rect">
            <a:avLst/>
          </a:pr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16" name="Rectangle 1443"/>
          <p:cNvSpPr>
            <a:spLocks noChangeArrowheads="1"/>
          </p:cNvSpPr>
          <p:nvPr/>
        </p:nvSpPr>
        <p:spPr bwMode="auto">
          <a:xfrm>
            <a:off x="8161338" y="4805364"/>
            <a:ext cx="44450" cy="41275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17" name="Rectangle 1444"/>
          <p:cNvSpPr>
            <a:spLocks noChangeArrowheads="1"/>
          </p:cNvSpPr>
          <p:nvPr/>
        </p:nvSpPr>
        <p:spPr bwMode="auto">
          <a:xfrm>
            <a:off x="8205788" y="4805364"/>
            <a:ext cx="44450" cy="41275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18" name="Rectangle 1445"/>
          <p:cNvSpPr>
            <a:spLocks noChangeArrowheads="1"/>
          </p:cNvSpPr>
          <p:nvPr/>
        </p:nvSpPr>
        <p:spPr bwMode="auto">
          <a:xfrm>
            <a:off x="8250240" y="4805364"/>
            <a:ext cx="47625" cy="41275"/>
          </a:xfrm>
          <a:prstGeom prst="rect">
            <a:avLst/>
          </a:prstGeom>
          <a:solidFill>
            <a:srgbClr val="63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19" name="Rectangle 1446"/>
          <p:cNvSpPr>
            <a:spLocks noChangeArrowheads="1"/>
          </p:cNvSpPr>
          <p:nvPr/>
        </p:nvSpPr>
        <p:spPr bwMode="auto">
          <a:xfrm>
            <a:off x="8297863" y="4805364"/>
            <a:ext cx="44450" cy="41275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20" name="Rectangle 1447"/>
          <p:cNvSpPr>
            <a:spLocks noChangeArrowheads="1"/>
          </p:cNvSpPr>
          <p:nvPr/>
        </p:nvSpPr>
        <p:spPr bwMode="auto">
          <a:xfrm>
            <a:off x="8342313" y="4805364"/>
            <a:ext cx="44450" cy="41275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21" name="Rectangle 1448"/>
          <p:cNvSpPr>
            <a:spLocks noChangeArrowheads="1"/>
          </p:cNvSpPr>
          <p:nvPr/>
        </p:nvSpPr>
        <p:spPr bwMode="auto">
          <a:xfrm>
            <a:off x="8386763" y="4805364"/>
            <a:ext cx="44450" cy="41275"/>
          </a:xfrm>
          <a:prstGeom prst="rect">
            <a:avLst/>
          </a:prstGeom>
          <a:solidFill>
            <a:srgbClr val="393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22" name="Rectangle 1449"/>
          <p:cNvSpPr>
            <a:spLocks noChangeArrowheads="1"/>
          </p:cNvSpPr>
          <p:nvPr/>
        </p:nvSpPr>
        <p:spPr bwMode="auto">
          <a:xfrm>
            <a:off x="8431215" y="4805364"/>
            <a:ext cx="46037" cy="41275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23" name="Rectangle 1450"/>
          <p:cNvSpPr>
            <a:spLocks noChangeArrowheads="1"/>
          </p:cNvSpPr>
          <p:nvPr/>
        </p:nvSpPr>
        <p:spPr bwMode="auto">
          <a:xfrm>
            <a:off x="8477250" y="4805364"/>
            <a:ext cx="46038" cy="41275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24" name="Rectangle 1451"/>
          <p:cNvSpPr>
            <a:spLocks noChangeArrowheads="1"/>
          </p:cNvSpPr>
          <p:nvPr/>
        </p:nvSpPr>
        <p:spPr bwMode="auto">
          <a:xfrm>
            <a:off x="8523288" y="4805364"/>
            <a:ext cx="44450" cy="41275"/>
          </a:xfrm>
          <a:prstGeom prst="rect">
            <a:avLst/>
          </a:pr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2925" name="Freeform 1452"/>
          <p:cNvSpPr>
            <a:spLocks/>
          </p:cNvSpPr>
          <p:nvPr/>
        </p:nvSpPr>
        <p:spPr bwMode="auto">
          <a:xfrm>
            <a:off x="7477127" y="4846638"/>
            <a:ext cx="1095375" cy="0"/>
          </a:xfrm>
          <a:custGeom>
            <a:avLst/>
            <a:gdLst>
              <a:gd name="T0" fmla="*/ 2147483647 w 2269"/>
              <a:gd name="T1" fmla="*/ 2147483647 w 2269"/>
              <a:gd name="T2" fmla="*/ 2147483647 w 2269"/>
              <a:gd name="T3" fmla="*/ 2147483647 w 2269"/>
              <a:gd name="T4" fmla="*/ 2147483647 w 2269"/>
              <a:gd name="T5" fmla="*/ 2147483647 w 2269"/>
              <a:gd name="T6" fmla="*/ 2147483647 w 2269"/>
              <a:gd name="T7" fmla="*/ 2147483647 w 2269"/>
              <a:gd name="T8" fmla="*/ 2147483647 w 2269"/>
              <a:gd name="T9" fmla="*/ 2147483647 w 2269"/>
              <a:gd name="T10" fmla="*/ 2147483647 w 2269"/>
              <a:gd name="T11" fmla="*/ 2147483647 w 2269"/>
              <a:gd name="T12" fmla="*/ 2147483647 w 2269"/>
              <a:gd name="T13" fmla="*/ 2147483647 w 2269"/>
              <a:gd name="T14" fmla="*/ 2147483647 w 2269"/>
              <a:gd name="T15" fmla="*/ 2147483647 w 2269"/>
              <a:gd name="T16" fmla="*/ 2147483647 w 2269"/>
              <a:gd name="T17" fmla="*/ 2147483647 w 2269"/>
              <a:gd name="T18" fmla="*/ 2147483647 w 2269"/>
              <a:gd name="T19" fmla="*/ 2147483647 w 2269"/>
              <a:gd name="T20" fmla="*/ 2147483647 w 2269"/>
              <a:gd name="T21" fmla="*/ 2147483647 w 2269"/>
              <a:gd name="T22" fmla="*/ 2147483647 w 2269"/>
              <a:gd name="T23" fmla="*/ 2147483647 w 2269"/>
              <a:gd name="T24" fmla="*/ 2147483647 w 2269"/>
              <a:gd name="T25" fmla="*/ 2147483647 w 2269"/>
              <a:gd name="T26" fmla="*/ 0 w 2269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27">
                <a:pos x="T0" y="0"/>
              </a:cxn>
              <a:cxn ang="T28">
                <a:pos x="T1" y="0"/>
              </a:cxn>
              <a:cxn ang="T29">
                <a:pos x="T2" y="0"/>
              </a:cxn>
              <a:cxn ang="T30">
                <a:pos x="T3" y="0"/>
              </a:cxn>
              <a:cxn ang="T31">
                <a:pos x="T4" y="0"/>
              </a:cxn>
              <a:cxn ang="T32">
                <a:pos x="T5" y="0"/>
              </a:cxn>
              <a:cxn ang="T33">
                <a:pos x="T6" y="0"/>
              </a:cxn>
              <a:cxn ang="T34">
                <a:pos x="T7" y="0"/>
              </a:cxn>
              <a:cxn ang="T35">
                <a:pos x="T8" y="0"/>
              </a:cxn>
              <a:cxn ang="T36">
                <a:pos x="T9" y="0"/>
              </a:cxn>
              <a:cxn ang="T37">
                <a:pos x="T10" y="0"/>
              </a:cxn>
              <a:cxn ang="T38">
                <a:pos x="T11" y="0"/>
              </a:cxn>
              <a:cxn ang="T39">
                <a:pos x="T12" y="0"/>
              </a:cxn>
              <a:cxn ang="T40">
                <a:pos x="T13" y="0"/>
              </a:cxn>
              <a:cxn ang="T41">
                <a:pos x="T14" y="0"/>
              </a:cxn>
              <a:cxn ang="T42">
                <a:pos x="T15" y="0"/>
              </a:cxn>
              <a:cxn ang="T43">
                <a:pos x="T16" y="0"/>
              </a:cxn>
              <a:cxn ang="T44">
                <a:pos x="T17" y="0"/>
              </a:cxn>
              <a:cxn ang="T45">
                <a:pos x="T18" y="0"/>
              </a:cxn>
              <a:cxn ang="T46">
                <a:pos x="T19" y="0"/>
              </a:cxn>
              <a:cxn ang="T47">
                <a:pos x="T20" y="0"/>
              </a:cxn>
              <a:cxn ang="T48">
                <a:pos x="T21" y="0"/>
              </a:cxn>
              <a:cxn ang="T49">
                <a:pos x="T22" y="0"/>
              </a:cxn>
              <a:cxn ang="T50">
                <a:pos x="T23" y="0"/>
              </a:cxn>
              <a:cxn ang="T51">
                <a:pos x="T24" y="0"/>
              </a:cxn>
              <a:cxn ang="T52">
                <a:pos x="T25" y="0"/>
              </a:cxn>
              <a:cxn ang="T53">
                <a:pos x="T26" y="0"/>
              </a:cxn>
            </a:cxnLst>
            <a:rect l="0" t="0" r="r" b="b"/>
            <a:pathLst>
              <a:path w="2269">
                <a:moveTo>
                  <a:pt x="2269" y="0"/>
                </a:moveTo>
                <a:lnTo>
                  <a:pt x="2259" y="0"/>
                </a:lnTo>
                <a:lnTo>
                  <a:pt x="2166" y="0"/>
                </a:lnTo>
                <a:lnTo>
                  <a:pt x="2072" y="0"/>
                </a:lnTo>
                <a:lnTo>
                  <a:pt x="1978" y="0"/>
                </a:lnTo>
                <a:lnTo>
                  <a:pt x="1884" y="0"/>
                </a:lnTo>
                <a:lnTo>
                  <a:pt x="1791" y="0"/>
                </a:lnTo>
                <a:lnTo>
                  <a:pt x="1697" y="0"/>
                </a:lnTo>
                <a:lnTo>
                  <a:pt x="1603" y="0"/>
                </a:lnTo>
                <a:lnTo>
                  <a:pt x="1509" y="0"/>
                </a:lnTo>
                <a:lnTo>
                  <a:pt x="1416" y="0"/>
                </a:lnTo>
                <a:lnTo>
                  <a:pt x="1322" y="0"/>
                </a:lnTo>
                <a:lnTo>
                  <a:pt x="1228" y="0"/>
                </a:lnTo>
                <a:lnTo>
                  <a:pt x="1134" y="0"/>
                </a:lnTo>
                <a:lnTo>
                  <a:pt x="1041" y="0"/>
                </a:lnTo>
                <a:lnTo>
                  <a:pt x="947" y="0"/>
                </a:lnTo>
                <a:lnTo>
                  <a:pt x="853" y="0"/>
                </a:lnTo>
                <a:lnTo>
                  <a:pt x="760" y="0"/>
                </a:lnTo>
                <a:lnTo>
                  <a:pt x="666" y="0"/>
                </a:lnTo>
                <a:lnTo>
                  <a:pt x="572" y="0"/>
                </a:lnTo>
                <a:lnTo>
                  <a:pt x="478" y="0"/>
                </a:lnTo>
                <a:lnTo>
                  <a:pt x="385" y="0"/>
                </a:lnTo>
                <a:lnTo>
                  <a:pt x="291" y="0"/>
                </a:lnTo>
                <a:lnTo>
                  <a:pt x="197" y="0"/>
                </a:lnTo>
                <a:lnTo>
                  <a:pt x="103" y="0"/>
                </a:lnTo>
                <a:lnTo>
                  <a:pt x="10" y="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26" name="Freeform 1453"/>
          <p:cNvSpPr>
            <a:spLocks/>
          </p:cNvSpPr>
          <p:nvPr/>
        </p:nvSpPr>
        <p:spPr bwMode="auto">
          <a:xfrm>
            <a:off x="7477127" y="4805363"/>
            <a:ext cx="1095375" cy="0"/>
          </a:xfrm>
          <a:custGeom>
            <a:avLst/>
            <a:gdLst>
              <a:gd name="T0" fmla="*/ 2147483647 w 2269"/>
              <a:gd name="T1" fmla="*/ 2147483647 w 2269"/>
              <a:gd name="T2" fmla="*/ 2147483647 w 2269"/>
              <a:gd name="T3" fmla="*/ 2147483647 w 2269"/>
              <a:gd name="T4" fmla="*/ 2147483647 w 2269"/>
              <a:gd name="T5" fmla="*/ 2147483647 w 2269"/>
              <a:gd name="T6" fmla="*/ 2147483647 w 2269"/>
              <a:gd name="T7" fmla="*/ 2147483647 w 2269"/>
              <a:gd name="T8" fmla="*/ 2147483647 w 2269"/>
              <a:gd name="T9" fmla="*/ 2147483647 w 2269"/>
              <a:gd name="T10" fmla="*/ 2147483647 w 2269"/>
              <a:gd name="T11" fmla="*/ 2147483647 w 2269"/>
              <a:gd name="T12" fmla="*/ 2147483647 w 2269"/>
              <a:gd name="T13" fmla="*/ 2147483647 w 2269"/>
              <a:gd name="T14" fmla="*/ 2147483647 w 2269"/>
              <a:gd name="T15" fmla="*/ 2147483647 w 2269"/>
              <a:gd name="T16" fmla="*/ 2147483647 w 2269"/>
              <a:gd name="T17" fmla="*/ 2147483647 w 2269"/>
              <a:gd name="T18" fmla="*/ 2147483647 w 2269"/>
              <a:gd name="T19" fmla="*/ 2147483647 w 2269"/>
              <a:gd name="T20" fmla="*/ 2147483647 w 2269"/>
              <a:gd name="T21" fmla="*/ 2147483647 w 2269"/>
              <a:gd name="T22" fmla="*/ 2147483647 w 2269"/>
              <a:gd name="T23" fmla="*/ 2147483647 w 2269"/>
              <a:gd name="T24" fmla="*/ 2147483647 w 2269"/>
              <a:gd name="T25" fmla="*/ 2147483647 w 2269"/>
              <a:gd name="T26" fmla="*/ 0 w 2269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27">
                <a:pos x="T0" y="0"/>
              </a:cxn>
              <a:cxn ang="T28">
                <a:pos x="T1" y="0"/>
              </a:cxn>
              <a:cxn ang="T29">
                <a:pos x="T2" y="0"/>
              </a:cxn>
              <a:cxn ang="T30">
                <a:pos x="T3" y="0"/>
              </a:cxn>
              <a:cxn ang="T31">
                <a:pos x="T4" y="0"/>
              </a:cxn>
              <a:cxn ang="T32">
                <a:pos x="T5" y="0"/>
              </a:cxn>
              <a:cxn ang="T33">
                <a:pos x="T6" y="0"/>
              </a:cxn>
              <a:cxn ang="T34">
                <a:pos x="T7" y="0"/>
              </a:cxn>
              <a:cxn ang="T35">
                <a:pos x="T8" y="0"/>
              </a:cxn>
              <a:cxn ang="T36">
                <a:pos x="T9" y="0"/>
              </a:cxn>
              <a:cxn ang="T37">
                <a:pos x="T10" y="0"/>
              </a:cxn>
              <a:cxn ang="T38">
                <a:pos x="T11" y="0"/>
              </a:cxn>
              <a:cxn ang="T39">
                <a:pos x="T12" y="0"/>
              </a:cxn>
              <a:cxn ang="T40">
                <a:pos x="T13" y="0"/>
              </a:cxn>
              <a:cxn ang="T41">
                <a:pos x="T14" y="0"/>
              </a:cxn>
              <a:cxn ang="T42">
                <a:pos x="T15" y="0"/>
              </a:cxn>
              <a:cxn ang="T43">
                <a:pos x="T16" y="0"/>
              </a:cxn>
              <a:cxn ang="T44">
                <a:pos x="T17" y="0"/>
              </a:cxn>
              <a:cxn ang="T45">
                <a:pos x="T18" y="0"/>
              </a:cxn>
              <a:cxn ang="T46">
                <a:pos x="T19" y="0"/>
              </a:cxn>
              <a:cxn ang="T47">
                <a:pos x="T20" y="0"/>
              </a:cxn>
              <a:cxn ang="T48">
                <a:pos x="T21" y="0"/>
              </a:cxn>
              <a:cxn ang="T49">
                <a:pos x="T22" y="0"/>
              </a:cxn>
              <a:cxn ang="T50">
                <a:pos x="T23" y="0"/>
              </a:cxn>
              <a:cxn ang="T51">
                <a:pos x="T24" y="0"/>
              </a:cxn>
              <a:cxn ang="T52">
                <a:pos x="T25" y="0"/>
              </a:cxn>
              <a:cxn ang="T53">
                <a:pos x="T26" y="0"/>
              </a:cxn>
            </a:cxnLst>
            <a:rect l="0" t="0" r="r" b="b"/>
            <a:pathLst>
              <a:path w="2269">
                <a:moveTo>
                  <a:pt x="2269" y="0"/>
                </a:moveTo>
                <a:lnTo>
                  <a:pt x="2259" y="0"/>
                </a:lnTo>
                <a:lnTo>
                  <a:pt x="2166" y="0"/>
                </a:lnTo>
                <a:lnTo>
                  <a:pt x="2072" y="0"/>
                </a:lnTo>
                <a:lnTo>
                  <a:pt x="1978" y="0"/>
                </a:lnTo>
                <a:lnTo>
                  <a:pt x="1884" y="0"/>
                </a:lnTo>
                <a:lnTo>
                  <a:pt x="1791" y="0"/>
                </a:lnTo>
                <a:lnTo>
                  <a:pt x="1697" y="0"/>
                </a:lnTo>
                <a:lnTo>
                  <a:pt x="1603" y="0"/>
                </a:lnTo>
                <a:lnTo>
                  <a:pt x="1509" y="0"/>
                </a:lnTo>
                <a:lnTo>
                  <a:pt x="1416" y="0"/>
                </a:lnTo>
                <a:lnTo>
                  <a:pt x="1322" y="0"/>
                </a:lnTo>
                <a:lnTo>
                  <a:pt x="1228" y="0"/>
                </a:lnTo>
                <a:lnTo>
                  <a:pt x="1134" y="0"/>
                </a:lnTo>
                <a:lnTo>
                  <a:pt x="1041" y="0"/>
                </a:lnTo>
                <a:lnTo>
                  <a:pt x="947" y="0"/>
                </a:lnTo>
                <a:lnTo>
                  <a:pt x="853" y="0"/>
                </a:lnTo>
                <a:lnTo>
                  <a:pt x="760" y="0"/>
                </a:lnTo>
                <a:lnTo>
                  <a:pt x="666" y="0"/>
                </a:lnTo>
                <a:lnTo>
                  <a:pt x="572" y="0"/>
                </a:lnTo>
                <a:lnTo>
                  <a:pt x="478" y="0"/>
                </a:lnTo>
                <a:lnTo>
                  <a:pt x="385" y="0"/>
                </a:lnTo>
                <a:lnTo>
                  <a:pt x="291" y="0"/>
                </a:lnTo>
                <a:lnTo>
                  <a:pt x="197" y="0"/>
                </a:lnTo>
                <a:lnTo>
                  <a:pt x="103" y="0"/>
                </a:lnTo>
                <a:lnTo>
                  <a:pt x="10" y="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27" name="Freeform 1454"/>
          <p:cNvSpPr>
            <a:spLocks/>
          </p:cNvSpPr>
          <p:nvPr/>
        </p:nvSpPr>
        <p:spPr bwMode="auto">
          <a:xfrm>
            <a:off x="856773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28" name="Freeform 1455"/>
          <p:cNvSpPr>
            <a:spLocks/>
          </p:cNvSpPr>
          <p:nvPr/>
        </p:nvSpPr>
        <p:spPr bwMode="auto">
          <a:xfrm>
            <a:off x="852328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29" name="Freeform 1456"/>
          <p:cNvSpPr>
            <a:spLocks/>
          </p:cNvSpPr>
          <p:nvPr/>
        </p:nvSpPr>
        <p:spPr bwMode="auto">
          <a:xfrm>
            <a:off x="8477250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30" name="Freeform 1457"/>
          <p:cNvSpPr>
            <a:spLocks/>
          </p:cNvSpPr>
          <p:nvPr/>
        </p:nvSpPr>
        <p:spPr bwMode="auto">
          <a:xfrm>
            <a:off x="843121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31" name="Freeform 1458"/>
          <p:cNvSpPr>
            <a:spLocks/>
          </p:cNvSpPr>
          <p:nvPr/>
        </p:nvSpPr>
        <p:spPr bwMode="auto">
          <a:xfrm>
            <a:off x="838676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32" name="Freeform 1459"/>
          <p:cNvSpPr>
            <a:spLocks/>
          </p:cNvSpPr>
          <p:nvPr/>
        </p:nvSpPr>
        <p:spPr bwMode="auto">
          <a:xfrm>
            <a:off x="834231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33" name="Freeform 1460"/>
          <p:cNvSpPr>
            <a:spLocks/>
          </p:cNvSpPr>
          <p:nvPr/>
        </p:nvSpPr>
        <p:spPr bwMode="auto">
          <a:xfrm>
            <a:off x="829786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34" name="Freeform 1461"/>
          <p:cNvSpPr>
            <a:spLocks/>
          </p:cNvSpPr>
          <p:nvPr/>
        </p:nvSpPr>
        <p:spPr bwMode="auto">
          <a:xfrm>
            <a:off x="825023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35" name="Freeform 1462"/>
          <p:cNvSpPr>
            <a:spLocks/>
          </p:cNvSpPr>
          <p:nvPr/>
        </p:nvSpPr>
        <p:spPr bwMode="auto">
          <a:xfrm>
            <a:off x="820578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36" name="Freeform 1463"/>
          <p:cNvSpPr>
            <a:spLocks/>
          </p:cNvSpPr>
          <p:nvPr/>
        </p:nvSpPr>
        <p:spPr bwMode="auto">
          <a:xfrm>
            <a:off x="816133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37" name="Freeform 1464"/>
          <p:cNvSpPr>
            <a:spLocks/>
          </p:cNvSpPr>
          <p:nvPr/>
        </p:nvSpPr>
        <p:spPr bwMode="auto">
          <a:xfrm>
            <a:off x="811688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38" name="Freeform 1465"/>
          <p:cNvSpPr>
            <a:spLocks/>
          </p:cNvSpPr>
          <p:nvPr/>
        </p:nvSpPr>
        <p:spPr bwMode="auto">
          <a:xfrm>
            <a:off x="806926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39" name="Freeform 1466"/>
          <p:cNvSpPr>
            <a:spLocks/>
          </p:cNvSpPr>
          <p:nvPr/>
        </p:nvSpPr>
        <p:spPr bwMode="auto">
          <a:xfrm>
            <a:off x="802481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40" name="Freeform 1467"/>
          <p:cNvSpPr>
            <a:spLocks/>
          </p:cNvSpPr>
          <p:nvPr/>
        </p:nvSpPr>
        <p:spPr bwMode="auto">
          <a:xfrm>
            <a:off x="798036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41" name="Freeform 1468"/>
          <p:cNvSpPr>
            <a:spLocks/>
          </p:cNvSpPr>
          <p:nvPr/>
        </p:nvSpPr>
        <p:spPr bwMode="auto">
          <a:xfrm>
            <a:off x="793591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42" name="Freeform 1469"/>
          <p:cNvSpPr>
            <a:spLocks/>
          </p:cNvSpPr>
          <p:nvPr/>
        </p:nvSpPr>
        <p:spPr bwMode="auto">
          <a:xfrm>
            <a:off x="7889875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43" name="Freeform 1470"/>
          <p:cNvSpPr>
            <a:spLocks/>
          </p:cNvSpPr>
          <p:nvPr/>
        </p:nvSpPr>
        <p:spPr bwMode="auto">
          <a:xfrm>
            <a:off x="7845425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44" name="Freeform 1471"/>
          <p:cNvSpPr>
            <a:spLocks/>
          </p:cNvSpPr>
          <p:nvPr/>
        </p:nvSpPr>
        <p:spPr bwMode="auto">
          <a:xfrm>
            <a:off x="779938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45" name="Freeform 1472"/>
          <p:cNvSpPr>
            <a:spLocks/>
          </p:cNvSpPr>
          <p:nvPr/>
        </p:nvSpPr>
        <p:spPr bwMode="auto">
          <a:xfrm>
            <a:off x="7754938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46" name="Freeform 1473"/>
          <p:cNvSpPr>
            <a:spLocks/>
          </p:cNvSpPr>
          <p:nvPr/>
        </p:nvSpPr>
        <p:spPr bwMode="auto">
          <a:xfrm>
            <a:off x="7708900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47" name="Freeform 1474"/>
          <p:cNvSpPr>
            <a:spLocks/>
          </p:cNvSpPr>
          <p:nvPr/>
        </p:nvSpPr>
        <p:spPr bwMode="auto">
          <a:xfrm>
            <a:off x="7664450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48" name="Freeform 1475"/>
          <p:cNvSpPr>
            <a:spLocks/>
          </p:cNvSpPr>
          <p:nvPr/>
        </p:nvSpPr>
        <p:spPr bwMode="auto">
          <a:xfrm>
            <a:off x="761841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49" name="Freeform 1476"/>
          <p:cNvSpPr>
            <a:spLocks/>
          </p:cNvSpPr>
          <p:nvPr/>
        </p:nvSpPr>
        <p:spPr bwMode="auto">
          <a:xfrm>
            <a:off x="7573963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50" name="Freeform 1477"/>
          <p:cNvSpPr>
            <a:spLocks/>
          </p:cNvSpPr>
          <p:nvPr/>
        </p:nvSpPr>
        <p:spPr bwMode="auto">
          <a:xfrm>
            <a:off x="7527925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951" name="Freeform 1478"/>
          <p:cNvSpPr>
            <a:spLocks/>
          </p:cNvSpPr>
          <p:nvPr/>
        </p:nvSpPr>
        <p:spPr bwMode="auto">
          <a:xfrm>
            <a:off x="7483475" y="4799014"/>
            <a:ext cx="0" cy="53975"/>
          </a:xfrm>
          <a:custGeom>
            <a:avLst/>
            <a:gdLst>
              <a:gd name="T0" fmla="*/ 2147483647 h 111"/>
              <a:gd name="T1" fmla="*/ 2147483647 h 111"/>
              <a:gd name="T2" fmla="*/ 2147483647 h 111"/>
              <a:gd name="T3" fmla="*/ 0 h 111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111">
                <a:moveTo>
                  <a:pt x="0" y="111"/>
                </a:moveTo>
                <a:lnTo>
                  <a:pt x="0" y="101"/>
                </a:lnTo>
                <a:lnTo>
                  <a:pt x="0" y="1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1555" name="Picture 44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38" y="4883150"/>
            <a:ext cx="1079500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946" name="Group 1555"/>
          <p:cNvGrpSpPr>
            <a:grpSpLocks/>
          </p:cNvGrpSpPr>
          <p:nvPr/>
        </p:nvGrpSpPr>
        <p:grpSpPr bwMode="auto">
          <a:xfrm>
            <a:off x="4208463" y="3479800"/>
            <a:ext cx="803275" cy="800100"/>
            <a:chOff x="4310063" y="2424113"/>
            <a:chExt cx="647700" cy="665162"/>
          </a:xfrm>
        </p:grpSpPr>
        <p:sp>
          <p:nvSpPr>
            <p:cNvPr id="28948" name="Oval 1087"/>
            <p:cNvSpPr>
              <a:spLocks noChangeArrowheads="1"/>
            </p:cNvSpPr>
            <p:nvPr/>
          </p:nvSpPr>
          <p:spPr bwMode="auto">
            <a:xfrm>
              <a:off x="4397375" y="2911475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49" name="Oval 1088"/>
            <p:cNvSpPr>
              <a:spLocks noChangeArrowheads="1"/>
            </p:cNvSpPr>
            <p:nvPr/>
          </p:nvSpPr>
          <p:spPr bwMode="auto">
            <a:xfrm>
              <a:off x="4397375" y="2911475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50" name="Oval 1089"/>
            <p:cNvSpPr>
              <a:spLocks noChangeArrowheads="1"/>
            </p:cNvSpPr>
            <p:nvPr/>
          </p:nvSpPr>
          <p:spPr bwMode="auto">
            <a:xfrm>
              <a:off x="4448175" y="2962275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51" name="Oval 1090"/>
            <p:cNvSpPr>
              <a:spLocks noChangeArrowheads="1"/>
            </p:cNvSpPr>
            <p:nvPr/>
          </p:nvSpPr>
          <p:spPr bwMode="auto">
            <a:xfrm>
              <a:off x="4448175" y="296227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52" name="Oval 1091"/>
            <p:cNvSpPr>
              <a:spLocks noChangeArrowheads="1"/>
            </p:cNvSpPr>
            <p:nvPr/>
          </p:nvSpPr>
          <p:spPr bwMode="auto">
            <a:xfrm>
              <a:off x="4403725" y="2852738"/>
              <a:ext cx="141288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53" name="Oval 1092"/>
            <p:cNvSpPr>
              <a:spLocks noChangeArrowheads="1"/>
            </p:cNvSpPr>
            <p:nvPr/>
          </p:nvSpPr>
          <p:spPr bwMode="auto">
            <a:xfrm>
              <a:off x="4403725" y="2852738"/>
              <a:ext cx="141288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54" name="Oval 1093"/>
            <p:cNvSpPr>
              <a:spLocks noChangeArrowheads="1"/>
            </p:cNvSpPr>
            <p:nvPr/>
          </p:nvSpPr>
          <p:spPr bwMode="auto">
            <a:xfrm>
              <a:off x="4454525" y="2901950"/>
              <a:ext cx="39688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55" name="Oval 1094"/>
            <p:cNvSpPr>
              <a:spLocks noChangeArrowheads="1"/>
            </p:cNvSpPr>
            <p:nvPr/>
          </p:nvSpPr>
          <p:spPr bwMode="auto">
            <a:xfrm>
              <a:off x="4454525" y="2901950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56" name="Freeform 1095"/>
            <p:cNvSpPr>
              <a:spLocks/>
            </p:cNvSpPr>
            <p:nvPr/>
          </p:nvSpPr>
          <p:spPr bwMode="auto">
            <a:xfrm>
              <a:off x="4348163" y="2947988"/>
              <a:ext cx="141287" cy="141287"/>
            </a:xfrm>
            <a:custGeom>
              <a:avLst/>
              <a:gdLst>
                <a:gd name="T0" fmla="*/ 2147483647 w 361"/>
                <a:gd name="T1" fmla="*/ 2147483647 h 361"/>
                <a:gd name="T2" fmla="*/ 2147483647 w 361"/>
                <a:gd name="T3" fmla="*/ 2147483647 h 361"/>
                <a:gd name="T4" fmla="*/ 0 w 361"/>
                <a:gd name="T5" fmla="*/ 2147483647 h 361"/>
                <a:gd name="T6" fmla="*/ 2147483647 w 361"/>
                <a:gd name="T7" fmla="*/ 0 h 361"/>
                <a:gd name="T8" fmla="*/ 2147483647 w 361"/>
                <a:gd name="T9" fmla="*/ 2147483647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0"/>
                  </a:moveTo>
                  <a:cubicBezTo>
                    <a:pt x="361" y="280"/>
                    <a:pt x="281" y="361"/>
                    <a:pt x="181" y="361"/>
                  </a:cubicBezTo>
                  <a:cubicBezTo>
                    <a:pt x="81" y="361"/>
                    <a:pt x="0" y="280"/>
                    <a:pt x="0" y="181"/>
                  </a:cubicBezTo>
                  <a:cubicBezTo>
                    <a:pt x="0" y="81"/>
                    <a:pt x="81" y="0"/>
                    <a:pt x="181" y="0"/>
                  </a:cubicBezTo>
                  <a:cubicBezTo>
                    <a:pt x="281" y="0"/>
                    <a:pt x="361" y="81"/>
                    <a:pt x="361" y="18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957" name="Freeform 1096"/>
            <p:cNvSpPr>
              <a:spLocks/>
            </p:cNvSpPr>
            <p:nvPr/>
          </p:nvSpPr>
          <p:spPr bwMode="auto">
            <a:xfrm>
              <a:off x="4348163" y="2947988"/>
              <a:ext cx="141287" cy="141287"/>
            </a:xfrm>
            <a:custGeom>
              <a:avLst/>
              <a:gdLst>
                <a:gd name="T0" fmla="*/ 2147483647 w 361"/>
                <a:gd name="T1" fmla="*/ 2147483647 h 361"/>
                <a:gd name="T2" fmla="*/ 2147483647 w 361"/>
                <a:gd name="T3" fmla="*/ 2147483647 h 361"/>
                <a:gd name="T4" fmla="*/ 0 w 361"/>
                <a:gd name="T5" fmla="*/ 2147483647 h 361"/>
                <a:gd name="T6" fmla="*/ 2147483647 w 361"/>
                <a:gd name="T7" fmla="*/ 0 h 361"/>
                <a:gd name="T8" fmla="*/ 2147483647 w 361"/>
                <a:gd name="T9" fmla="*/ 2147483647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1" h="361">
                  <a:moveTo>
                    <a:pt x="361" y="180"/>
                  </a:moveTo>
                  <a:cubicBezTo>
                    <a:pt x="361" y="280"/>
                    <a:pt x="281" y="361"/>
                    <a:pt x="181" y="361"/>
                  </a:cubicBezTo>
                  <a:cubicBezTo>
                    <a:pt x="81" y="361"/>
                    <a:pt x="0" y="280"/>
                    <a:pt x="0" y="181"/>
                  </a:cubicBezTo>
                  <a:cubicBezTo>
                    <a:pt x="0" y="81"/>
                    <a:pt x="81" y="0"/>
                    <a:pt x="181" y="0"/>
                  </a:cubicBezTo>
                  <a:cubicBezTo>
                    <a:pt x="281" y="0"/>
                    <a:pt x="361" y="81"/>
                    <a:pt x="361" y="181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958" name="Freeform 1097"/>
            <p:cNvSpPr>
              <a:spLocks/>
            </p:cNvSpPr>
            <p:nvPr/>
          </p:nvSpPr>
          <p:spPr bwMode="auto">
            <a:xfrm>
              <a:off x="4398963" y="2998788"/>
              <a:ext cx="39687" cy="39687"/>
            </a:xfrm>
            <a:custGeom>
              <a:avLst/>
              <a:gdLst>
                <a:gd name="T0" fmla="*/ 2147483647 w 103"/>
                <a:gd name="T1" fmla="*/ 2147483647 h 103"/>
                <a:gd name="T2" fmla="*/ 2147483647 w 103"/>
                <a:gd name="T3" fmla="*/ 2147483647 h 103"/>
                <a:gd name="T4" fmla="*/ 0 w 103"/>
                <a:gd name="T5" fmla="*/ 2147483647 h 103"/>
                <a:gd name="T6" fmla="*/ 2147483647 w 103"/>
                <a:gd name="T7" fmla="*/ 0 h 103"/>
                <a:gd name="T8" fmla="*/ 2147483647 w 103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3">
                  <a:moveTo>
                    <a:pt x="103" y="51"/>
                  </a:moveTo>
                  <a:cubicBezTo>
                    <a:pt x="103" y="80"/>
                    <a:pt x="80" y="103"/>
                    <a:pt x="52" y="103"/>
                  </a:cubicBezTo>
                  <a:cubicBezTo>
                    <a:pt x="23" y="103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3" y="23"/>
                    <a:pt x="103" y="51"/>
                  </a:cubicBez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959" name="Freeform 1098"/>
            <p:cNvSpPr>
              <a:spLocks/>
            </p:cNvSpPr>
            <p:nvPr/>
          </p:nvSpPr>
          <p:spPr bwMode="auto">
            <a:xfrm>
              <a:off x="4398963" y="2998788"/>
              <a:ext cx="39687" cy="39687"/>
            </a:xfrm>
            <a:custGeom>
              <a:avLst/>
              <a:gdLst>
                <a:gd name="T0" fmla="*/ 2147483647 w 103"/>
                <a:gd name="T1" fmla="*/ 2147483647 h 103"/>
                <a:gd name="T2" fmla="*/ 2147483647 w 103"/>
                <a:gd name="T3" fmla="*/ 2147483647 h 103"/>
                <a:gd name="T4" fmla="*/ 0 w 103"/>
                <a:gd name="T5" fmla="*/ 2147483647 h 103"/>
                <a:gd name="T6" fmla="*/ 2147483647 w 103"/>
                <a:gd name="T7" fmla="*/ 0 h 103"/>
                <a:gd name="T8" fmla="*/ 2147483647 w 103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03">
                  <a:moveTo>
                    <a:pt x="103" y="51"/>
                  </a:moveTo>
                  <a:cubicBezTo>
                    <a:pt x="103" y="80"/>
                    <a:pt x="80" y="103"/>
                    <a:pt x="52" y="103"/>
                  </a:cubicBezTo>
                  <a:cubicBezTo>
                    <a:pt x="23" y="103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3" y="23"/>
                    <a:pt x="103" y="52"/>
                  </a:cubicBezTo>
                </a:path>
              </a:pathLst>
            </a:custGeom>
            <a:noFill/>
            <a:ln w="4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28960" name="Oval 1099"/>
            <p:cNvSpPr>
              <a:spLocks noChangeArrowheads="1"/>
            </p:cNvSpPr>
            <p:nvPr/>
          </p:nvSpPr>
          <p:spPr bwMode="auto">
            <a:xfrm>
              <a:off x="4354513" y="2827338"/>
              <a:ext cx="141287" cy="141287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61" name="Oval 1100"/>
            <p:cNvSpPr>
              <a:spLocks noChangeArrowheads="1"/>
            </p:cNvSpPr>
            <p:nvPr/>
          </p:nvSpPr>
          <p:spPr bwMode="auto">
            <a:xfrm>
              <a:off x="4354513" y="2827338"/>
              <a:ext cx="141287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62" name="Oval 1101"/>
            <p:cNvSpPr>
              <a:spLocks noChangeArrowheads="1"/>
            </p:cNvSpPr>
            <p:nvPr/>
          </p:nvSpPr>
          <p:spPr bwMode="auto">
            <a:xfrm>
              <a:off x="4405313" y="2878138"/>
              <a:ext cx="39687" cy="39687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63" name="Oval 1102"/>
            <p:cNvSpPr>
              <a:spLocks noChangeArrowheads="1"/>
            </p:cNvSpPr>
            <p:nvPr/>
          </p:nvSpPr>
          <p:spPr bwMode="auto">
            <a:xfrm>
              <a:off x="4405313" y="2878138"/>
              <a:ext cx="39687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64" name="Oval 1103"/>
            <p:cNvSpPr>
              <a:spLocks noChangeArrowheads="1"/>
            </p:cNvSpPr>
            <p:nvPr/>
          </p:nvSpPr>
          <p:spPr bwMode="auto">
            <a:xfrm>
              <a:off x="4768850" y="2424113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65" name="Oval 1104"/>
            <p:cNvSpPr>
              <a:spLocks noChangeArrowheads="1"/>
            </p:cNvSpPr>
            <p:nvPr/>
          </p:nvSpPr>
          <p:spPr bwMode="auto">
            <a:xfrm>
              <a:off x="4768850" y="242411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66" name="Oval 1105"/>
            <p:cNvSpPr>
              <a:spLocks noChangeArrowheads="1"/>
            </p:cNvSpPr>
            <p:nvPr/>
          </p:nvSpPr>
          <p:spPr bwMode="auto">
            <a:xfrm>
              <a:off x="4818063" y="2473325"/>
              <a:ext cx="41275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67" name="Oval 1106"/>
            <p:cNvSpPr>
              <a:spLocks noChangeArrowheads="1"/>
            </p:cNvSpPr>
            <p:nvPr/>
          </p:nvSpPr>
          <p:spPr bwMode="auto">
            <a:xfrm>
              <a:off x="4818063" y="2473325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68" name="Oval 1107"/>
            <p:cNvSpPr>
              <a:spLocks noChangeArrowheads="1"/>
            </p:cNvSpPr>
            <p:nvPr/>
          </p:nvSpPr>
          <p:spPr bwMode="auto">
            <a:xfrm>
              <a:off x="4818063" y="2444750"/>
              <a:ext cx="139700" cy="139700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69" name="Oval 1108"/>
            <p:cNvSpPr>
              <a:spLocks noChangeArrowheads="1"/>
            </p:cNvSpPr>
            <p:nvPr/>
          </p:nvSpPr>
          <p:spPr bwMode="auto">
            <a:xfrm>
              <a:off x="4818063" y="2444750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70" name="Oval 1109"/>
            <p:cNvSpPr>
              <a:spLocks noChangeArrowheads="1"/>
            </p:cNvSpPr>
            <p:nvPr/>
          </p:nvSpPr>
          <p:spPr bwMode="auto">
            <a:xfrm>
              <a:off x="4867275" y="2493963"/>
              <a:ext cx="41275" cy="41275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71" name="Oval 1110"/>
            <p:cNvSpPr>
              <a:spLocks noChangeArrowheads="1"/>
            </p:cNvSpPr>
            <p:nvPr/>
          </p:nvSpPr>
          <p:spPr bwMode="auto">
            <a:xfrm>
              <a:off x="4867275" y="2493963"/>
              <a:ext cx="41275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72" name="Oval 1111"/>
            <p:cNvSpPr>
              <a:spLocks noChangeArrowheads="1"/>
            </p:cNvSpPr>
            <p:nvPr/>
          </p:nvSpPr>
          <p:spPr bwMode="auto">
            <a:xfrm>
              <a:off x="4778375" y="2536825"/>
              <a:ext cx="141288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73" name="Oval 1112"/>
            <p:cNvSpPr>
              <a:spLocks noChangeArrowheads="1"/>
            </p:cNvSpPr>
            <p:nvPr/>
          </p:nvSpPr>
          <p:spPr bwMode="auto">
            <a:xfrm>
              <a:off x="4778375" y="2536825"/>
              <a:ext cx="141288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74" name="Oval 1113"/>
            <p:cNvSpPr>
              <a:spLocks noChangeArrowheads="1"/>
            </p:cNvSpPr>
            <p:nvPr/>
          </p:nvSpPr>
          <p:spPr bwMode="auto">
            <a:xfrm>
              <a:off x="4829175" y="2587625"/>
              <a:ext cx="39688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75" name="Oval 1114"/>
            <p:cNvSpPr>
              <a:spLocks noChangeArrowheads="1"/>
            </p:cNvSpPr>
            <p:nvPr/>
          </p:nvSpPr>
          <p:spPr bwMode="auto">
            <a:xfrm>
              <a:off x="4829175" y="2587625"/>
              <a:ext cx="39688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76" name="Oval 1115"/>
            <p:cNvSpPr>
              <a:spLocks noChangeArrowheads="1"/>
            </p:cNvSpPr>
            <p:nvPr/>
          </p:nvSpPr>
          <p:spPr bwMode="auto">
            <a:xfrm>
              <a:off x="4818063" y="2516188"/>
              <a:ext cx="139700" cy="141287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77" name="Oval 1116"/>
            <p:cNvSpPr>
              <a:spLocks noChangeArrowheads="1"/>
            </p:cNvSpPr>
            <p:nvPr/>
          </p:nvSpPr>
          <p:spPr bwMode="auto">
            <a:xfrm>
              <a:off x="4818063" y="2516188"/>
              <a:ext cx="139700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78" name="Oval 1117"/>
            <p:cNvSpPr>
              <a:spLocks noChangeArrowheads="1"/>
            </p:cNvSpPr>
            <p:nvPr/>
          </p:nvSpPr>
          <p:spPr bwMode="auto">
            <a:xfrm>
              <a:off x="4867275" y="2566988"/>
              <a:ext cx="41275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79" name="Oval 1118"/>
            <p:cNvSpPr>
              <a:spLocks noChangeArrowheads="1"/>
            </p:cNvSpPr>
            <p:nvPr/>
          </p:nvSpPr>
          <p:spPr bwMode="auto">
            <a:xfrm>
              <a:off x="4867275" y="2566988"/>
              <a:ext cx="41275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80" name="Oval 1119"/>
            <p:cNvSpPr>
              <a:spLocks noChangeArrowheads="1"/>
            </p:cNvSpPr>
            <p:nvPr/>
          </p:nvSpPr>
          <p:spPr bwMode="auto">
            <a:xfrm>
              <a:off x="4719638" y="2501900"/>
              <a:ext cx="139700" cy="141288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81" name="Oval 1120"/>
            <p:cNvSpPr>
              <a:spLocks noChangeArrowheads="1"/>
            </p:cNvSpPr>
            <p:nvPr/>
          </p:nvSpPr>
          <p:spPr bwMode="auto">
            <a:xfrm>
              <a:off x="4719638" y="2501900"/>
              <a:ext cx="139700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82" name="Oval 1121"/>
            <p:cNvSpPr>
              <a:spLocks noChangeArrowheads="1"/>
            </p:cNvSpPr>
            <p:nvPr/>
          </p:nvSpPr>
          <p:spPr bwMode="auto">
            <a:xfrm>
              <a:off x="4770438" y="2552700"/>
              <a:ext cx="39687" cy="39688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83" name="Oval 1122"/>
            <p:cNvSpPr>
              <a:spLocks noChangeArrowheads="1"/>
            </p:cNvSpPr>
            <p:nvPr/>
          </p:nvSpPr>
          <p:spPr bwMode="auto">
            <a:xfrm>
              <a:off x="4770438" y="2552700"/>
              <a:ext cx="39687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84" name="Oval 1123"/>
            <p:cNvSpPr>
              <a:spLocks noChangeArrowheads="1"/>
            </p:cNvSpPr>
            <p:nvPr/>
          </p:nvSpPr>
          <p:spPr bwMode="auto">
            <a:xfrm>
              <a:off x="4699000" y="2443163"/>
              <a:ext cx="141288" cy="141287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85" name="Oval 1124"/>
            <p:cNvSpPr>
              <a:spLocks noChangeArrowheads="1"/>
            </p:cNvSpPr>
            <p:nvPr/>
          </p:nvSpPr>
          <p:spPr bwMode="auto">
            <a:xfrm>
              <a:off x="4699000" y="2443163"/>
              <a:ext cx="141288" cy="1412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86" name="Oval 1125"/>
            <p:cNvSpPr>
              <a:spLocks noChangeArrowheads="1"/>
            </p:cNvSpPr>
            <p:nvPr/>
          </p:nvSpPr>
          <p:spPr bwMode="auto">
            <a:xfrm>
              <a:off x="4749800" y="2493963"/>
              <a:ext cx="39688" cy="39687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87" name="Oval 1126"/>
            <p:cNvSpPr>
              <a:spLocks noChangeArrowheads="1"/>
            </p:cNvSpPr>
            <p:nvPr/>
          </p:nvSpPr>
          <p:spPr bwMode="auto">
            <a:xfrm>
              <a:off x="4749800" y="2493963"/>
              <a:ext cx="39688" cy="39687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88" name="Oval 1127"/>
            <p:cNvSpPr>
              <a:spLocks noChangeArrowheads="1"/>
            </p:cNvSpPr>
            <p:nvPr/>
          </p:nvSpPr>
          <p:spPr bwMode="auto">
            <a:xfrm>
              <a:off x="4313238" y="2894013"/>
              <a:ext cx="139700" cy="139700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89" name="Oval 1128"/>
            <p:cNvSpPr>
              <a:spLocks noChangeArrowheads="1"/>
            </p:cNvSpPr>
            <p:nvPr/>
          </p:nvSpPr>
          <p:spPr bwMode="auto">
            <a:xfrm>
              <a:off x="4313238" y="2894013"/>
              <a:ext cx="139700" cy="139700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90" name="Oval 1129"/>
            <p:cNvSpPr>
              <a:spLocks noChangeArrowheads="1"/>
            </p:cNvSpPr>
            <p:nvPr/>
          </p:nvSpPr>
          <p:spPr bwMode="auto">
            <a:xfrm>
              <a:off x="4364038" y="2943225"/>
              <a:ext cx="39687" cy="41275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91" name="Oval 1130"/>
            <p:cNvSpPr>
              <a:spLocks noChangeArrowheads="1"/>
            </p:cNvSpPr>
            <p:nvPr/>
          </p:nvSpPr>
          <p:spPr bwMode="auto">
            <a:xfrm>
              <a:off x="4364038" y="2943225"/>
              <a:ext cx="39687" cy="41275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92" name="Oval 1131"/>
            <p:cNvSpPr>
              <a:spLocks noChangeArrowheads="1"/>
            </p:cNvSpPr>
            <p:nvPr/>
          </p:nvSpPr>
          <p:spPr bwMode="auto">
            <a:xfrm>
              <a:off x="4310063" y="2857500"/>
              <a:ext cx="141287" cy="141288"/>
            </a:xfrm>
            <a:prstGeom prst="ellipse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93" name="Oval 1132"/>
            <p:cNvSpPr>
              <a:spLocks noChangeArrowheads="1"/>
            </p:cNvSpPr>
            <p:nvPr/>
          </p:nvSpPr>
          <p:spPr bwMode="auto">
            <a:xfrm>
              <a:off x="4310063" y="2857500"/>
              <a:ext cx="141287" cy="1412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94" name="Oval 1133"/>
            <p:cNvSpPr>
              <a:spLocks noChangeArrowheads="1"/>
            </p:cNvSpPr>
            <p:nvPr/>
          </p:nvSpPr>
          <p:spPr bwMode="auto">
            <a:xfrm>
              <a:off x="4360863" y="2908300"/>
              <a:ext cx="39687" cy="39688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  <p:sp>
          <p:nvSpPr>
            <p:cNvPr id="28995" name="Oval 1134"/>
            <p:cNvSpPr>
              <a:spLocks noChangeArrowheads="1"/>
            </p:cNvSpPr>
            <p:nvPr/>
          </p:nvSpPr>
          <p:spPr bwMode="auto">
            <a:xfrm>
              <a:off x="4360863" y="2908300"/>
              <a:ext cx="39687" cy="39688"/>
            </a:xfrm>
            <a:prstGeom prst="ellips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25" name="TextBox 1024"/>
          <p:cNvSpPr txBox="1"/>
          <p:nvPr/>
        </p:nvSpPr>
        <p:spPr>
          <a:xfrm>
            <a:off x="80846" y="6453337"/>
            <a:ext cx="2584342" cy="323157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Kriegeskorte</a:t>
            </a:r>
            <a:r>
              <a:rPr lang="en-GB" sz="15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&amp; </a:t>
            </a:r>
            <a:r>
              <a:rPr lang="en-GB" sz="1500" b="1" dirty="0" err="1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Kievit</a:t>
            </a:r>
            <a:r>
              <a:rPr lang="en-GB" sz="1500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r>
              <a:rPr lang="en-GB" sz="1500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2013</a:t>
            </a:r>
            <a:endParaRPr lang="en-GB" sz="1500" dirty="0">
              <a:solidFill>
                <a:prstClr val="white">
                  <a:lumMod val="50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51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2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2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1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1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1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1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1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1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1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1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1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1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1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12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1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1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1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1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1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1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1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2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12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1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1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2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1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1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12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12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12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1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1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2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1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1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1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1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1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1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500"/>
                                        <p:tgtEl>
                                          <p:spTgt spid="1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1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1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1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500"/>
                                        <p:tgtEl>
                                          <p:spTgt spid="1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1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500"/>
                                        <p:tgtEl>
                                          <p:spTgt spid="1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500"/>
                                        <p:tgtEl>
                                          <p:spTgt spid="1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1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500"/>
                                        <p:tgtEl>
                                          <p:spTgt spid="1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12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1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1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1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1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1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1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500"/>
                                        <p:tgtEl>
                                          <p:spTgt spid="1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1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500"/>
                                        <p:tgtEl>
                                          <p:spTgt spid="12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12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1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12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1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1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1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1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1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1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1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2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5" grpId="0" animBg="1"/>
      <p:bldP spid="12526" grpId="0" animBg="1"/>
      <p:bldP spid="12527" grpId="0" animBg="1"/>
      <p:bldP spid="12528" grpId="0" animBg="1"/>
      <p:bldP spid="12529" grpId="0" animBg="1"/>
      <p:bldP spid="12530" grpId="0" animBg="1"/>
      <p:bldP spid="12531" grpId="0" animBg="1"/>
      <p:bldP spid="12532" grpId="0" animBg="1"/>
      <p:bldP spid="12533" grpId="0" animBg="1"/>
      <p:bldP spid="12534" grpId="0" animBg="1"/>
      <p:bldP spid="12535" grpId="0" animBg="1"/>
      <p:bldP spid="12536" grpId="0" animBg="1"/>
      <p:bldP spid="12537" grpId="0" animBg="1"/>
      <p:bldP spid="12538" grpId="0" animBg="1"/>
      <p:bldP spid="12539" grpId="0" animBg="1"/>
      <p:bldP spid="12540" grpId="0" animBg="1"/>
      <p:bldP spid="12541" grpId="0" animBg="1"/>
      <p:bldP spid="12542" grpId="0" animBg="1"/>
      <p:bldP spid="12543" grpId="0" animBg="1"/>
      <p:bldP spid="12544" grpId="0" animBg="1"/>
      <p:bldP spid="12545" grpId="0" animBg="1"/>
      <p:bldP spid="12546" grpId="0" animBg="1"/>
      <p:bldP spid="12547" grpId="0" animBg="1"/>
      <p:bldP spid="12548" grpId="0" animBg="1"/>
      <p:bldP spid="12549" grpId="0" animBg="1"/>
      <p:bldP spid="12550" grpId="0" animBg="1"/>
      <p:bldP spid="12551" grpId="0" animBg="1"/>
      <p:bldP spid="12552" grpId="0" animBg="1"/>
      <p:bldP spid="12553" grpId="0" animBg="1"/>
      <p:bldP spid="12554" grpId="0" animBg="1"/>
      <p:bldP spid="12555" grpId="0" animBg="1"/>
      <p:bldP spid="12556" grpId="0" animBg="1"/>
      <p:bldP spid="12557" grpId="0" animBg="1"/>
      <p:bldP spid="12558" grpId="0" animBg="1"/>
      <p:bldP spid="12559" grpId="0" animBg="1"/>
      <p:bldP spid="12560" grpId="0" animBg="1"/>
      <p:bldP spid="12561" grpId="0" animBg="1"/>
      <p:bldP spid="12562" grpId="0" animBg="1"/>
      <p:bldP spid="12563" grpId="0" animBg="1"/>
      <p:bldP spid="12564" grpId="0" animBg="1"/>
      <p:bldP spid="12565" grpId="0" animBg="1"/>
      <p:bldP spid="12566" grpId="0" animBg="1"/>
      <p:bldP spid="12567" grpId="0" animBg="1"/>
      <p:bldP spid="12568" grpId="0" animBg="1"/>
      <p:bldP spid="12569" grpId="0" animBg="1"/>
      <p:bldP spid="12570" grpId="0" animBg="1"/>
      <p:bldP spid="12571" grpId="0" animBg="1"/>
      <p:bldP spid="12572" grpId="0" animBg="1"/>
      <p:bldP spid="12573" grpId="0" animBg="1"/>
      <p:bldP spid="12574" grpId="0" animBg="1"/>
      <p:bldP spid="12575" grpId="0" animBg="1"/>
      <p:bldP spid="12576" grpId="0" animBg="1"/>
      <p:bldP spid="12577" grpId="0" animBg="1"/>
      <p:bldP spid="12578" grpId="0" animBg="1"/>
      <p:bldP spid="12579" grpId="0" animBg="1"/>
      <p:bldP spid="12580" grpId="0" animBg="1"/>
      <p:bldP spid="12581" grpId="0" animBg="1"/>
      <p:bldP spid="12582" grpId="0" animBg="1"/>
      <p:bldP spid="12583" grpId="0" animBg="1"/>
      <p:bldP spid="12584" grpId="0" animBg="1"/>
      <p:bldP spid="12585" grpId="0" animBg="1"/>
      <p:bldP spid="12586" grpId="0" animBg="1"/>
      <p:bldP spid="12587" grpId="0" animBg="1"/>
      <p:bldP spid="12588" grpId="0" animBg="1"/>
      <p:bldP spid="12589" grpId="0" animBg="1"/>
      <p:bldP spid="12590" grpId="0" animBg="1"/>
      <p:bldP spid="12591" grpId="0" animBg="1"/>
      <p:bldP spid="12592" grpId="0" animBg="1"/>
      <p:bldP spid="12593" grpId="0" animBg="1"/>
      <p:bldP spid="12594" grpId="0" animBg="1"/>
      <p:bldP spid="12595" grpId="0" animBg="1"/>
      <p:bldP spid="12596" grpId="0" animBg="1"/>
      <p:bldP spid="12597" grpId="0" animBg="1"/>
      <p:bldP spid="12598" grpId="0" animBg="1"/>
      <p:bldP spid="12599" grpId="0" animBg="1"/>
      <p:bldP spid="12600" grpId="0" animBg="1"/>
      <p:bldP spid="12601" grpId="0" animBg="1"/>
      <p:bldP spid="12602" grpId="0" animBg="1"/>
      <p:bldP spid="12603" grpId="0" animBg="1"/>
      <p:bldP spid="12604" grpId="0" animBg="1"/>
      <p:bldP spid="12605" grpId="0" animBg="1"/>
      <p:bldP spid="12606" grpId="0" animBg="1"/>
      <p:bldP spid="12607" grpId="0" animBg="1"/>
      <p:bldP spid="12608" grpId="0" animBg="1"/>
      <p:bldP spid="12609" grpId="0" animBg="1"/>
      <p:bldP spid="12610" grpId="0" animBg="1"/>
      <p:bldP spid="12611" grpId="0" animBg="1"/>
      <p:bldP spid="12612" grpId="0" animBg="1"/>
      <p:bldP spid="12613" grpId="0" animBg="1"/>
      <p:bldP spid="12614" grpId="0" animBg="1"/>
      <p:bldP spid="12615" grpId="0" animBg="1"/>
      <p:bldP spid="12616" grpId="0" animBg="1"/>
      <p:bldP spid="12617" grpId="0" animBg="1"/>
      <p:bldP spid="12618" grpId="0" animBg="1"/>
      <p:bldP spid="12619" grpId="0" animBg="1"/>
      <p:bldP spid="12620" grpId="0" animBg="1"/>
      <p:bldP spid="12621" grpId="0" animBg="1"/>
      <p:bldP spid="12622" grpId="0" animBg="1"/>
      <p:bldP spid="12623" grpId="0" animBg="1"/>
      <p:bldP spid="12624" grpId="0" animBg="1"/>
      <p:bldP spid="12625" grpId="0" animBg="1"/>
      <p:bldP spid="12626" grpId="0" animBg="1"/>
      <p:bldP spid="13115" grpId="0" animBg="1"/>
      <p:bldP spid="13116" grpId="0" animBg="1"/>
      <p:bldP spid="13117" grpId="0" animBg="1"/>
      <p:bldP spid="13118" grpId="0" animBg="1"/>
      <p:bldP spid="13119" grpId="0" animBg="1"/>
      <p:bldP spid="13120" grpId="0" animBg="1"/>
      <p:bldP spid="13121" grpId="0" animBg="1"/>
      <p:bldP spid="13122" grpId="0" animBg="1"/>
      <p:bldP spid="13123" grpId="0" animBg="1"/>
      <p:bldP spid="13124" grpId="0" animBg="1"/>
      <p:bldP spid="13125" grpId="0" animBg="1"/>
      <p:bldP spid="13126" grpId="0" animBg="1"/>
      <p:bldP spid="13127" grpId="0" animBg="1"/>
      <p:bldP spid="13128" grpId="0" animBg="1"/>
      <p:bldP spid="13129" grpId="0" animBg="1"/>
      <p:bldP spid="13130" grpId="0" animBg="1"/>
      <p:bldP spid="13131" grpId="0" animBg="1"/>
      <p:bldP spid="13132" grpId="0" animBg="1"/>
      <p:bldP spid="13133" grpId="0" animBg="1"/>
      <p:bldP spid="13134" grpId="0" animBg="1"/>
      <p:bldP spid="13135" grpId="0" animBg="1"/>
      <p:bldP spid="13136" grpId="0" animBg="1"/>
      <p:bldP spid="13137" grpId="0" animBg="1"/>
      <p:bldP spid="13138" grpId="0" animBg="1"/>
      <p:bldP spid="13139" grpId="0" animBg="1"/>
      <p:bldP spid="13140" grpId="0" animBg="1"/>
      <p:bldP spid="13141" grpId="0" animBg="1"/>
      <p:bldP spid="13142" grpId="0" animBg="1"/>
      <p:bldP spid="13143" grpId="0" animBg="1"/>
      <p:bldP spid="13144" grpId="0" animBg="1"/>
      <p:bldP spid="13145" grpId="0" animBg="1"/>
      <p:bldP spid="13146" grpId="0" animBg="1"/>
      <p:bldP spid="13147" grpId="0" animBg="1"/>
      <p:bldP spid="13148" grpId="0" animBg="1"/>
      <p:bldP spid="13149" grpId="0" animBg="1"/>
      <p:bldP spid="13150" grpId="0" animBg="1"/>
      <p:bldP spid="13151" grpId="0" animBg="1"/>
      <p:bldP spid="12887" grpId="0" animBg="1"/>
      <p:bldP spid="12888" grpId="0" animBg="1"/>
      <p:bldP spid="12889" grpId="0" animBg="1"/>
      <p:bldP spid="12890" grpId="0" animBg="1"/>
      <p:bldP spid="12891" grpId="0" animBg="1"/>
      <p:bldP spid="12892" grpId="0" animBg="1"/>
      <p:bldP spid="12893" grpId="0" animBg="1"/>
      <p:bldP spid="12894" grpId="0" animBg="1"/>
      <p:bldP spid="12895" grpId="0" animBg="1"/>
      <p:bldP spid="12896" grpId="0" animBg="1"/>
      <p:bldP spid="12897" grpId="0" animBg="1"/>
      <p:bldP spid="12898" grpId="0" animBg="1"/>
      <p:bldP spid="12899" grpId="0" animBg="1"/>
      <p:bldP spid="12900" grpId="0" animBg="1"/>
      <p:bldP spid="12901" grpId="0" animBg="1"/>
      <p:bldP spid="12902" grpId="0" animBg="1"/>
      <p:bldP spid="12903" grpId="0" animBg="1"/>
      <p:bldP spid="12904" grpId="0" animBg="1"/>
      <p:bldP spid="12905" grpId="0" animBg="1"/>
      <p:bldP spid="12906" grpId="0" animBg="1"/>
      <p:bldP spid="12907" grpId="0" animBg="1"/>
      <p:bldP spid="12908" grpId="0" animBg="1"/>
      <p:bldP spid="12909" grpId="0" animBg="1"/>
      <p:bldP spid="12910" grpId="0" animBg="1"/>
      <p:bldP spid="12911" grpId="0" animBg="1"/>
      <p:bldP spid="12912" grpId="0" animBg="1"/>
      <p:bldP spid="12913" grpId="0" animBg="1"/>
      <p:bldP spid="12914" grpId="0" animBg="1"/>
      <p:bldP spid="12915" grpId="0" animBg="1"/>
      <p:bldP spid="12916" grpId="0" animBg="1"/>
      <p:bldP spid="12917" grpId="0" animBg="1"/>
      <p:bldP spid="12918" grpId="0" animBg="1"/>
      <p:bldP spid="12919" grpId="0" animBg="1"/>
      <p:bldP spid="12920" grpId="0" animBg="1"/>
      <p:bldP spid="12921" grpId="0" animBg="1"/>
      <p:bldP spid="12922" grpId="0" animBg="1"/>
      <p:bldP spid="12923" grpId="0" animBg="1"/>
      <p:bldP spid="12924" grpId="0" animBg="1"/>
      <p:bldP spid="12925" grpId="0" animBg="1"/>
      <p:bldP spid="12926" grpId="0" animBg="1"/>
      <p:bldP spid="12927" grpId="0" animBg="1"/>
      <p:bldP spid="12928" grpId="0" animBg="1"/>
      <p:bldP spid="12929" grpId="0" animBg="1"/>
      <p:bldP spid="12930" grpId="0" animBg="1"/>
      <p:bldP spid="12931" grpId="0" animBg="1"/>
      <p:bldP spid="12932" grpId="0" animBg="1"/>
      <p:bldP spid="12933" grpId="0" animBg="1"/>
      <p:bldP spid="12934" grpId="0" animBg="1"/>
      <p:bldP spid="12935" grpId="0" animBg="1"/>
      <p:bldP spid="12936" grpId="0" animBg="1"/>
      <p:bldP spid="12937" grpId="0" animBg="1"/>
      <p:bldP spid="12938" grpId="0" animBg="1"/>
      <p:bldP spid="12939" grpId="0" animBg="1"/>
      <p:bldP spid="12940" grpId="0" animBg="1"/>
      <p:bldP spid="12941" grpId="0" animBg="1"/>
      <p:bldP spid="12942" grpId="0" animBg="1"/>
      <p:bldP spid="12943" grpId="0" animBg="1"/>
      <p:bldP spid="12944" grpId="0" animBg="1"/>
      <p:bldP spid="12945" grpId="0" animBg="1"/>
      <p:bldP spid="12946" grpId="0" animBg="1"/>
      <p:bldP spid="12947" grpId="0" animBg="1"/>
      <p:bldP spid="12948" grpId="0" animBg="1"/>
      <p:bldP spid="12949" grpId="0" animBg="1"/>
      <p:bldP spid="12950" grpId="0" animBg="1"/>
      <p:bldP spid="1295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058328"/>
              </p:ext>
            </p:extLst>
          </p:nvPr>
        </p:nvGraphicFramePr>
        <p:xfrm>
          <a:off x="2411761" y="1052736"/>
          <a:ext cx="4320480" cy="4797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2160240"/>
              </a:tblGrid>
              <a:tr h="1134153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no crossvalidation</a:t>
                      </a:r>
                      <a:endParaRPr lang="en-GB" sz="1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800" dirty="0" smtClean="0"/>
                    </a:p>
                    <a:p>
                      <a:r>
                        <a:rPr lang="en-GB" sz="1800" dirty="0" smtClean="0"/>
                        <a:t>crossvalidation</a:t>
                      </a:r>
                      <a:endParaRPr lang="en-GB" sz="1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264645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Euclidean distance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Centroid connection discriminant contrast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646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/>
                        <a:t>Mahalanobis distance</a:t>
                      </a:r>
                    </a:p>
                    <a:p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/>
                        <a:t>Fisher linear discriminant contrast</a:t>
                      </a:r>
                    </a:p>
                    <a:p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34153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Training-set decoding accuracy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Test</a:t>
                      </a:r>
                      <a:r>
                        <a:rPr lang="en-GB" sz="1800" baseline="0" dirty="0" smtClean="0"/>
                        <a:t>-set decoding</a:t>
                      </a:r>
                    </a:p>
                    <a:p>
                      <a:r>
                        <a:rPr lang="en-GB" sz="1800" baseline="0" dirty="0" smtClean="0"/>
                        <a:t>accuracy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51" y="2132856"/>
            <a:ext cx="1648771" cy="120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2" y="3551079"/>
            <a:ext cx="2077564" cy="1174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2" y="4725146"/>
            <a:ext cx="2077564" cy="1174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475656" y="5490576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1115616" y="4941168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563913" y="5157192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66946" y="5539280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407197" y="5307914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776152" y="5350268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227334" y="5429181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922190" y="5386272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306641" y="5276172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99592" y="5152931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1763688" y="5307914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1375100" y="5121189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1043609" y="5314265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053506" y="5135968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150541" y="5600622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703438" y="5152931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grpSp>
        <p:nvGrpSpPr>
          <p:cNvPr id="38" name="Group 37"/>
          <p:cNvGrpSpPr/>
          <p:nvPr/>
        </p:nvGrpSpPr>
        <p:grpSpPr>
          <a:xfrm>
            <a:off x="2437162" y="2236614"/>
            <a:ext cx="6706838" cy="1224136"/>
            <a:chOff x="2437160" y="2236614"/>
            <a:chExt cx="6706839" cy="1224136"/>
          </a:xfrm>
        </p:grpSpPr>
        <p:sp>
          <p:nvSpPr>
            <p:cNvPr id="25" name="TextBox 24"/>
            <p:cNvSpPr txBox="1"/>
            <p:nvPr/>
          </p:nvSpPr>
          <p:spPr>
            <a:xfrm>
              <a:off x="7125498" y="2664016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558ED5"/>
                  </a:solidFill>
                </a:rPr>
                <a:t>covariance-blind</a:t>
              </a:r>
              <a:endParaRPr lang="en-GB" b="1" dirty="0">
                <a:solidFill>
                  <a:srgbClr val="558ED5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437160" y="2236614"/>
              <a:ext cx="4312890" cy="1224136"/>
            </a:xfrm>
            <a:prstGeom prst="roundRect">
              <a:avLst>
                <a:gd name="adj" fmla="val 7796"/>
              </a:avLst>
            </a:pr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/>
            <p:cNvCxnSpPr>
              <a:endCxn id="31" idx="3"/>
            </p:cNvCxnSpPr>
            <p:nvPr/>
          </p:nvCxnSpPr>
          <p:spPr>
            <a:xfrm flipH="1">
              <a:off x="6750050" y="2848682"/>
              <a:ext cx="375449" cy="0"/>
            </a:xfrm>
            <a:prstGeom prst="line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437161" y="4706094"/>
            <a:ext cx="6481013" cy="1164724"/>
            <a:chOff x="2437160" y="4706094"/>
            <a:chExt cx="6481013" cy="1164724"/>
          </a:xfrm>
        </p:grpSpPr>
        <p:sp>
          <p:nvSpPr>
            <p:cNvPr id="26" name="TextBox 25"/>
            <p:cNvSpPr txBox="1"/>
            <p:nvPr/>
          </p:nvSpPr>
          <p:spPr>
            <a:xfrm>
              <a:off x="7117680" y="4964957"/>
              <a:ext cx="1800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chemeClr val="accent3">
                      <a:lumMod val="75000"/>
                    </a:schemeClr>
                  </a:solidFill>
                </a:rPr>
                <a:t>ceiling-limited</a:t>
              </a:r>
            </a:p>
            <a:p>
              <a:r>
                <a:rPr lang="en-GB" b="1" dirty="0" smtClean="0">
                  <a:solidFill>
                    <a:schemeClr val="accent3">
                      <a:lumMod val="75000"/>
                    </a:schemeClr>
                  </a:solidFill>
                </a:rPr>
                <a:t>and quantized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437160" y="4706094"/>
              <a:ext cx="4312890" cy="1164724"/>
            </a:xfrm>
            <a:prstGeom prst="roundRect">
              <a:avLst>
                <a:gd name="adj" fmla="val 7796"/>
              </a:avLst>
            </a:prstGeom>
            <a:noFill/>
            <a:ln w="571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Straight Connector 35"/>
            <p:cNvCxnSpPr>
              <a:endCxn id="35" idx="3"/>
            </p:cNvCxnSpPr>
            <p:nvPr/>
          </p:nvCxnSpPr>
          <p:spPr>
            <a:xfrm flipH="1">
              <a:off x="6750050" y="5288456"/>
              <a:ext cx="375450" cy="0"/>
            </a:xfrm>
            <a:prstGeom prst="line">
              <a:avLst/>
            </a:prstGeom>
            <a:ln w="571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411760" y="2204864"/>
            <a:ext cx="2160240" cy="4323422"/>
            <a:chOff x="2411760" y="2204864"/>
            <a:chExt cx="2160240" cy="4323422"/>
          </a:xfrm>
        </p:grpSpPr>
        <p:sp>
          <p:nvSpPr>
            <p:cNvPr id="4" name="TextBox 3"/>
            <p:cNvSpPr txBox="1"/>
            <p:nvPr/>
          </p:nvSpPr>
          <p:spPr>
            <a:xfrm>
              <a:off x="2471068" y="6158954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positively biased</a:t>
              </a:r>
              <a:endParaRPr lang="en-GB" b="1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411760" y="2204864"/>
              <a:ext cx="2160240" cy="3630786"/>
            </a:xfrm>
            <a:prstGeom prst="roundRect">
              <a:avLst>
                <a:gd name="adj" fmla="val 5203"/>
              </a:avLst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Connector 22"/>
            <p:cNvCxnSpPr>
              <a:stCxn id="6" idx="2"/>
            </p:cNvCxnSpPr>
            <p:nvPr/>
          </p:nvCxnSpPr>
          <p:spPr>
            <a:xfrm>
              <a:off x="3491880" y="5835650"/>
              <a:ext cx="0" cy="329654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/>
          <p:cNvCxnSpPr/>
          <p:nvPr/>
        </p:nvCxnSpPr>
        <p:spPr>
          <a:xfrm>
            <a:off x="958194" y="2735632"/>
            <a:ext cx="55346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932088" y="4071059"/>
            <a:ext cx="591912" cy="12629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1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365430"/>
              </p:ext>
            </p:extLst>
          </p:nvPr>
        </p:nvGraphicFramePr>
        <p:xfrm>
          <a:off x="2411761" y="1052736"/>
          <a:ext cx="4320480" cy="4797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2160240"/>
              </a:tblGrid>
              <a:tr h="1134153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no crossvalidation</a:t>
                      </a:r>
                      <a:endParaRPr lang="en-GB" sz="1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800" dirty="0" smtClean="0"/>
                    </a:p>
                    <a:p>
                      <a:r>
                        <a:rPr lang="en-GB" sz="1800" dirty="0" smtClean="0"/>
                        <a:t>crossvalidation</a:t>
                      </a:r>
                      <a:endParaRPr lang="en-GB" sz="1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264645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Euclidean distance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Centroid connection discriminant contrast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646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/>
                        <a:t>Mahalanobis distance</a:t>
                      </a:r>
                    </a:p>
                    <a:p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u="none" dirty="0" smtClean="0"/>
                        <a:t>Fisher linear discriminant contrast</a:t>
                      </a:r>
                    </a:p>
                    <a:p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34153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Training-set decoding accuracy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Test</a:t>
                      </a:r>
                      <a:r>
                        <a:rPr lang="en-GB" sz="1800" baseline="0" dirty="0" smtClean="0"/>
                        <a:t>-set decoding</a:t>
                      </a:r>
                    </a:p>
                    <a:p>
                      <a:r>
                        <a:rPr lang="en-GB" sz="1800" baseline="0" dirty="0" smtClean="0"/>
                        <a:t>accuracy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51" y="2132856"/>
            <a:ext cx="1648771" cy="120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2" y="3551079"/>
            <a:ext cx="2077564" cy="1174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2" y="4725146"/>
            <a:ext cx="2077564" cy="1174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475656" y="5490576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1115616" y="4941168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563913" y="5157192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66946" y="5539280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407197" y="5307914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776152" y="5350268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227334" y="5429181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922190" y="5386272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306641" y="5276172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99592" y="5152931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1763688" y="5307914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1375100" y="5121189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1043609" y="5314265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053506" y="5135968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150541" y="5600622"/>
            <a:ext cx="72008" cy="7200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703438" y="5152931"/>
            <a:ext cx="72008" cy="7200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grpSp>
        <p:nvGrpSpPr>
          <p:cNvPr id="38" name="Group 37"/>
          <p:cNvGrpSpPr/>
          <p:nvPr/>
        </p:nvGrpSpPr>
        <p:grpSpPr>
          <a:xfrm>
            <a:off x="2437162" y="2236614"/>
            <a:ext cx="6706838" cy="1224136"/>
            <a:chOff x="2437160" y="2236614"/>
            <a:chExt cx="6706839" cy="1224136"/>
          </a:xfrm>
        </p:grpSpPr>
        <p:sp>
          <p:nvSpPr>
            <p:cNvPr id="25" name="TextBox 24"/>
            <p:cNvSpPr txBox="1"/>
            <p:nvPr/>
          </p:nvSpPr>
          <p:spPr>
            <a:xfrm>
              <a:off x="7125498" y="2664016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558ED5"/>
                  </a:solidFill>
                </a:rPr>
                <a:t>covariance-blind</a:t>
              </a:r>
              <a:endParaRPr lang="en-GB" b="1" dirty="0">
                <a:solidFill>
                  <a:srgbClr val="558ED5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437160" y="2236614"/>
              <a:ext cx="4312890" cy="1224136"/>
            </a:xfrm>
            <a:prstGeom prst="roundRect">
              <a:avLst>
                <a:gd name="adj" fmla="val 7796"/>
              </a:avLst>
            </a:pr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/>
            <p:cNvCxnSpPr>
              <a:endCxn id="31" idx="3"/>
            </p:cNvCxnSpPr>
            <p:nvPr/>
          </p:nvCxnSpPr>
          <p:spPr>
            <a:xfrm flipH="1">
              <a:off x="6750050" y="2848682"/>
              <a:ext cx="375449" cy="0"/>
            </a:xfrm>
            <a:prstGeom prst="line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437161" y="4706094"/>
            <a:ext cx="6416893" cy="1164724"/>
            <a:chOff x="2437160" y="4706094"/>
            <a:chExt cx="6416893" cy="1164724"/>
          </a:xfrm>
        </p:grpSpPr>
        <p:sp>
          <p:nvSpPr>
            <p:cNvPr id="26" name="TextBox 25"/>
            <p:cNvSpPr txBox="1"/>
            <p:nvPr/>
          </p:nvSpPr>
          <p:spPr>
            <a:xfrm>
              <a:off x="7117680" y="4964957"/>
              <a:ext cx="1736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chemeClr val="accent3">
                      <a:lumMod val="75000"/>
                    </a:schemeClr>
                  </a:solidFill>
                </a:rPr>
                <a:t>ceiling-limited</a:t>
              </a:r>
            </a:p>
            <a:p>
              <a:r>
                <a:rPr lang="en-GB" b="1" dirty="0" smtClean="0">
                  <a:solidFill>
                    <a:schemeClr val="accent3">
                      <a:lumMod val="75000"/>
                    </a:schemeClr>
                  </a:solidFill>
                </a:rPr>
                <a:t>and quantized</a:t>
              </a:r>
              <a:endParaRPr lang="en-GB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437160" y="4706094"/>
              <a:ext cx="4312890" cy="1164724"/>
            </a:xfrm>
            <a:prstGeom prst="roundRect">
              <a:avLst>
                <a:gd name="adj" fmla="val 7796"/>
              </a:avLst>
            </a:prstGeom>
            <a:noFill/>
            <a:ln w="571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Straight Connector 35"/>
            <p:cNvCxnSpPr>
              <a:endCxn id="35" idx="3"/>
            </p:cNvCxnSpPr>
            <p:nvPr/>
          </p:nvCxnSpPr>
          <p:spPr>
            <a:xfrm flipH="1">
              <a:off x="6750050" y="5288456"/>
              <a:ext cx="375450" cy="0"/>
            </a:xfrm>
            <a:prstGeom prst="line">
              <a:avLst/>
            </a:prstGeom>
            <a:ln w="571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411760" y="2204864"/>
            <a:ext cx="2160240" cy="4323422"/>
            <a:chOff x="2411760" y="2204864"/>
            <a:chExt cx="2160240" cy="4323422"/>
          </a:xfrm>
        </p:grpSpPr>
        <p:sp>
          <p:nvSpPr>
            <p:cNvPr id="4" name="TextBox 3"/>
            <p:cNvSpPr txBox="1"/>
            <p:nvPr/>
          </p:nvSpPr>
          <p:spPr>
            <a:xfrm>
              <a:off x="2471068" y="6158954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positively biased</a:t>
              </a:r>
              <a:endParaRPr lang="en-GB" b="1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411760" y="2204864"/>
              <a:ext cx="2160240" cy="3630786"/>
            </a:xfrm>
            <a:prstGeom prst="roundRect">
              <a:avLst>
                <a:gd name="adj" fmla="val 5203"/>
              </a:avLst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Connector 22"/>
            <p:cNvCxnSpPr>
              <a:stCxn id="6" idx="2"/>
            </p:cNvCxnSpPr>
            <p:nvPr/>
          </p:nvCxnSpPr>
          <p:spPr>
            <a:xfrm>
              <a:off x="3491880" y="5835650"/>
              <a:ext cx="0" cy="329654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/>
          <p:cNvCxnSpPr/>
          <p:nvPr/>
        </p:nvCxnSpPr>
        <p:spPr>
          <a:xfrm>
            <a:off x="958194" y="2735632"/>
            <a:ext cx="55346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932088" y="4071059"/>
            <a:ext cx="591912" cy="12629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8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427984" y="4797152"/>
            <a:ext cx="3960440" cy="9361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323536" y="3501008"/>
            <a:ext cx="8064888" cy="8640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23528" y="2564904"/>
            <a:ext cx="3744416" cy="5760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best of both worlds...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Multivariate statistics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36912"/>
            <a:ext cx="4040188" cy="395128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 smtClean="0"/>
              <a:t>multinormal</a:t>
            </a:r>
            <a:r>
              <a:rPr lang="en-GB" dirty="0" smtClean="0"/>
              <a:t> distribution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continuous measures of multivariate separation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inference relying on </a:t>
            </a:r>
            <a:r>
              <a:rPr lang="en-GB" dirty="0" err="1" smtClean="0"/>
              <a:t>multinormality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636912"/>
            <a:ext cx="4041775" cy="395128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pattern classifiers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crossvalidation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nonparametric inference procedures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4499992" y="2599176"/>
            <a:ext cx="3960440" cy="576064"/>
          </a:xfrm>
          <a:prstGeom prst="roundRect">
            <a:avLst/>
          </a:prstGeom>
          <a:solidFill>
            <a:schemeClr val="bg1">
              <a:alpha val="74902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215516" y="4653136"/>
            <a:ext cx="3960440" cy="1044116"/>
          </a:xfrm>
          <a:prstGeom prst="roundRect">
            <a:avLst/>
          </a:prstGeom>
          <a:solidFill>
            <a:schemeClr val="bg1">
              <a:alpha val="74902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2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7" grpId="0" animBg="1"/>
      <p:bldP spid="3" grpId="0" build="p"/>
      <p:bldP spid="4" grpId="0" build="p"/>
      <p:bldP spid="5" grpId="0" build="p"/>
      <p:bldP spid="6" grpId="0" uiExpand="1" build="p"/>
      <p:bldP spid="10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GB" dirty="0" smtClean="0"/>
              <a:t>Key insights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5112568"/>
          </a:xfrm>
        </p:spPr>
        <p:txBody>
          <a:bodyPr/>
          <a:lstStyle/>
          <a:p>
            <a:pPr marL="538108" indent="-538108">
              <a:spcBef>
                <a:spcPts val="2400"/>
              </a:spcBef>
              <a:buNone/>
            </a:pPr>
            <a:r>
              <a:rPr lang="en-GB" sz="2400" dirty="0"/>
              <a:t>A1	Representational geometries encapsulate the </a:t>
            </a:r>
            <a:r>
              <a:rPr lang="en-GB" sz="2400" i="1" dirty="0"/>
              <a:t>content</a:t>
            </a:r>
            <a:r>
              <a:rPr lang="en-GB" sz="2400" dirty="0"/>
              <a:t> and </a:t>
            </a:r>
            <a:r>
              <a:rPr lang="en-GB" sz="2400" i="1" dirty="0"/>
              <a:t>format</a:t>
            </a:r>
            <a:r>
              <a:rPr lang="en-GB" sz="2400" dirty="0"/>
              <a:t> of brain representations.</a:t>
            </a:r>
          </a:p>
          <a:p>
            <a:pPr marL="538108" indent="-538108">
              <a:spcBef>
                <a:spcPts val="2400"/>
              </a:spcBef>
              <a:buNone/>
            </a:pPr>
            <a:r>
              <a:rPr lang="en-GB" sz="2400" dirty="0"/>
              <a:t>A2	Representational geometries can be characterised by representational dissimilarity matrices (</a:t>
            </a:r>
            <a:r>
              <a:rPr lang="en-GB" sz="2400" dirty="0" err="1"/>
              <a:t>RDMs</a:t>
            </a:r>
            <a:r>
              <a:rPr lang="en-GB" sz="2400" dirty="0"/>
              <a:t>).</a:t>
            </a:r>
          </a:p>
          <a:p>
            <a:pPr marL="538108" indent="-538108">
              <a:spcBef>
                <a:spcPts val="2400"/>
              </a:spcBef>
              <a:buNone/>
            </a:pPr>
            <a:r>
              <a:rPr lang="en-GB" sz="2400" dirty="0"/>
              <a:t>A3	RDMs can easily be compared between brains and models, individuals and species, different brain regions, </a:t>
            </a:r>
            <a:r>
              <a:rPr lang="en-GB" sz="2400" dirty="0" smtClean="0"/>
              <a:t>different measurement modalities, and </a:t>
            </a:r>
            <a:r>
              <a:rPr lang="en-GB" sz="2400" dirty="0"/>
              <a:t>brain and behaviour.</a:t>
            </a:r>
          </a:p>
          <a:p>
            <a:pPr marL="538108" indent="-538108">
              <a:spcBef>
                <a:spcPts val="2400"/>
              </a:spcBef>
              <a:buNone/>
            </a:pPr>
            <a:r>
              <a:rPr lang="en-GB" sz="2400" dirty="0"/>
              <a:t>A4	We can statistically compare multiple computational models and assess whether they fully explain the measured brain response patterns.</a:t>
            </a:r>
          </a:p>
        </p:txBody>
      </p:sp>
      <p:sp>
        <p:nvSpPr>
          <p:cNvPr id="2" name="Rectangle 1"/>
          <p:cNvSpPr/>
          <p:nvPr/>
        </p:nvSpPr>
        <p:spPr>
          <a:xfrm>
            <a:off x="-612576" y="-171400"/>
            <a:ext cx="1368152" cy="7128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98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23825"/>
            <a:ext cx="782955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3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30338"/>
            <a:ext cx="1644650" cy="164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6253163" y="1109663"/>
            <a:ext cx="1971677" cy="1963737"/>
            <a:chOff x="2533607" y="1111083"/>
            <a:chExt cx="1971700" cy="1963808"/>
          </a:xfrm>
        </p:grpSpPr>
        <p:grpSp>
          <p:nvGrpSpPr>
            <p:cNvPr id="31830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36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7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31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34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5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32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33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35" name="Group 354"/>
          <p:cNvGrpSpPr>
            <a:grpSpLocks/>
          </p:cNvGrpSpPr>
          <p:nvPr/>
        </p:nvGrpSpPr>
        <p:grpSpPr bwMode="auto">
          <a:xfrm>
            <a:off x="6578602" y="1387476"/>
            <a:ext cx="1736035" cy="1793110"/>
            <a:chOff x="1479" y="195"/>
            <a:chExt cx="1288" cy="1330"/>
          </a:xfrm>
        </p:grpSpPr>
        <p:sp>
          <p:nvSpPr>
            <p:cNvPr id="31815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816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7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8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19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0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1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2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3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4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5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6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7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8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9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533650" y="1111250"/>
            <a:ext cx="1971677" cy="1963738"/>
            <a:chOff x="2533607" y="1111083"/>
            <a:chExt cx="1971700" cy="1963808"/>
          </a:xfrm>
        </p:grpSpPr>
        <p:grpSp>
          <p:nvGrpSpPr>
            <p:cNvPr id="31807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13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4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08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11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2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09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10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11" name="Group 354"/>
          <p:cNvGrpSpPr>
            <a:grpSpLocks/>
          </p:cNvGrpSpPr>
          <p:nvPr/>
        </p:nvGrpSpPr>
        <p:grpSpPr bwMode="auto">
          <a:xfrm>
            <a:off x="2871789" y="1392239"/>
            <a:ext cx="1734402" cy="1793108"/>
            <a:chOff x="1479" y="195"/>
            <a:chExt cx="1288" cy="1330"/>
          </a:xfrm>
        </p:grpSpPr>
        <p:sp>
          <p:nvSpPr>
            <p:cNvPr id="31792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93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4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5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6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7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8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9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0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1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2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3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4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5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6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pic>
        <p:nvPicPr>
          <p:cNvPr id="870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3962402"/>
            <a:ext cx="787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4027490"/>
            <a:ext cx="78422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08" name="Text Box 8"/>
          <p:cNvSpPr txBox="1">
            <a:spLocks noChangeArrowheads="1"/>
          </p:cNvSpPr>
          <p:nvPr/>
        </p:nvSpPr>
        <p:spPr bwMode="auto">
          <a:xfrm>
            <a:off x="1500190" y="3973515"/>
            <a:ext cx="993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activity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patterns</a:t>
            </a:r>
          </a:p>
        </p:txBody>
      </p:sp>
      <p:sp>
        <p:nvSpPr>
          <p:cNvPr id="870409" name="Text Box 9"/>
          <p:cNvSpPr txBox="1">
            <a:spLocks noChangeArrowheads="1"/>
          </p:cNvSpPr>
          <p:nvPr/>
        </p:nvSpPr>
        <p:spPr bwMode="auto">
          <a:xfrm>
            <a:off x="1042990" y="5895976"/>
            <a:ext cx="14509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experimental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stimuli</a:t>
            </a:r>
          </a:p>
        </p:txBody>
      </p:sp>
      <p:pic>
        <p:nvPicPr>
          <p:cNvPr id="8704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060827"/>
            <a:ext cx="77628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1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5" y="4027488"/>
            <a:ext cx="78898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60713" y="4868865"/>
            <a:ext cx="4592637" cy="985837"/>
            <a:chOff x="3160913" y="4868703"/>
            <a:chExt cx="4593021" cy="840976"/>
          </a:xfrm>
        </p:grpSpPr>
        <p:sp>
          <p:nvSpPr>
            <p:cNvPr id="31788" name="Line 12"/>
            <p:cNvSpPr>
              <a:spLocks noChangeShapeType="1"/>
            </p:cNvSpPr>
            <p:nvPr/>
          </p:nvSpPr>
          <p:spPr bwMode="auto">
            <a:xfrm flipH="1" flipV="1">
              <a:off x="3160913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9" name="Line 13"/>
            <p:cNvSpPr>
              <a:spLocks noChangeShapeType="1"/>
            </p:cNvSpPr>
            <p:nvPr/>
          </p:nvSpPr>
          <p:spPr bwMode="auto">
            <a:xfrm flipH="1" flipV="1">
              <a:off x="4160919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0" name="Line 14"/>
            <p:cNvSpPr>
              <a:spLocks noChangeShapeType="1"/>
            </p:cNvSpPr>
            <p:nvPr/>
          </p:nvSpPr>
          <p:spPr bwMode="auto">
            <a:xfrm flipV="1">
              <a:off x="4957421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1" name="Line 15"/>
            <p:cNvSpPr>
              <a:spLocks noChangeShapeType="1"/>
            </p:cNvSpPr>
            <p:nvPr/>
          </p:nvSpPr>
          <p:spPr bwMode="auto">
            <a:xfrm flipV="1">
              <a:off x="5957427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870416" name="Text Box 16"/>
          <p:cNvSpPr txBox="1">
            <a:spLocks noChangeArrowheads="1"/>
          </p:cNvSpPr>
          <p:nvPr/>
        </p:nvSpPr>
        <p:spPr bwMode="auto">
          <a:xfrm>
            <a:off x="6718301" y="6057900"/>
            <a:ext cx="484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7" name="Text Box 17"/>
          <p:cNvSpPr txBox="1">
            <a:spLocks noChangeArrowheads="1"/>
          </p:cNvSpPr>
          <p:nvPr/>
        </p:nvSpPr>
        <p:spPr bwMode="auto">
          <a:xfrm>
            <a:off x="4618039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8" name="Text Box 18"/>
          <p:cNvSpPr txBox="1">
            <a:spLocks noChangeArrowheads="1"/>
          </p:cNvSpPr>
          <p:nvPr/>
        </p:nvSpPr>
        <p:spPr bwMode="auto">
          <a:xfrm>
            <a:off x="8142288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9" name="Text Box 19"/>
          <p:cNvSpPr txBox="1">
            <a:spLocks noChangeArrowheads="1"/>
          </p:cNvSpPr>
          <p:nvPr/>
        </p:nvSpPr>
        <p:spPr bwMode="auto">
          <a:xfrm>
            <a:off x="3998913" y="5162551"/>
            <a:ext cx="1031875" cy="50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>
                <a:solidFill>
                  <a:srgbClr val="000000"/>
                </a:solidFill>
                <a:latin typeface="Arial" charset="0"/>
              </a:rPr>
              <a:t>brain</a:t>
            </a:r>
          </a:p>
        </p:txBody>
      </p:sp>
      <p:sp>
        <p:nvSpPr>
          <p:cNvPr id="870420" name="Text Box 20"/>
          <p:cNvSpPr txBox="1">
            <a:spLocks noChangeArrowheads="1"/>
          </p:cNvSpPr>
          <p:nvPr/>
        </p:nvSpPr>
        <p:spPr bwMode="auto">
          <a:xfrm>
            <a:off x="5827714" y="5129214"/>
            <a:ext cx="1204912" cy="50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>
                <a:solidFill>
                  <a:srgbClr val="000000"/>
                </a:solidFill>
                <a:latin typeface="Arial" charset="0"/>
              </a:rPr>
              <a:t>model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59313" y="3860801"/>
            <a:ext cx="1665287" cy="707886"/>
            <a:chOff x="4356100" y="3233199"/>
            <a:chExt cx="1962150" cy="833504"/>
          </a:xfrm>
        </p:grpSpPr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4356100" y="3644425"/>
              <a:ext cx="196215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GB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1787" name="TextBox 3"/>
            <p:cNvSpPr txBox="1">
              <a:spLocks noChangeArrowheads="1"/>
            </p:cNvSpPr>
            <p:nvPr/>
          </p:nvSpPr>
          <p:spPr bwMode="auto">
            <a:xfrm>
              <a:off x="5070840" y="3233199"/>
              <a:ext cx="585895" cy="83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?</a:t>
              </a:r>
            </a:p>
          </p:txBody>
        </p:sp>
      </p:grpSp>
      <p:sp>
        <p:nvSpPr>
          <p:cNvPr id="72" name="Oval 336"/>
          <p:cNvSpPr>
            <a:spLocks noChangeArrowheads="1"/>
          </p:cNvSpPr>
          <p:nvPr/>
        </p:nvSpPr>
        <p:spPr bwMode="auto">
          <a:xfrm>
            <a:off x="3271840" y="2582865"/>
            <a:ext cx="160337" cy="160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870407" name="Text Box 7"/>
          <p:cNvSpPr txBox="1">
            <a:spLocks noChangeArrowheads="1"/>
          </p:cNvSpPr>
          <p:nvPr/>
        </p:nvSpPr>
        <p:spPr bwMode="auto">
          <a:xfrm>
            <a:off x="179512" y="1859635"/>
            <a:ext cx="23144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representational distance matrix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Arial" charset="0"/>
              </a:rPr>
              <a:t>RDM</a:t>
            </a: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73" name="Oval 336"/>
          <p:cNvSpPr>
            <a:spLocks noChangeArrowheads="1"/>
          </p:cNvSpPr>
          <p:nvPr/>
        </p:nvSpPr>
        <p:spPr bwMode="auto">
          <a:xfrm>
            <a:off x="3987800" y="1800225"/>
            <a:ext cx="160338" cy="160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3635376" y="3208338"/>
            <a:ext cx="2747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dissimilarity</a:t>
            </a:r>
            <a:endParaRPr lang="en-US" altLang="en-US" sz="1400">
              <a:solidFill>
                <a:srgbClr val="000000"/>
              </a:solidFill>
              <a:latin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(e.g. 1-correlation across space)</a:t>
            </a:r>
          </a:p>
        </p:txBody>
      </p:sp>
      <p:sp>
        <p:nvSpPr>
          <p:cNvPr id="31768" name="Title 7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922337"/>
          </a:xfrm>
        </p:spPr>
        <p:txBody>
          <a:bodyPr/>
          <a:lstStyle/>
          <a:p>
            <a:r>
              <a:rPr lang="en-GB" altLang="en-US" dirty="0" smtClean="0">
                <a:latin typeface="Arial" charset="0"/>
                <a:cs typeface="Arial" charset="0"/>
              </a:rPr>
              <a:t>The representational similarity trick</a:t>
            </a:r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5" y="5940425"/>
            <a:ext cx="5476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5" y="5940425"/>
            <a:ext cx="7080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7" y="1430339"/>
            <a:ext cx="1649413" cy="1643062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44626"/>
            <a:ext cx="1644650" cy="1638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753225" y="2644775"/>
            <a:ext cx="971550" cy="1358900"/>
            <a:chOff x="1632" y="1152"/>
            <a:chExt cx="720" cy="1008"/>
          </a:xfrm>
        </p:grpSpPr>
        <p:sp>
          <p:nvSpPr>
            <p:cNvPr id="31782" name="Line 27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3" name="Oval 28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4" name="Line 29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5" name="Line 30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160713" y="2668588"/>
            <a:ext cx="969962" cy="1358900"/>
            <a:chOff x="1632" y="1152"/>
            <a:chExt cx="720" cy="1008"/>
          </a:xfrm>
        </p:grpSpPr>
        <p:sp>
          <p:nvSpPr>
            <p:cNvPr id="31778" name="Line 22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9" name="Oval 23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0" name="Line 24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1" name="Line 25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643440" y="1973264"/>
            <a:ext cx="1666875" cy="707886"/>
            <a:chOff x="4644008" y="1973412"/>
            <a:chExt cx="1665779" cy="707747"/>
          </a:xfrm>
        </p:grpSpPr>
        <p:sp>
          <p:nvSpPr>
            <p:cNvPr id="31776" name="Line 33"/>
            <p:cNvSpPr>
              <a:spLocks noChangeShapeType="1"/>
            </p:cNvSpPr>
            <p:nvPr/>
          </p:nvSpPr>
          <p:spPr bwMode="auto">
            <a:xfrm>
              <a:off x="4644008" y="2332299"/>
              <a:ext cx="16657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7" name="TextBox 108"/>
            <p:cNvSpPr txBox="1">
              <a:spLocks noChangeArrowheads="1"/>
            </p:cNvSpPr>
            <p:nvPr/>
          </p:nvSpPr>
          <p:spPr bwMode="auto">
            <a:xfrm>
              <a:off x="5298803" y="1973412"/>
              <a:ext cx="355954" cy="7077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1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08" grpId="0"/>
      <p:bldP spid="870409" grpId="0"/>
      <p:bldP spid="870416" grpId="0"/>
      <p:bldP spid="870417" grpId="0"/>
      <p:bldP spid="870418" grpId="0"/>
      <p:bldP spid="870419" grpId="0" animBg="1"/>
      <p:bldP spid="870420" grpId="0" animBg="1"/>
      <p:bldP spid="72" grpId="0" animBg="1"/>
      <p:bldP spid="870407" grpId="0"/>
      <p:bldP spid="73" grpId="0" animBg="1"/>
      <p:bldP spid="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30338"/>
            <a:ext cx="1644650" cy="164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6253163" y="1109663"/>
            <a:ext cx="1971677" cy="1963737"/>
            <a:chOff x="2533607" y="1111083"/>
            <a:chExt cx="1971700" cy="1963808"/>
          </a:xfrm>
        </p:grpSpPr>
        <p:grpSp>
          <p:nvGrpSpPr>
            <p:cNvPr id="31830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36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7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31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34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5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32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33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35" name="Group 354"/>
          <p:cNvGrpSpPr>
            <a:grpSpLocks/>
          </p:cNvGrpSpPr>
          <p:nvPr/>
        </p:nvGrpSpPr>
        <p:grpSpPr bwMode="auto">
          <a:xfrm>
            <a:off x="6578602" y="1387476"/>
            <a:ext cx="1736035" cy="1793110"/>
            <a:chOff x="1479" y="195"/>
            <a:chExt cx="1288" cy="1330"/>
          </a:xfrm>
        </p:grpSpPr>
        <p:sp>
          <p:nvSpPr>
            <p:cNvPr id="31815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816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7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8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19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0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1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2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3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4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5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6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7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8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9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533650" y="1111250"/>
            <a:ext cx="1971677" cy="1963738"/>
            <a:chOff x="2533607" y="1111083"/>
            <a:chExt cx="1971700" cy="1963808"/>
          </a:xfrm>
        </p:grpSpPr>
        <p:grpSp>
          <p:nvGrpSpPr>
            <p:cNvPr id="31807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13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4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08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11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2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09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10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11" name="Group 354"/>
          <p:cNvGrpSpPr>
            <a:grpSpLocks/>
          </p:cNvGrpSpPr>
          <p:nvPr/>
        </p:nvGrpSpPr>
        <p:grpSpPr bwMode="auto">
          <a:xfrm>
            <a:off x="2871789" y="1392239"/>
            <a:ext cx="1734402" cy="1793108"/>
            <a:chOff x="1479" y="195"/>
            <a:chExt cx="1288" cy="1330"/>
          </a:xfrm>
        </p:grpSpPr>
        <p:sp>
          <p:nvSpPr>
            <p:cNvPr id="31792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93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4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5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6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7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8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9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0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1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2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3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4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5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6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pic>
        <p:nvPicPr>
          <p:cNvPr id="870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3962402"/>
            <a:ext cx="787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4027490"/>
            <a:ext cx="78422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08" name="Text Box 8"/>
          <p:cNvSpPr txBox="1">
            <a:spLocks noChangeArrowheads="1"/>
          </p:cNvSpPr>
          <p:nvPr/>
        </p:nvSpPr>
        <p:spPr bwMode="auto">
          <a:xfrm>
            <a:off x="1500190" y="3973515"/>
            <a:ext cx="993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activity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patterns</a:t>
            </a:r>
          </a:p>
        </p:txBody>
      </p:sp>
      <p:sp>
        <p:nvSpPr>
          <p:cNvPr id="870409" name="Text Box 9"/>
          <p:cNvSpPr txBox="1">
            <a:spLocks noChangeArrowheads="1"/>
          </p:cNvSpPr>
          <p:nvPr/>
        </p:nvSpPr>
        <p:spPr bwMode="auto">
          <a:xfrm>
            <a:off x="1042990" y="5895976"/>
            <a:ext cx="14509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experimental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stimuli</a:t>
            </a:r>
          </a:p>
        </p:txBody>
      </p:sp>
      <p:pic>
        <p:nvPicPr>
          <p:cNvPr id="8704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060827"/>
            <a:ext cx="77628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1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5" y="4027488"/>
            <a:ext cx="78898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60713" y="4868865"/>
            <a:ext cx="4592637" cy="985837"/>
            <a:chOff x="3160913" y="4868703"/>
            <a:chExt cx="4593021" cy="840976"/>
          </a:xfrm>
        </p:grpSpPr>
        <p:sp>
          <p:nvSpPr>
            <p:cNvPr id="31788" name="Line 12"/>
            <p:cNvSpPr>
              <a:spLocks noChangeShapeType="1"/>
            </p:cNvSpPr>
            <p:nvPr/>
          </p:nvSpPr>
          <p:spPr bwMode="auto">
            <a:xfrm flipH="1" flipV="1">
              <a:off x="3160913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9" name="Line 13"/>
            <p:cNvSpPr>
              <a:spLocks noChangeShapeType="1"/>
            </p:cNvSpPr>
            <p:nvPr/>
          </p:nvSpPr>
          <p:spPr bwMode="auto">
            <a:xfrm flipH="1" flipV="1">
              <a:off x="4160919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0" name="Line 14"/>
            <p:cNvSpPr>
              <a:spLocks noChangeShapeType="1"/>
            </p:cNvSpPr>
            <p:nvPr/>
          </p:nvSpPr>
          <p:spPr bwMode="auto">
            <a:xfrm flipV="1">
              <a:off x="4957421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1" name="Line 15"/>
            <p:cNvSpPr>
              <a:spLocks noChangeShapeType="1"/>
            </p:cNvSpPr>
            <p:nvPr/>
          </p:nvSpPr>
          <p:spPr bwMode="auto">
            <a:xfrm flipV="1">
              <a:off x="5957427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870416" name="Text Box 16"/>
          <p:cNvSpPr txBox="1">
            <a:spLocks noChangeArrowheads="1"/>
          </p:cNvSpPr>
          <p:nvPr/>
        </p:nvSpPr>
        <p:spPr bwMode="auto">
          <a:xfrm>
            <a:off x="6718301" y="6057900"/>
            <a:ext cx="484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7" name="Text Box 17"/>
          <p:cNvSpPr txBox="1">
            <a:spLocks noChangeArrowheads="1"/>
          </p:cNvSpPr>
          <p:nvPr/>
        </p:nvSpPr>
        <p:spPr bwMode="auto">
          <a:xfrm>
            <a:off x="4618039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8" name="Text Box 18"/>
          <p:cNvSpPr txBox="1">
            <a:spLocks noChangeArrowheads="1"/>
          </p:cNvSpPr>
          <p:nvPr/>
        </p:nvSpPr>
        <p:spPr bwMode="auto">
          <a:xfrm>
            <a:off x="8142288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9" name="Text Box 19"/>
          <p:cNvSpPr txBox="1">
            <a:spLocks noChangeArrowheads="1"/>
          </p:cNvSpPr>
          <p:nvPr/>
        </p:nvSpPr>
        <p:spPr bwMode="auto">
          <a:xfrm>
            <a:off x="3390979" y="5162552"/>
            <a:ext cx="1685077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subject 1</a:t>
            </a:r>
          </a:p>
        </p:txBody>
      </p:sp>
      <p:sp>
        <p:nvSpPr>
          <p:cNvPr id="870420" name="Text Box 20"/>
          <p:cNvSpPr txBox="1">
            <a:spLocks noChangeArrowheads="1"/>
          </p:cNvSpPr>
          <p:nvPr/>
        </p:nvSpPr>
        <p:spPr bwMode="auto">
          <a:xfrm>
            <a:off x="5827714" y="5129215"/>
            <a:ext cx="1685077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subject 2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59313" y="3860801"/>
            <a:ext cx="1665287" cy="707886"/>
            <a:chOff x="4356100" y="3233199"/>
            <a:chExt cx="1962150" cy="833504"/>
          </a:xfrm>
        </p:grpSpPr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4356100" y="3644425"/>
              <a:ext cx="196215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GB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1787" name="TextBox 3"/>
            <p:cNvSpPr txBox="1">
              <a:spLocks noChangeArrowheads="1"/>
            </p:cNvSpPr>
            <p:nvPr/>
          </p:nvSpPr>
          <p:spPr bwMode="auto">
            <a:xfrm>
              <a:off x="5070840" y="3233199"/>
              <a:ext cx="585895" cy="83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?</a:t>
              </a:r>
            </a:p>
          </p:txBody>
        </p:sp>
      </p:grpSp>
      <p:sp>
        <p:nvSpPr>
          <p:cNvPr id="72" name="Oval 336"/>
          <p:cNvSpPr>
            <a:spLocks noChangeArrowheads="1"/>
          </p:cNvSpPr>
          <p:nvPr/>
        </p:nvSpPr>
        <p:spPr bwMode="auto">
          <a:xfrm>
            <a:off x="3271840" y="2582865"/>
            <a:ext cx="160337" cy="160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870407" name="Text Box 7"/>
          <p:cNvSpPr txBox="1">
            <a:spLocks noChangeArrowheads="1"/>
          </p:cNvSpPr>
          <p:nvPr/>
        </p:nvSpPr>
        <p:spPr bwMode="auto">
          <a:xfrm>
            <a:off x="179512" y="1859635"/>
            <a:ext cx="23144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representational distance matrix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Arial" charset="0"/>
              </a:rPr>
              <a:t>RDM</a:t>
            </a: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73" name="Oval 336"/>
          <p:cNvSpPr>
            <a:spLocks noChangeArrowheads="1"/>
          </p:cNvSpPr>
          <p:nvPr/>
        </p:nvSpPr>
        <p:spPr bwMode="auto">
          <a:xfrm>
            <a:off x="3987800" y="1800225"/>
            <a:ext cx="160338" cy="160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3635376" y="3208338"/>
            <a:ext cx="2747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dissimilarity</a:t>
            </a:r>
            <a:endParaRPr lang="en-US" altLang="en-US" sz="1400">
              <a:solidFill>
                <a:srgbClr val="000000"/>
              </a:solidFill>
              <a:latin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(e.g. 1-correlation across space)</a:t>
            </a:r>
          </a:p>
        </p:txBody>
      </p:sp>
      <p:sp>
        <p:nvSpPr>
          <p:cNvPr id="31768" name="Title 7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922337"/>
          </a:xfrm>
        </p:spPr>
        <p:txBody>
          <a:bodyPr/>
          <a:lstStyle/>
          <a:p>
            <a:r>
              <a:rPr lang="en-GB" altLang="en-US" smtClean="0">
                <a:latin typeface="Arial" charset="0"/>
                <a:cs typeface="Arial" charset="0"/>
              </a:rPr>
              <a:t>The representational similarity trick</a:t>
            </a:r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5" y="5940425"/>
            <a:ext cx="5476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5" y="5940425"/>
            <a:ext cx="7080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7" y="1430339"/>
            <a:ext cx="1649413" cy="1643062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44626"/>
            <a:ext cx="1644650" cy="1638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753225" y="2644775"/>
            <a:ext cx="971550" cy="1358900"/>
            <a:chOff x="1632" y="1152"/>
            <a:chExt cx="720" cy="1008"/>
          </a:xfrm>
        </p:grpSpPr>
        <p:sp>
          <p:nvSpPr>
            <p:cNvPr id="31782" name="Line 27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3" name="Oval 28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4" name="Line 29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5" name="Line 30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160713" y="2668588"/>
            <a:ext cx="969962" cy="1358900"/>
            <a:chOff x="1632" y="1152"/>
            <a:chExt cx="720" cy="1008"/>
          </a:xfrm>
        </p:grpSpPr>
        <p:sp>
          <p:nvSpPr>
            <p:cNvPr id="31778" name="Line 22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9" name="Oval 23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0" name="Line 24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1" name="Line 25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643440" y="1973264"/>
            <a:ext cx="1666875" cy="707886"/>
            <a:chOff x="4644008" y="1973412"/>
            <a:chExt cx="1665779" cy="707747"/>
          </a:xfrm>
        </p:grpSpPr>
        <p:sp>
          <p:nvSpPr>
            <p:cNvPr id="31776" name="Line 33"/>
            <p:cNvSpPr>
              <a:spLocks noChangeShapeType="1"/>
            </p:cNvSpPr>
            <p:nvPr/>
          </p:nvSpPr>
          <p:spPr bwMode="auto">
            <a:xfrm>
              <a:off x="4644008" y="2332299"/>
              <a:ext cx="16657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7" name="TextBox 108"/>
            <p:cNvSpPr txBox="1">
              <a:spLocks noChangeArrowheads="1"/>
            </p:cNvSpPr>
            <p:nvPr/>
          </p:nvSpPr>
          <p:spPr bwMode="auto">
            <a:xfrm>
              <a:off x="5298803" y="1973412"/>
              <a:ext cx="355954" cy="7077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3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30338"/>
            <a:ext cx="1644650" cy="164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6253163" y="1109663"/>
            <a:ext cx="1971677" cy="1963737"/>
            <a:chOff x="2533607" y="1111083"/>
            <a:chExt cx="1971700" cy="1963808"/>
          </a:xfrm>
        </p:grpSpPr>
        <p:grpSp>
          <p:nvGrpSpPr>
            <p:cNvPr id="31830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36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7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31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34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35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32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33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35" name="Group 354"/>
          <p:cNvGrpSpPr>
            <a:grpSpLocks/>
          </p:cNvGrpSpPr>
          <p:nvPr/>
        </p:nvGrpSpPr>
        <p:grpSpPr bwMode="auto">
          <a:xfrm>
            <a:off x="6578602" y="1387476"/>
            <a:ext cx="1736035" cy="1793110"/>
            <a:chOff x="1479" y="195"/>
            <a:chExt cx="1288" cy="1330"/>
          </a:xfrm>
        </p:grpSpPr>
        <p:sp>
          <p:nvSpPr>
            <p:cNvPr id="31815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816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7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818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19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0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1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2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3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4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5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6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7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8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29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533650" y="1111250"/>
            <a:ext cx="1971677" cy="1963738"/>
            <a:chOff x="2533607" y="1111083"/>
            <a:chExt cx="1971700" cy="1963808"/>
          </a:xfrm>
        </p:grpSpPr>
        <p:grpSp>
          <p:nvGrpSpPr>
            <p:cNvPr id="31807" name="Group 360"/>
            <p:cNvGrpSpPr>
              <a:grpSpLocks/>
            </p:cNvGrpSpPr>
            <p:nvPr/>
          </p:nvGrpSpPr>
          <p:grpSpPr bwMode="auto">
            <a:xfrm>
              <a:off x="2892089" y="1280360"/>
              <a:ext cx="1613218" cy="0"/>
              <a:chOff x="1491" y="173"/>
              <a:chExt cx="1197" cy="0"/>
            </a:xfrm>
          </p:grpSpPr>
          <p:sp>
            <p:nvSpPr>
              <p:cNvPr id="31813" name="Line 358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4" name="Line 359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grpSp>
          <p:nvGrpSpPr>
            <p:cNvPr id="31808" name="Group 361"/>
            <p:cNvGrpSpPr>
              <a:grpSpLocks/>
            </p:cNvGrpSpPr>
            <p:nvPr/>
          </p:nvGrpSpPr>
          <p:grpSpPr bwMode="auto">
            <a:xfrm rot="-5400000">
              <a:off x="1896278" y="2267609"/>
              <a:ext cx="1613217" cy="1348"/>
              <a:chOff x="1491" y="173"/>
              <a:chExt cx="1197" cy="0"/>
            </a:xfrm>
          </p:grpSpPr>
          <p:sp>
            <p:nvSpPr>
              <p:cNvPr id="31811" name="Line 362"/>
              <p:cNvSpPr>
                <a:spLocks noChangeShapeType="1"/>
              </p:cNvSpPr>
              <p:nvPr/>
            </p:nvSpPr>
            <p:spPr bwMode="auto">
              <a:xfrm flipH="1">
                <a:off x="1491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812" name="Line 363"/>
              <p:cNvSpPr>
                <a:spLocks noChangeShapeType="1"/>
              </p:cNvSpPr>
              <p:nvPr/>
            </p:nvSpPr>
            <p:spPr bwMode="auto">
              <a:xfrm flipH="1">
                <a:off x="2220" y="173"/>
                <a:ext cx="4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31809" name="Text Box 356"/>
            <p:cNvSpPr txBox="1">
              <a:spLocks noChangeArrowheads="1"/>
            </p:cNvSpPr>
            <p:nvPr/>
          </p:nvSpPr>
          <p:spPr bwMode="auto">
            <a:xfrm rot="16200000">
              <a:off x="2237826" y="2099005"/>
              <a:ext cx="930120" cy="33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  <p:sp>
          <p:nvSpPr>
            <p:cNvPr id="31810" name="Text Box 357"/>
            <p:cNvSpPr txBox="1">
              <a:spLocks noChangeArrowheads="1"/>
            </p:cNvSpPr>
            <p:nvPr/>
          </p:nvSpPr>
          <p:spPr bwMode="auto">
            <a:xfrm>
              <a:off x="3274541" y="1111083"/>
              <a:ext cx="848319" cy="338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1">
                  <a:solidFill>
                    <a:srgbClr val="000000"/>
                  </a:solidFill>
                  <a:latin typeface="Arial" charset="0"/>
                </a:rPr>
                <a:t>stimuli</a:t>
              </a:r>
            </a:p>
          </p:txBody>
        </p:sp>
      </p:grpSp>
      <p:grpSp>
        <p:nvGrpSpPr>
          <p:cNvPr id="36911" name="Group 354"/>
          <p:cNvGrpSpPr>
            <a:grpSpLocks/>
          </p:cNvGrpSpPr>
          <p:nvPr/>
        </p:nvGrpSpPr>
        <p:grpSpPr bwMode="auto">
          <a:xfrm>
            <a:off x="2871789" y="1392239"/>
            <a:ext cx="1734402" cy="1793108"/>
            <a:chOff x="1479" y="195"/>
            <a:chExt cx="1288" cy="1330"/>
          </a:xfrm>
        </p:grpSpPr>
        <p:sp>
          <p:nvSpPr>
            <p:cNvPr id="31792" name="Rectangle 332"/>
            <p:cNvSpPr>
              <a:spLocks noChangeArrowheads="1"/>
            </p:cNvSpPr>
            <p:nvPr/>
          </p:nvSpPr>
          <p:spPr bwMode="auto">
            <a:xfrm>
              <a:off x="1491" y="225"/>
              <a:ext cx="1224" cy="12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93" name="Line 334"/>
            <p:cNvSpPr>
              <a:spLocks noChangeShapeType="1"/>
            </p:cNvSpPr>
            <p:nvPr/>
          </p:nvSpPr>
          <p:spPr bwMode="auto">
            <a:xfrm>
              <a:off x="1577" y="225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4" name="Line 335"/>
            <p:cNvSpPr>
              <a:spLocks noChangeShapeType="1"/>
            </p:cNvSpPr>
            <p:nvPr/>
          </p:nvSpPr>
          <p:spPr bwMode="auto">
            <a:xfrm>
              <a:off x="1491" y="309"/>
              <a:ext cx="1138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5" name="Text Box 337"/>
            <p:cNvSpPr txBox="1">
              <a:spLocks noChangeArrowheads="1"/>
            </p:cNvSpPr>
            <p:nvPr/>
          </p:nvSpPr>
          <p:spPr bwMode="auto">
            <a:xfrm>
              <a:off x="1479" y="19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6" name="Text Box 338"/>
            <p:cNvSpPr txBox="1">
              <a:spLocks noChangeArrowheads="1"/>
            </p:cNvSpPr>
            <p:nvPr/>
          </p:nvSpPr>
          <p:spPr bwMode="auto">
            <a:xfrm>
              <a:off x="1575" y="29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7" name="Text Box 344"/>
            <p:cNvSpPr txBox="1">
              <a:spLocks noChangeArrowheads="1"/>
            </p:cNvSpPr>
            <p:nvPr/>
          </p:nvSpPr>
          <p:spPr bwMode="auto">
            <a:xfrm>
              <a:off x="1671" y="38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8" name="Text Box 345"/>
            <p:cNvSpPr txBox="1">
              <a:spLocks noChangeArrowheads="1"/>
            </p:cNvSpPr>
            <p:nvPr/>
          </p:nvSpPr>
          <p:spPr bwMode="auto">
            <a:xfrm>
              <a:off x="1767" y="48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799" name="Text Box 346"/>
            <p:cNvSpPr txBox="1">
              <a:spLocks noChangeArrowheads="1"/>
            </p:cNvSpPr>
            <p:nvPr/>
          </p:nvSpPr>
          <p:spPr bwMode="auto">
            <a:xfrm>
              <a:off x="1863" y="57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0" name="Text Box 347"/>
            <p:cNvSpPr txBox="1">
              <a:spLocks noChangeArrowheads="1"/>
            </p:cNvSpPr>
            <p:nvPr/>
          </p:nvSpPr>
          <p:spPr bwMode="auto">
            <a:xfrm>
              <a:off x="1959" y="67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1" name="Text Box 348"/>
            <p:cNvSpPr txBox="1">
              <a:spLocks noChangeArrowheads="1"/>
            </p:cNvSpPr>
            <p:nvPr/>
          </p:nvSpPr>
          <p:spPr bwMode="auto">
            <a:xfrm>
              <a:off x="2055" y="77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2" name="Text Box 349"/>
            <p:cNvSpPr txBox="1">
              <a:spLocks noChangeArrowheads="1"/>
            </p:cNvSpPr>
            <p:nvPr/>
          </p:nvSpPr>
          <p:spPr bwMode="auto">
            <a:xfrm>
              <a:off x="2151" y="867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3" name="Text Box 350"/>
            <p:cNvSpPr txBox="1">
              <a:spLocks noChangeArrowheads="1"/>
            </p:cNvSpPr>
            <p:nvPr/>
          </p:nvSpPr>
          <p:spPr bwMode="auto">
            <a:xfrm>
              <a:off x="2247" y="963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4" name="Text Box 351"/>
            <p:cNvSpPr txBox="1">
              <a:spLocks noChangeArrowheads="1"/>
            </p:cNvSpPr>
            <p:nvPr/>
          </p:nvSpPr>
          <p:spPr bwMode="auto">
            <a:xfrm>
              <a:off x="2343" y="1059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5" name="Text Box 352"/>
            <p:cNvSpPr txBox="1">
              <a:spLocks noChangeArrowheads="1"/>
            </p:cNvSpPr>
            <p:nvPr/>
          </p:nvSpPr>
          <p:spPr bwMode="auto">
            <a:xfrm>
              <a:off x="2439" y="1155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1806" name="Text Box 353"/>
            <p:cNvSpPr txBox="1">
              <a:spLocks noChangeArrowheads="1"/>
            </p:cNvSpPr>
            <p:nvPr/>
          </p:nvSpPr>
          <p:spPr bwMode="auto">
            <a:xfrm>
              <a:off x="2535" y="1251"/>
              <a:ext cx="2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</p:grpSp>
      <p:pic>
        <p:nvPicPr>
          <p:cNvPr id="870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3962402"/>
            <a:ext cx="787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4027490"/>
            <a:ext cx="78422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08" name="Text Box 8"/>
          <p:cNvSpPr txBox="1">
            <a:spLocks noChangeArrowheads="1"/>
          </p:cNvSpPr>
          <p:nvPr/>
        </p:nvSpPr>
        <p:spPr bwMode="auto">
          <a:xfrm>
            <a:off x="1500190" y="3973515"/>
            <a:ext cx="993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activity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patterns</a:t>
            </a:r>
          </a:p>
        </p:txBody>
      </p:sp>
      <p:sp>
        <p:nvSpPr>
          <p:cNvPr id="870409" name="Text Box 9"/>
          <p:cNvSpPr txBox="1">
            <a:spLocks noChangeArrowheads="1"/>
          </p:cNvSpPr>
          <p:nvPr/>
        </p:nvSpPr>
        <p:spPr bwMode="auto">
          <a:xfrm>
            <a:off x="1042990" y="5895976"/>
            <a:ext cx="14509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experimental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stimuli</a:t>
            </a:r>
          </a:p>
        </p:txBody>
      </p:sp>
      <p:pic>
        <p:nvPicPr>
          <p:cNvPr id="8704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060827"/>
            <a:ext cx="77628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1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5" y="4027488"/>
            <a:ext cx="78898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60713" y="4868865"/>
            <a:ext cx="4592637" cy="985837"/>
            <a:chOff x="3160913" y="4868703"/>
            <a:chExt cx="4593021" cy="840976"/>
          </a:xfrm>
        </p:grpSpPr>
        <p:sp>
          <p:nvSpPr>
            <p:cNvPr id="31788" name="Line 12"/>
            <p:cNvSpPr>
              <a:spLocks noChangeShapeType="1"/>
            </p:cNvSpPr>
            <p:nvPr/>
          </p:nvSpPr>
          <p:spPr bwMode="auto">
            <a:xfrm flipH="1" flipV="1">
              <a:off x="3160913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9" name="Line 13"/>
            <p:cNvSpPr>
              <a:spLocks noChangeShapeType="1"/>
            </p:cNvSpPr>
            <p:nvPr/>
          </p:nvSpPr>
          <p:spPr bwMode="auto">
            <a:xfrm flipH="1" flipV="1">
              <a:off x="4160919" y="4868703"/>
              <a:ext cx="1796508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0" name="Line 14"/>
            <p:cNvSpPr>
              <a:spLocks noChangeShapeType="1"/>
            </p:cNvSpPr>
            <p:nvPr/>
          </p:nvSpPr>
          <p:spPr bwMode="auto">
            <a:xfrm flipV="1">
              <a:off x="4957421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91" name="Line 15"/>
            <p:cNvSpPr>
              <a:spLocks noChangeShapeType="1"/>
            </p:cNvSpPr>
            <p:nvPr/>
          </p:nvSpPr>
          <p:spPr bwMode="auto">
            <a:xfrm flipV="1">
              <a:off x="5957427" y="4868703"/>
              <a:ext cx="1796507" cy="840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870416" name="Text Box 16"/>
          <p:cNvSpPr txBox="1">
            <a:spLocks noChangeArrowheads="1"/>
          </p:cNvSpPr>
          <p:nvPr/>
        </p:nvSpPr>
        <p:spPr bwMode="auto">
          <a:xfrm>
            <a:off x="6718301" y="6057900"/>
            <a:ext cx="484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7" name="Text Box 17"/>
          <p:cNvSpPr txBox="1">
            <a:spLocks noChangeArrowheads="1"/>
          </p:cNvSpPr>
          <p:nvPr/>
        </p:nvSpPr>
        <p:spPr bwMode="auto">
          <a:xfrm>
            <a:off x="4618039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8" name="Text Box 18"/>
          <p:cNvSpPr txBox="1">
            <a:spLocks noChangeArrowheads="1"/>
          </p:cNvSpPr>
          <p:nvPr/>
        </p:nvSpPr>
        <p:spPr bwMode="auto">
          <a:xfrm>
            <a:off x="8142288" y="4221164"/>
            <a:ext cx="380780" cy="37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870419" name="Text Box 19"/>
          <p:cNvSpPr txBox="1">
            <a:spLocks noChangeArrowheads="1"/>
          </p:cNvSpPr>
          <p:nvPr/>
        </p:nvSpPr>
        <p:spPr bwMode="auto">
          <a:xfrm>
            <a:off x="3794937" y="5162552"/>
            <a:ext cx="1031051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solidFill>
                  <a:srgbClr val="000000"/>
                </a:solidFill>
                <a:latin typeface="Arial" charset="0"/>
              </a:rPr>
              <a:t>brain</a:t>
            </a:r>
          </a:p>
        </p:txBody>
      </p:sp>
      <p:sp>
        <p:nvSpPr>
          <p:cNvPr id="870420" name="Text Box 20"/>
          <p:cNvSpPr txBox="1">
            <a:spLocks noChangeArrowheads="1"/>
          </p:cNvSpPr>
          <p:nvPr/>
        </p:nvSpPr>
        <p:spPr bwMode="auto">
          <a:xfrm>
            <a:off x="5829378" y="5129215"/>
            <a:ext cx="1838966" cy="507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 err="1">
                <a:solidFill>
                  <a:srgbClr val="000000"/>
                </a:solidFill>
                <a:latin typeface="Arial" charset="0"/>
              </a:rPr>
              <a:t>behaviour</a:t>
            </a:r>
            <a:endParaRPr lang="en-US" altLang="en-US" sz="2700" b="1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59313" y="3860801"/>
            <a:ext cx="1665287" cy="707886"/>
            <a:chOff x="4356100" y="3233199"/>
            <a:chExt cx="1962150" cy="833504"/>
          </a:xfrm>
        </p:grpSpPr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4356100" y="3644425"/>
              <a:ext cx="196215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GB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1787" name="TextBox 3"/>
            <p:cNvSpPr txBox="1">
              <a:spLocks noChangeArrowheads="1"/>
            </p:cNvSpPr>
            <p:nvPr/>
          </p:nvSpPr>
          <p:spPr bwMode="auto">
            <a:xfrm>
              <a:off x="5070840" y="3233199"/>
              <a:ext cx="585895" cy="83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?</a:t>
              </a:r>
            </a:p>
          </p:txBody>
        </p:sp>
      </p:grpSp>
      <p:sp>
        <p:nvSpPr>
          <p:cNvPr id="72" name="Oval 336"/>
          <p:cNvSpPr>
            <a:spLocks noChangeArrowheads="1"/>
          </p:cNvSpPr>
          <p:nvPr/>
        </p:nvSpPr>
        <p:spPr bwMode="auto">
          <a:xfrm>
            <a:off x="3271840" y="2582865"/>
            <a:ext cx="160337" cy="160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870407" name="Text Box 7"/>
          <p:cNvSpPr txBox="1">
            <a:spLocks noChangeArrowheads="1"/>
          </p:cNvSpPr>
          <p:nvPr/>
        </p:nvSpPr>
        <p:spPr bwMode="auto">
          <a:xfrm>
            <a:off x="179512" y="1859635"/>
            <a:ext cx="23144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representational distance matrix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Arial" charset="0"/>
              </a:rPr>
              <a:t>RDM</a:t>
            </a:r>
            <a:r>
              <a:rPr lang="en-US" altLang="en-US" sz="16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73" name="Oval 336"/>
          <p:cNvSpPr>
            <a:spLocks noChangeArrowheads="1"/>
          </p:cNvSpPr>
          <p:nvPr/>
        </p:nvSpPr>
        <p:spPr bwMode="auto">
          <a:xfrm>
            <a:off x="3987800" y="1800225"/>
            <a:ext cx="160338" cy="160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0" tIns="45716" rIns="91430" bIns="45716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3635376" y="3208338"/>
            <a:ext cx="2747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dissimilarity</a:t>
            </a:r>
            <a:endParaRPr lang="en-US" altLang="en-US" sz="1400">
              <a:solidFill>
                <a:srgbClr val="000000"/>
              </a:solidFill>
              <a:latin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(e.g. 1-correlation across space)</a:t>
            </a:r>
          </a:p>
        </p:txBody>
      </p:sp>
      <p:sp>
        <p:nvSpPr>
          <p:cNvPr id="31768" name="Title 7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922337"/>
          </a:xfrm>
        </p:spPr>
        <p:txBody>
          <a:bodyPr/>
          <a:lstStyle/>
          <a:p>
            <a:r>
              <a:rPr lang="en-GB" altLang="en-US" smtClean="0">
                <a:latin typeface="Arial" charset="0"/>
                <a:cs typeface="Arial" charset="0"/>
              </a:rPr>
              <a:t>The representational similarity trick</a:t>
            </a:r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5" y="5940425"/>
            <a:ext cx="5476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5" y="5940425"/>
            <a:ext cx="7080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7" y="1430339"/>
            <a:ext cx="1649413" cy="1643062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444626"/>
            <a:ext cx="1644650" cy="1638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753225" y="2644775"/>
            <a:ext cx="971550" cy="1358900"/>
            <a:chOff x="1632" y="1152"/>
            <a:chExt cx="720" cy="1008"/>
          </a:xfrm>
        </p:grpSpPr>
        <p:sp>
          <p:nvSpPr>
            <p:cNvPr id="31782" name="Line 27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3" name="Oval 28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4" name="Line 29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5" name="Line 30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160713" y="2668588"/>
            <a:ext cx="969962" cy="1358900"/>
            <a:chOff x="1632" y="1152"/>
            <a:chExt cx="720" cy="1008"/>
          </a:xfrm>
        </p:grpSpPr>
        <p:sp>
          <p:nvSpPr>
            <p:cNvPr id="31778" name="Line 22"/>
            <p:cNvSpPr>
              <a:spLocks noChangeShapeType="1"/>
            </p:cNvSpPr>
            <p:nvPr/>
          </p:nvSpPr>
          <p:spPr bwMode="auto">
            <a:xfrm flipV="1">
              <a:off x="1776" y="1152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9" name="Oval 23"/>
            <p:cNvSpPr>
              <a:spLocks noChangeArrowheads="1"/>
            </p:cNvSpPr>
            <p:nvPr/>
          </p:nvSpPr>
          <p:spPr bwMode="auto">
            <a:xfrm>
              <a:off x="1687" y="1608"/>
              <a:ext cx="173" cy="1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GB" altLang="en-US" b="1">
                <a:solidFill>
                  <a:srgbClr val="000000"/>
                </a:solidFill>
              </a:endParaRPr>
            </a:p>
          </p:txBody>
        </p:sp>
        <p:sp>
          <p:nvSpPr>
            <p:cNvPr id="31780" name="Line 24"/>
            <p:cNvSpPr>
              <a:spLocks noChangeShapeType="1"/>
            </p:cNvSpPr>
            <p:nvPr/>
          </p:nvSpPr>
          <p:spPr bwMode="auto">
            <a:xfrm flipH="1" flipV="1">
              <a:off x="1776" y="1685"/>
              <a:ext cx="576" cy="4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81" name="Line 25"/>
            <p:cNvSpPr>
              <a:spLocks noChangeShapeType="1"/>
            </p:cNvSpPr>
            <p:nvPr/>
          </p:nvSpPr>
          <p:spPr bwMode="auto">
            <a:xfrm flipV="1">
              <a:off x="1632" y="1685"/>
              <a:ext cx="144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643440" y="1973264"/>
            <a:ext cx="1666875" cy="707886"/>
            <a:chOff x="4644008" y="1973412"/>
            <a:chExt cx="1665779" cy="707747"/>
          </a:xfrm>
        </p:grpSpPr>
        <p:sp>
          <p:nvSpPr>
            <p:cNvPr id="31776" name="Line 33"/>
            <p:cNvSpPr>
              <a:spLocks noChangeShapeType="1"/>
            </p:cNvSpPr>
            <p:nvPr/>
          </p:nvSpPr>
          <p:spPr bwMode="auto">
            <a:xfrm>
              <a:off x="4644008" y="2332299"/>
              <a:ext cx="16657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1777" name="TextBox 108"/>
            <p:cNvSpPr txBox="1">
              <a:spLocks noChangeArrowheads="1"/>
            </p:cNvSpPr>
            <p:nvPr/>
          </p:nvSpPr>
          <p:spPr bwMode="auto">
            <a:xfrm>
              <a:off x="5298803" y="1973412"/>
              <a:ext cx="355954" cy="7077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4000" b="1">
                  <a:solidFill>
                    <a:prstClr val="black"/>
                  </a:solidFill>
                  <a:latin typeface="Arial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295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36059</TotalTime>
  <Words>2115</Words>
  <Application>Microsoft Office PowerPoint</Application>
  <PresentationFormat>On-screen Show (4:3)</PresentationFormat>
  <Paragraphs>984</Paragraphs>
  <Slides>64</Slides>
  <Notes>10</Notes>
  <HiddenSlides>1</HiddenSlides>
  <MMClips>0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Office Theme</vt:lpstr>
      <vt:lpstr>2_Office Theme</vt:lpstr>
      <vt:lpstr>1_Office Theme</vt:lpstr>
      <vt:lpstr>4_Office Theme</vt:lpstr>
      <vt:lpstr>11_Office Theme</vt:lpstr>
      <vt:lpstr>9_Office Theme</vt:lpstr>
      <vt:lpstr>Equation</vt:lpstr>
      <vt:lpstr>PowerPoint Presentation</vt:lpstr>
      <vt:lpstr>Representational similarity analysis</vt:lpstr>
      <vt:lpstr>Why investigate representational geometries?  </vt:lpstr>
      <vt:lpstr>PowerPoint Presentation</vt:lpstr>
      <vt:lpstr>PowerPoint Presentation</vt:lpstr>
      <vt:lpstr>PowerPoint Presentation</vt:lpstr>
      <vt:lpstr>The representational similarity trick</vt:lpstr>
      <vt:lpstr>The representational similarity trick</vt:lpstr>
      <vt:lpstr>The representational similarity trick</vt:lpstr>
      <vt:lpstr>The representational similarity trick</vt:lpstr>
      <vt:lpstr>The representational similarity trick</vt:lpstr>
      <vt:lpstr>The representational similarity trick</vt:lpstr>
      <vt:lpstr>The RSA trick</vt:lpstr>
      <vt:lpstr>PowerPoint Presentation</vt:lpstr>
      <vt:lpstr>Relating brain and model RDMs</vt:lpstr>
      <vt:lpstr>Deep convolutional neural network</vt:lpstr>
      <vt:lpstr>PowerPoint Presentation</vt:lpstr>
      <vt:lpstr>PowerPoint Presentation</vt:lpstr>
      <vt:lpstr>Comparing brain RDMs between people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brain RDMs and behavioural RDMs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familiarity decoding from EEG activity patterns</vt:lpstr>
      <vt:lpstr>Object familiarity decoding from EEG activity patterns</vt:lpstr>
      <vt:lpstr>Object familiarity decoding from EEG activity patterns</vt:lpstr>
      <vt:lpstr>PowerPoint Presentation</vt:lpstr>
      <vt:lpstr>PowerPoint Presentation</vt:lpstr>
      <vt:lpstr>PowerPoint Presentation</vt:lpstr>
      <vt:lpstr>Comparing RDMs between measurement modalities</vt:lpstr>
      <vt:lpstr>PowerPoint Presentation</vt:lpstr>
      <vt:lpstr>PowerPoint Presentation</vt:lpstr>
      <vt:lpstr>PowerPoint Presentation</vt:lpstr>
      <vt:lpstr>How can we best measure representational distances? </vt:lpstr>
      <vt:lpstr>Distance estimates are positively biased</vt:lpstr>
      <vt:lpstr>Distances are positively biased  </vt:lpstr>
      <vt:lpstr>PowerPoint Presentation</vt:lpstr>
      <vt:lpstr>Unbiased distance estimates through crossvalidation</vt:lpstr>
      <vt:lpstr>PowerPoint Presentation</vt:lpstr>
      <vt:lpstr>PowerPoint Presentation</vt:lpstr>
      <vt:lpstr>The linear discriminant contrast (LDC) is a crossvalidated variant of the Mahalanobis distance</vt:lpstr>
      <vt:lpstr>Crossvalidation removes the bias of distance estimates</vt:lpstr>
      <vt:lpstr>Crossvalidation removes the bias of distance estimates</vt:lpstr>
      <vt:lpstr>PowerPoint Presentation</vt:lpstr>
      <vt:lpstr>PowerPoint Presentation</vt:lpstr>
      <vt:lpstr>PowerPoint Presentation</vt:lpstr>
      <vt:lpstr>The best of both worlds...</vt:lpstr>
      <vt:lpstr>Key insights</vt:lpstr>
      <vt:lpstr>PowerPoint Presentation</vt:lpstr>
    </vt:vector>
  </TitlesOfParts>
  <Company>Medical Research Council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Nikolaus Kriegeskorte</dc:creator>
  <cp:lastModifiedBy>Ian Charest</cp:lastModifiedBy>
  <cp:revision>240</cp:revision>
  <dcterms:created xsi:type="dcterms:W3CDTF">2015-01-12T14:07:46Z</dcterms:created>
  <dcterms:modified xsi:type="dcterms:W3CDTF">2017-05-12T17:22:17Z</dcterms:modified>
</cp:coreProperties>
</file>